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3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1"/>
    <p:restoredTop sz="94712"/>
  </p:normalViewPr>
  <p:slideViewPr>
    <p:cSldViewPr snapToGrid="0" snapToObjects="1">
      <p:cViewPr varScale="1">
        <p:scale>
          <a:sx n="128" d="100"/>
          <a:sy n="128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4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5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iff"/><Relationship Id="rId3" Type="http://schemas.openxmlformats.org/officeDocument/2006/relationships/image" Target="../media/image16.tiff"/><Relationship Id="rId7" Type="http://schemas.openxmlformats.org/officeDocument/2006/relationships/image" Target="../media/image20.tiff"/><Relationship Id="rId12" Type="http://schemas.openxmlformats.org/officeDocument/2006/relationships/image" Target="../media/image25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iff"/><Relationship Id="rId11" Type="http://schemas.openxmlformats.org/officeDocument/2006/relationships/image" Target="../media/image24.tiff"/><Relationship Id="rId5" Type="http://schemas.openxmlformats.org/officeDocument/2006/relationships/image" Target="../media/image18.tiff"/><Relationship Id="rId10" Type="http://schemas.openxmlformats.org/officeDocument/2006/relationships/image" Target="../media/image23.tiff"/><Relationship Id="rId4" Type="http://schemas.openxmlformats.org/officeDocument/2006/relationships/image" Target="../media/image17.tiff"/><Relationship Id="rId9" Type="http://schemas.openxmlformats.org/officeDocument/2006/relationships/image" Target="../media/image22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68A471-1FBB-6843-A446-431B18DF5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Georgia" panose="02040502050405020303" pitchFamily="18" charset="0"/>
              </a:rPr>
              <a:t>Economic Forecasting from S&amp;P 500 Sentiment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6F67-0BF3-2B4A-A07F-F61FCC0C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en-US">
                <a:latin typeface="Georgia" panose="02040502050405020303" pitchFamily="18" charset="0"/>
              </a:rPr>
              <a:t>Samantha Werdel and Dave Palazzo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3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C829-A676-064E-8AB3-8EB06B40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263A-ADA5-F944-913A-94A90060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R-squared score: 0.488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Mean Absolute Error : 0.17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15120B-6400-A843-9754-7D291640F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74351"/>
              </p:ext>
            </p:extLst>
          </p:nvPr>
        </p:nvGraphicFramePr>
        <p:xfrm>
          <a:off x="5986272" y="3736642"/>
          <a:ext cx="5047488" cy="164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609">
                  <a:extLst>
                    <a:ext uri="{9D8B030D-6E8A-4147-A177-3AD203B41FA5}">
                      <a16:colId xmlns:a16="http://schemas.microsoft.com/office/drawing/2014/main" val="534549254"/>
                    </a:ext>
                  </a:extLst>
                </a:gridCol>
                <a:gridCol w="1317547">
                  <a:extLst>
                    <a:ext uri="{9D8B030D-6E8A-4147-A177-3AD203B41FA5}">
                      <a16:colId xmlns:a16="http://schemas.microsoft.com/office/drawing/2014/main" val="358867135"/>
                    </a:ext>
                  </a:extLst>
                </a:gridCol>
                <a:gridCol w="1462332">
                  <a:extLst>
                    <a:ext uri="{9D8B030D-6E8A-4147-A177-3AD203B41FA5}">
                      <a16:colId xmlns:a16="http://schemas.microsoft.com/office/drawing/2014/main" val="4023067152"/>
                    </a:ext>
                  </a:extLst>
                </a:gridCol>
              </a:tblGrid>
              <a:tr h="531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337718"/>
                  </a:ext>
                </a:extLst>
              </a:tr>
              <a:tr h="557433">
                <a:tc>
                  <a:txBody>
                    <a:bodyPr/>
                    <a:lstStyle/>
                    <a:p>
                      <a:r>
                        <a:rPr lang="en-US" dirty="0"/>
                        <a:t>Predicted 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82225"/>
                  </a:ext>
                </a:extLst>
              </a:tr>
              <a:tr h="557433">
                <a:tc>
                  <a:txBody>
                    <a:bodyPr/>
                    <a:lstStyle/>
                    <a:p>
                      <a:r>
                        <a:rPr lang="en-US" dirty="0"/>
                        <a:t>Actual 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2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26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D08-C60D-B740-BE18-A831E1B4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0BB7-110B-E44A-80F6-DD347309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Limiting Factors</a:t>
            </a:r>
          </a:p>
          <a:p>
            <a:pPr lvl="1"/>
            <a:r>
              <a:rPr lang="en-US" dirty="0"/>
              <a:t>Volume of data low </a:t>
            </a:r>
          </a:p>
          <a:p>
            <a:pPr lvl="2"/>
            <a:r>
              <a:rPr lang="en-US" dirty="0"/>
              <a:t>Number of companies </a:t>
            </a:r>
          </a:p>
          <a:p>
            <a:pPr lvl="2"/>
            <a:r>
              <a:rPr lang="en-US" dirty="0"/>
              <a:t>Number of years in analysis</a:t>
            </a:r>
          </a:p>
          <a:p>
            <a:r>
              <a:rPr lang="en-US" dirty="0"/>
              <a:t>Cautiously optimistic of the predictive capability of sentiment analysis of 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133645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AFA2-9C8B-0345-9898-CC12C1D3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454FFC-54C4-A44C-A290-595014F29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920" y="546958"/>
            <a:ext cx="1485900" cy="13589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432086-E688-C647-8559-D88A7303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097" y="1581575"/>
            <a:ext cx="1536700" cy="153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472FE9-73E5-EB4C-BB79-3E9E50655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674" y="5422042"/>
            <a:ext cx="2260600" cy="88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747BA9-BD56-EC49-A489-527919919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199" y="5517292"/>
            <a:ext cx="2908300" cy="698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709090-AA96-8B49-8BAD-B184DF51B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0591" y="128030"/>
            <a:ext cx="1943100" cy="1041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0C5F95-7794-BB45-8B8B-427CA97501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2397" y="4050442"/>
            <a:ext cx="1803400" cy="111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ED4DCC-BCD6-4C47-97C8-B09685E9B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6857" y="194162"/>
            <a:ext cx="2185624" cy="833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520AF2-02FC-8348-86BC-6177CD238A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1291" y="3578146"/>
            <a:ext cx="1422400" cy="1422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8D2F3A-D1E7-BF46-8AE8-64408F6D0D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7784" y="1670475"/>
            <a:ext cx="1106846" cy="1358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F7E50D-2906-6B46-8D8F-757D0F9C4F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0205" y="2660650"/>
            <a:ext cx="1320800" cy="1536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A777BD-A6F5-1E4C-8612-BF56DF7742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3199" y="2964516"/>
            <a:ext cx="1208065" cy="12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9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D8B5-4E97-454F-8E89-48AD6F0A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58B9-6600-6940-A92A-D046ABEC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1488"/>
            <a:ext cx="6281873" cy="5580320"/>
          </a:xfrm>
        </p:spPr>
        <p:txBody>
          <a:bodyPr/>
          <a:lstStyle/>
          <a:p>
            <a:r>
              <a:rPr lang="en-US" b="1" dirty="0"/>
              <a:t>Predictor Variable</a:t>
            </a:r>
            <a:r>
              <a:rPr lang="en-US" dirty="0"/>
              <a:t>: Sentiment extracted from 10-K financial statements. </a:t>
            </a:r>
          </a:p>
          <a:p>
            <a:pPr lvl="1"/>
            <a:r>
              <a:rPr lang="en-US" dirty="0"/>
              <a:t>Top 10 companies per year measured by market capitalization.</a:t>
            </a:r>
          </a:p>
          <a:p>
            <a:pPr lvl="1"/>
            <a:r>
              <a:rPr lang="en-US" dirty="0"/>
              <a:t>Management Disclosure and Analysis (MD&amp;A)</a:t>
            </a:r>
          </a:p>
          <a:p>
            <a:pPr lvl="1"/>
            <a:r>
              <a:rPr lang="en-US" dirty="0"/>
              <a:t>Source: </a:t>
            </a:r>
            <a:r>
              <a:rPr lang="en-US" dirty="0" err="1"/>
              <a:t>SEC.org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55281C-8819-6F43-B66C-F197269D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41" y="2502241"/>
            <a:ext cx="6432932" cy="32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7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14A4-4523-B040-8059-D36CF200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Text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DA13-E160-0D45-AACD-AD5BB1C8F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791" y="1562525"/>
            <a:ext cx="6281873" cy="1574800"/>
          </a:xfrm>
        </p:spPr>
        <p:txBody>
          <a:bodyPr/>
          <a:lstStyle/>
          <a:p>
            <a:r>
              <a:rPr lang="en-US" dirty="0"/>
              <a:t>Edgar package: Used to scrape the text from SEC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FFA9C-7570-9A4D-8EE9-79B58504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23" y="2933276"/>
            <a:ext cx="5537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0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2555-F1A9-F24D-ABFA-77F82C34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B1A7-A1D5-E442-97D2-2FCD8F20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Response Variable</a:t>
            </a:r>
            <a:r>
              <a:rPr lang="en-US" dirty="0"/>
              <a:t>: U.S. Annual percentage growth rate of GDP </a:t>
            </a:r>
          </a:p>
          <a:p>
            <a:pPr lvl="1"/>
            <a:r>
              <a:rPr lang="en-US" dirty="0" err="1"/>
              <a:t>WorldBank.org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Does the sentiment extracted from the top 10 public U.S. companies financial statements have predictive capabilities on GDP?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F1C1AD-D68A-0640-A146-EB16F73B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9152"/>
            <a:ext cx="3708038" cy="23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7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DFDE-493F-1546-9614-DC807E28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9C8C-A8D3-6C43-A542-E0D03E32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278930"/>
            <a:ext cx="6414600" cy="538330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Sentiment Analysis </a:t>
            </a:r>
          </a:p>
          <a:p>
            <a:pPr lvl="1"/>
            <a:r>
              <a:rPr lang="en-US" b="1" dirty="0" err="1"/>
              <a:t>TextBlob</a:t>
            </a:r>
            <a:r>
              <a:rPr lang="en-US" b="1" dirty="0"/>
              <a:t> library</a:t>
            </a:r>
          </a:p>
          <a:p>
            <a:pPr lvl="2"/>
            <a:r>
              <a:rPr lang="en-US" b="1" dirty="0"/>
              <a:t>Polarity Score: -1 – 1, where -1 is very negative, 1 is very positive </a:t>
            </a:r>
          </a:p>
          <a:p>
            <a:pPr lvl="2"/>
            <a:r>
              <a:rPr lang="en-US" b="1" dirty="0"/>
              <a:t>Subjectivity Score: 0-1, where 0 is objective and 1 is subjective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b="1" dirty="0"/>
              <a:t>Model excludes high subjectivity scores and 0 polarity scores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305F94-79ED-614E-87BE-E3A6CEAB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60" y="3092098"/>
            <a:ext cx="3224649" cy="108574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69C19-233F-CF49-8B87-E9E5B25D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0" y="1941663"/>
            <a:ext cx="3224649" cy="102891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D320C0-FEE6-BE48-9438-706C68A51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699" y="4658704"/>
            <a:ext cx="4822670" cy="171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05C197B-9DA4-4144-9ACF-C8A63E38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2C85C5E-FBBF-4447-8558-B5C5E6DDF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8635E97-E4CC-4738-9DEB-AE63C8D7A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AAE46E8-D6BC-4A98-879A-0AFD8F6A4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C10A72EB-A452-4293-B377-47BABE721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8101224-713E-4D28-B05A-CF0A56E59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EA3F6E4-F1B7-4D2F-9652-3618CC720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A6D6F82-752B-4ADD-A800-79D68A729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B004FB3-6426-4503-AE95-EB15676E0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8553780-C865-46B3-BB91-D5DBB110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2B3050C8-3614-4E89-9F1C-C67BB9CE5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2DBE2DE-87C7-4AB1-950E-DFCDC38F1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9AF3BC82-2F28-4798-8985-293584EA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180167F-2314-4D1E-A0A9-2809001E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CBDF3C-AF82-4CF2-BF18-DD187C59F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57900165-1B44-4C5E-A251-41CB7195E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2781377-E384-4B5A-9361-E72001D1A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4D3DDE9-56C8-40A9-8971-128939F6B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7481932-1601-4A58-843E-2FFF0FECF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060039F-5F83-44FD-9BA2-92F3D6281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388DF2-4BFA-41B2-B9DA-DA4786489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C5F070-03F5-4DB1-AEFB-CF61484DC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C8523F4-682F-4D2B-95A0-D6400EC36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E08E735-8660-4B10-8380-EB1BB31FC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8AC28A1-8971-45B2-B21A-071B52AD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EFD4A9-4915-45D4-A29C-B1CAD18B5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5CF36E2-B193-4D62-B53E-AC7B474E5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6DA88D2-4BEF-49B2-BF3E-E4EB4E280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B30D23E-C580-4DEA-9456-6FCDD8DA1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9948CB-5950-4241-B28B-8AF0C339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AE9C682F-0AA7-4D2C-9CAD-8DFAD39C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87F2834D-298D-4870-8552-B40DC2A03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2C6A1A69-052C-4B3B-9281-D0075ED95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0723C072-5D99-41B7-8E18-FE01B94BC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21A3364-D7B1-4E6D-9060-FDC5B1A75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6CB1F4B2-A092-4B02-9D76-FE8EA3B90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1A423547-C17C-4980-B19F-FF8C559FD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C90E433-9C3B-4BC5-A7E7-C6119790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84029C58-75E0-43AB-910F-1C6361271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BC7889F-2797-46F5-83E8-EB0B06A6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C0E3C34-4408-4CB3-8D2F-A9A96522A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878AA4BB-9868-43E4-B7E3-5C6835BF1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466CC185-19B1-4FE8-827B-8F5F47F2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428AAEA6-44B3-4887-A05B-D1E7FFF4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CCBD5698-31D0-4260-ACE3-584E6BF53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3A69C04-C895-4DB3-A92A-D57650B62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B8E0CA25-0429-4D6B-9EAD-8DEC7BB9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5941052-2814-4B40-9158-C97FCE13D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AAA4D3-F170-8F4A-8F21-5E15DA2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Summary Statistics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2B055D-DB1F-124E-A014-CC04BC53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850" y="2872"/>
            <a:ext cx="6316327" cy="419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F0D02F-1F0A-4D4B-A189-DDC069EE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33" y="1329346"/>
            <a:ext cx="3072675" cy="1951148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128838-141F-6147-93FA-4B9601A41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063" y="1395569"/>
            <a:ext cx="2949391" cy="1850743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93FE90-1E99-244B-81DC-72E518B9B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60" y="1351561"/>
            <a:ext cx="2993761" cy="1878585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2007 through 2010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12249-2665-B948-A24E-963D2D607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370" y="1334641"/>
            <a:ext cx="3048102" cy="19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2016 and 2017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9F3FDD-95FE-0E4C-A7AB-FB7B8F42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0" y="717001"/>
            <a:ext cx="4213647" cy="2718783"/>
          </a:xfrm>
          <a:prstGeom prst="rect">
            <a:avLst/>
          </a:prstGeom>
        </p:spPr>
      </p:pic>
      <p:pic>
        <p:nvPicPr>
          <p:cNvPr id="6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DA00C7-E3B0-6646-A176-D0E023FA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31" y="717001"/>
            <a:ext cx="4265678" cy="27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8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9B6D-B2BC-8F4B-8883-72BC7496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BE1B-EF57-5543-BE99-2100E7D1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1026941"/>
            <a:ext cx="6281873" cy="5175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Selection: SGD Regression, Linear Regression,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XGBoost</a:t>
            </a:r>
            <a:r>
              <a:rPr lang="en-US" dirty="0"/>
              <a:t> performed best</a:t>
            </a:r>
          </a:p>
          <a:p>
            <a:r>
              <a:rPr lang="en-US" dirty="0"/>
              <a:t>Parameter tuning:</a:t>
            </a:r>
          </a:p>
          <a:p>
            <a:pPr lvl="1"/>
            <a:r>
              <a:rPr lang="en-US" dirty="0"/>
              <a:t>K-fold Cross Validation </a:t>
            </a:r>
          </a:p>
          <a:p>
            <a:pPr lvl="2"/>
            <a:r>
              <a:rPr lang="en-US" dirty="0" err="1"/>
              <a:t>max_depth</a:t>
            </a:r>
            <a:r>
              <a:rPr lang="en-US" dirty="0"/>
              <a:t>: Max depth of tree</a:t>
            </a:r>
          </a:p>
          <a:p>
            <a:pPr lvl="2"/>
            <a:r>
              <a:rPr lang="en-US" dirty="0" err="1"/>
              <a:t>Min_child_weight</a:t>
            </a:r>
            <a:r>
              <a:rPr lang="en-US" dirty="0"/>
              <a:t>: Minimum weight required to create a new node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C0BF95-B646-A749-A859-1B0A24FF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496" y="4811665"/>
            <a:ext cx="6565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762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261</Words>
  <Application>Microsoft Macintosh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 Light</vt:lpstr>
      <vt:lpstr>Georgia</vt:lpstr>
      <vt:lpstr>Rockwell</vt:lpstr>
      <vt:lpstr>Wingdings</vt:lpstr>
      <vt:lpstr>Atlas</vt:lpstr>
      <vt:lpstr>Economic Forecasting from S&amp;P 500 Sentiment  Analysis</vt:lpstr>
      <vt:lpstr>Data </vt:lpstr>
      <vt:lpstr>Gathering Text Data</vt:lpstr>
      <vt:lpstr>Data and Research Question</vt:lpstr>
      <vt:lpstr>Data Transformation</vt:lpstr>
      <vt:lpstr>Summary Statistics</vt:lpstr>
      <vt:lpstr>Distribution of Polarity Scores from 2007 through 2010</vt:lpstr>
      <vt:lpstr>Distribution of Polarity Scores from 2016 and 2017</vt:lpstr>
      <vt:lpstr>Model</vt:lpstr>
      <vt:lpstr>Model Evaluation </vt:lpstr>
      <vt:lpstr>Conclusion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Forecasting from S&amp;P 500 Sentiment  Analysis</dc:title>
  <dc:creator>David Palazzo</dc:creator>
  <cp:lastModifiedBy>Samantha Werdel</cp:lastModifiedBy>
  <cp:revision>22</cp:revision>
  <dcterms:created xsi:type="dcterms:W3CDTF">2019-06-05T15:13:05Z</dcterms:created>
  <dcterms:modified xsi:type="dcterms:W3CDTF">2019-06-05T22:56:24Z</dcterms:modified>
</cp:coreProperties>
</file>