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65" r:id="rId4"/>
    <p:sldId id="258" r:id="rId5"/>
    <p:sldId id="259" r:id="rId6"/>
    <p:sldId id="260" r:id="rId7"/>
    <p:sldId id="261" r:id="rId8"/>
    <p:sldId id="264" r:id="rId9"/>
    <p:sldId id="263" r:id="rId10"/>
    <p:sldId id="266" r:id="rId11"/>
    <p:sldId id="26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32"/>
    <p:restoredTop sz="94712"/>
  </p:normalViewPr>
  <p:slideViewPr>
    <p:cSldViewPr snapToGrid="0" snapToObjects="1">
      <p:cViewPr>
        <p:scale>
          <a:sx n="85" d="100"/>
          <a:sy n="85" d="100"/>
        </p:scale>
        <p:origin x="1624" y="7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FCC8540-F50B-3147-99F8-7A5D6E03697C}" type="datetimeFigureOut">
              <a:rPr lang="en-US" smtClean="0"/>
              <a:t>6/4/19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4A23F8BC-113B-B347-BB90-415E2E821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364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C8540-F50B-3147-99F8-7A5D6E03697C}" type="datetimeFigureOut">
              <a:rPr lang="en-US" smtClean="0"/>
              <a:t>6/4/19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3F8BC-113B-B347-BB90-415E2E821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200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FCC8540-F50B-3147-99F8-7A5D6E03697C}" type="datetimeFigureOut">
              <a:rPr lang="en-US" smtClean="0"/>
              <a:t>6/4/19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4A23F8BC-113B-B347-BB90-415E2E821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31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C8540-F50B-3147-99F8-7A5D6E03697C}" type="datetimeFigureOut">
              <a:rPr lang="en-US" smtClean="0"/>
              <a:t>6/4/19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3F8BC-113B-B347-BB90-415E2E821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059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FCC8540-F50B-3147-99F8-7A5D6E03697C}" type="datetimeFigureOut">
              <a:rPr lang="en-US" smtClean="0"/>
              <a:t>6/4/19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4A23F8BC-113B-B347-BB90-415E2E821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956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FCC8540-F50B-3147-99F8-7A5D6E03697C}" type="datetimeFigureOut">
              <a:rPr lang="en-US" smtClean="0"/>
              <a:t>6/4/19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4A23F8BC-113B-B347-BB90-415E2E821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722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FCC8540-F50B-3147-99F8-7A5D6E03697C}" type="datetimeFigureOut">
              <a:rPr lang="en-US" smtClean="0"/>
              <a:t>6/4/19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4A23F8BC-113B-B347-BB90-415E2E821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274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C8540-F50B-3147-99F8-7A5D6E03697C}" type="datetimeFigureOut">
              <a:rPr lang="en-US" smtClean="0"/>
              <a:t>6/4/19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3F8BC-113B-B347-BB90-415E2E821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721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FCC8540-F50B-3147-99F8-7A5D6E03697C}" type="datetimeFigureOut">
              <a:rPr lang="en-US" smtClean="0"/>
              <a:t>6/4/19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4A23F8BC-113B-B347-BB90-415E2E821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243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C8540-F50B-3147-99F8-7A5D6E03697C}" type="datetimeFigureOut">
              <a:rPr lang="en-US" smtClean="0"/>
              <a:t>6/4/19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3F8BC-113B-B347-BB90-415E2E821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459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FCC8540-F50B-3147-99F8-7A5D6E03697C}" type="datetimeFigureOut">
              <a:rPr lang="en-US" smtClean="0"/>
              <a:t>6/4/19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4A23F8BC-113B-B347-BB90-415E2E821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09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CC8540-F50B-3147-99F8-7A5D6E03697C}" type="datetimeFigureOut">
              <a:rPr lang="en-US" smtClean="0"/>
              <a:t>6/4/19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3F8BC-113B-B347-BB90-415E2E821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304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F68D903-F26B-46F9-911C-92FEC6A69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8E6E148-E023-4954-86E3-30141DFB5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  <a:noFill/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0D3F982F-CC17-4661-8EAF-7BC5E6735A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7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90D37B37-763F-44D7-AEBC-44893638DA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37E4608D-34B6-48E2-8243-67D04B36F5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8000"/>
                </a:schemeClr>
              </a:solidFill>
              <a:prstDash val="dash"/>
              <a:miter lim="800000"/>
              <a:headEnd/>
              <a:tailEnd/>
            </a:ln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F40C4AC8-50E7-49B1-8864-2CE8667010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8B74515D-097E-4D6D-9614-3EE424776F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B01B715E-8AF8-4069-AFF6-C4731F0C3B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4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E1E01D11-2228-4016-AD29-65D1C6DB26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3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1459FE25-5A43-4BCE-B99B-4F40DE8A4F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3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3B23074C-316F-47BD-8C6B-EC2FF4952F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2000"/>
                </a:schemeClr>
              </a:solidFill>
              <a:prstDash val="dash"/>
              <a:miter lim="800000"/>
              <a:headEnd/>
              <a:tailEnd/>
            </a:ln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A8080108-D92A-4D64-AFA7-DCCBAF669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2000"/>
                </a:schemeClr>
              </a:solidFill>
              <a:prstDash val="dash"/>
              <a:miter lim="800000"/>
              <a:headEnd/>
              <a:tailEnd/>
            </a:ln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4CDA9133-E392-4602-8F72-342B0F2B15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2000"/>
                </a:schemeClr>
              </a:solidFill>
              <a:prstDash val="dashDot"/>
              <a:miter lim="800000"/>
              <a:headEnd/>
              <a:tailEnd/>
            </a:ln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41574FAC-64B1-48BF-9962-5F1D6F2931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2000"/>
                </a:schemeClr>
              </a:solidFill>
              <a:prstDash val="dashDot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3C0763C8-12E2-42A2-96FE-5731CDF293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2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FA456C9D-7219-467B-B2AD-D5789A7D24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2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7284864-DE74-4A45-AD93-F630350402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1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2ECA1844-43F9-45F6-B52D-4854DBC48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1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F9ECEA64-1836-4323-A0A3-D4F8291120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950F914B-7F44-4D5A-97BB-4BE453F4A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3EFB651-6736-424B-995D-48C4B0E558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FB4E014-64CE-4D11-A129-94A1893FA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DFBDC1C1-8061-451F-8181-9F04026453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C35F105D-10BD-4664-8966-82DC76172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6C9E557E-56E2-4C47-BB57-B5D2A4FB3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868A471-1FBB-6843-A446-431B18DF5A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>
            <a:normAutofit/>
          </a:bodyPr>
          <a:lstStyle/>
          <a:p>
            <a:r>
              <a:rPr lang="en-US" sz="5000" dirty="0">
                <a:latin typeface="Georgia" panose="02040502050405020303" pitchFamily="18" charset="0"/>
              </a:rPr>
              <a:t>Economic Forecasting from S&amp;P 500 Sentiment 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5D6F67-0BF3-2B4A-A07F-F61FCC0CFB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>
            <a:normAutofit/>
          </a:bodyPr>
          <a:lstStyle/>
          <a:p>
            <a:r>
              <a:rPr lang="en-US">
                <a:latin typeface="Georgia" panose="02040502050405020303" pitchFamily="18" charset="0"/>
              </a:rPr>
              <a:t>Samantha Werdel and Dave Palazzo</a:t>
            </a:r>
            <a:endParaRPr lang="en-US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18362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4C829-A676-064E-8AB3-8EB06B404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Evaluation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2263A-ADA5-F944-913A-94A900602B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R-squared score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Mean Absolute Error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01C04E-9E5B-3943-BAEC-B395AD5A04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0160" y="4806367"/>
            <a:ext cx="6500160" cy="656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2647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73D08-C60D-B740-BE18-A831E1B49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180BB7-110B-E44A-80F6-DD34730908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Limiting Factors</a:t>
            </a:r>
          </a:p>
          <a:p>
            <a:pPr lvl="1"/>
            <a:r>
              <a:rPr lang="en-US" dirty="0"/>
              <a:t>Volume of data low </a:t>
            </a:r>
          </a:p>
          <a:p>
            <a:pPr lvl="2"/>
            <a:r>
              <a:rPr lang="en-US" dirty="0"/>
              <a:t>Number of companies </a:t>
            </a:r>
          </a:p>
          <a:p>
            <a:pPr lvl="2"/>
            <a:r>
              <a:rPr lang="en-US" dirty="0"/>
              <a:t>Number of years in analysis</a:t>
            </a:r>
          </a:p>
          <a:p>
            <a:r>
              <a:rPr lang="en-US" dirty="0"/>
              <a:t>Cautiously optimistic of the predictive capability of sentiment analysis of financial statements</a:t>
            </a:r>
          </a:p>
        </p:txBody>
      </p:sp>
    </p:spTree>
    <p:extLst>
      <p:ext uri="{BB962C8B-B14F-4D97-AF65-F5344CB8AC3E}">
        <p14:creationId xmlns:p14="http://schemas.microsoft.com/office/powerpoint/2010/main" val="1336454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6D8B5-4E97-454F-8E89-48AD6F0A2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E458B9-6600-6940-A92A-D046ABEC0E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47" y="471488"/>
            <a:ext cx="6281873" cy="5580320"/>
          </a:xfrm>
        </p:spPr>
        <p:txBody>
          <a:bodyPr/>
          <a:lstStyle/>
          <a:p>
            <a:r>
              <a:rPr lang="en-US" b="1" dirty="0"/>
              <a:t>Predictor Variable</a:t>
            </a:r>
            <a:r>
              <a:rPr lang="en-US" dirty="0"/>
              <a:t>: Sentiment extracted from 10-K financial statements. </a:t>
            </a:r>
          </a:p>
          <a:p>
            <a:pPr lvl="1"/>
            <a:r>
              <a:rPr lang="en-US" dirty="0"/>
              <a:t>Top 10 companies per year measured by market capitalization.</a:t>
            </a:r>
          </a:p>
          <a:p>
            <a:pPr lvl="1"/>
            <a:r>
              <a:rPr lang="en-US" dirty="0"/>
              <a:t>Management Disclosure and Analysis (MD&amp;A)</a:t>
            </a:r>
          </a:p>
          <a:p>
            <a:pPr lvl="1"/>
            <a:r>
              <a:rPr lang="en-US" dirty="0"/>
              <a:t>Source: </a:t>
            </a:r>
            <a:r>
              <a:rPr lang="en-US" dirty="0" err="1"/>
              <a:t>SEC.org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EB55281C-8819-6F43-B66C-F197269D22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9141" y="2502241"/>
            <a:ext cx="6432932" cy="3238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775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314A4-4523-B040-8059-D36CF2001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Gathering Text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2DA13-E160-0D45-AACD-AD5BB1C8FF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Edgar package: Used to scrape the text from SEC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603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52555-F1A9-F24D-ABFA-77F82C34C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and Research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5EB1A7-A1D5-E442-97D2-2FCD8F20F9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Response Variable</a:t>
            </a:r>
            <a:r>
              <a:rPr lang="en-US" dirty="0"/>
              <a:t>: U.S. Annual percentage growth rate of GDP </a:t>
            </a:r>
          </a:p>
          <a:p>
            <a:pPr lvl="1"/>
            <a:r>
              <a:rPr lang="en-US" dirty="0" err="1"/>
              <a:t>WorldBank.org</a:t>
            </a:r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Does the sentiment extracted from the top 10 U.S. public  companies financial statements have predictive capabilities on GDP?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61F1C1AD-D68A-0640-A146-EB16F73B80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089152"/>
            <a:ext cx="3708038" cy="2311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275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0DFDE-493F-1546-9614-DC807E284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Transformation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A59C8C-A8D3-6C43-A542-E0D03E3277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383302"/>
          </a:xfrm>
        </p:spPr>
        <p:txBody>
          <a:bodyPr>
            <a:normAutofit fontScale="85000" lnSpcReduction="10000"/>
          </a:bodyPr>
          <a:lstStyle/>
          <a:p>
            <a:r>
              <a:rPr lang="en-US" b="1" dirty="0"/>
              <a:t>Sentiment Analysis </a:t>
            </a:r>
          </a:p>
          <a:p>
            <a:pPr lvl="1"/>
            <a:r>
              <a:rPr lang="en-US" b="1" dirty="0" err="1"/>
              <a:t>TextBlob</a:t>
            </a:r>
            <a:r>
              <a:rPr lang="en-US" b="1" dirty="0"/>
              <a:t> library</a:t>
            </a:r>
          </a:p>
          <a:p>
            <a:pPr lvl="2"/>
            <a:r>
              <a:rPr lang="en-US" b="1" dirty="0"/>
              <a:t>Polarity Score: -1 – 1, where -1 is very negative, 1 is very positive </a:t>
            </a:r>
          </a:p>
          <a:p>
            <a:pPr lvl="2"/>
            <a:r>
              <a:rPr lang="en-US" b="1" dirty="0"/>
              <a:t>Subjectivity Score: 0-1, where 0 is objective and 1 is subjective</a:t>
            </a:r>
          </a:p>
          <a:p>
            <a:pPr lvl="1"/>
            <a:endParaRPr lang="en-US" b="1" dirty="0"/>
          </a:p>
          <a:p>
            <a:pPr lvl="1"/>
            <a:endParaRPr lang="en-US" b="1" dirty="0"/>
          </a:p>
          <a:p>
            <a:pPr lvl="1"/>
            <a:endParaRPr lang="en-US" b="1" dirty="0"/>
          </a:p>
          <a:p>
            <a:pPr lvl="1"/>
            <a:endParaRPr lang="en-US" b="1" dirty="0"/>
          </a:p>
          <a:p>
            <a:pPr lvl="1"/>
            <a:endParaRPr lang="en-US" b="1" dirty="0"/>
          </a:p>
          <a:p>
            <a:pPr lvl="1"/>
            <a:endParaRPr lang="en-US" b="1" dirty="0"/>
          </a:p>
          <a:p>
            <a:pPr lvl="1"/>
            <a:endParaRPr lang="en-US" b="1" dirty="0"/>
          </a:p>
          <a:p>
            <a:pPr lvl="1"/>
            <a:endParaRPr lang="en-US" b="1" dirty="0"/>
          </a:p>
          <a:p>
            <a:pPr lvl="1"/>
            <a:endParaRPr lang="en-US" b="1" dirty="0"/>
          </a:p>
          <a:p>
            <a:pPr lvl="1"/>
            <a:endParaRPr lang="en-US" b="1" dirty="0"/>
          </a:p>
          <a:p>
            <a:pPr lvl="1"/>
            <a:r>
              <a:rPr lang="en-US" b="1" dirty="0"/>
              <a:t>Model excludes high subjectivity scores and 0 polarity scores</a:t>
            </a:r>
          </a:p>
          <a:p>
            <a:pPr lvl="1"/>
            <a:endParaRPr lang="en-US" b="1" dirty="0"/>
          </a:p>
          <a:p>
            <a:pPr marL="457200" lvl="1" indent="0">
              <a:buNone/>
            </a:pPr>
            <a:r>
              <a:rPr lang="en-US" b="1" dirty="0"/>
              <a:t> 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38305F94-79ED-614E-87BE-E3A6CEAB77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5962" y="3784972"/>
            <a:ext cx="3224649" cy="1085740"/>
          </a:xfrm>
          <a:prstGeom prst="rect">
            <a:avLst/>
          </a:prstGeom>
        </p:spPr>
      </p:pic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0EA69C19-233F-CF49-8B87-E9E5B25DCF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5962" y="2549228"/>
            <a:ext cx="3224649" cy="1028918"/>
          </a:xfrm>
          <a:prstGeom prst="rect">
            <a:avLst/>
          </a:prstGeom>
        </p:spPr>
      </p:pic>
      <p:pic>
        <p:nvPicPr>
          <p:cNvPr id="12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C6D320C0-FEE6-BE48-9438-706C68A516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5962" y="5464339"/>
            <a:ext cx="2606675" cy="92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55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405C197B-9DA4-4144-9ACF-C8A63E380E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12C85C5E-FBBF-4447-8558-B5C5E6DDF6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B8635E97-E4CC-4738-9DEB-AE63C8D7A5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0AAE46E8-D6BC-4A98-879A-0AFD8F6A4B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8">
              <a:extLst>
                <a:ext uri="{FF2B5EF4-FFF2-40B4-BE49-F238E27FC236}">
                  <a16:creationId xmlns:a16="http://schemas.microsoft.com/office/drawing/2014/main" id="{C10A72EB-A452-4293-B377-47BABE7219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A8101224-713E-4D28-B05A-CF0A56E59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BEA3F6E4-F1B7-4D2F-9652-3618CC7203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8A6D6F82-752B-4ADD-A800-79D68A7296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id="{5B004FB3-6426-4503-AE95-EB15676E0F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3">
              <a:extLst>
                <a:ext uri="{FF2B5EF4-FFF2-40B4-BE49-F238E27FC236}">
                  <a16:creationId xmlns:a16="http://schemas.microsoft.com/office/drawing/2014/main" id="{38553780-C865-46B3-BB91-D5DBB1102F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4">
              <a:extLst>
                <a:ext uri="{FF2B5EF4-FFF2-40B4-BE49-F238E27FC236}">
                  <a16:creationId xmlns:a16="http://schemas.microsoft.com/office/drawing/2014/main" id="{2B3050C8-3614-4E89-9F1C-C67BB9CE5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5">
              <a:extLst>
                <a:ext uri="{FF2B5EF4-FFF2-40B4-BE49-F238E27FC236}">
                  <a16:creationId xmlns:a16="http://schemas.microsoft.com/office/drawing/2014/main" id="{72DBE2DE-87C7-4AB1-950E-DFCDC38F15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6">
              <a:extLst>
                <a:ext uri="{FF2B5EF4-FFF2-40B4-BE49-F238E27FC236}">
                  <a16:creationId xmlns:a16="http://schemas.microsoft.com/office/drawing/2014/main" id="{9AF3BC82-2F28-4798-8985-293584EA64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17">
              <a:extLst>
                <a:ext uri="{FF2B5EF4-FFF2-40B4-BE49-F238E27FC236}">
                  <a16:creationId xmlns:a16="http://schemas.microsoft.com/office/drawing/2014/main" id="{6180167F-2314-4D1E-A0A9-2809001E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18">
              <a:extLst>
                <a:ext uri="{FF2B5EF4-FFF2-40B4-BE49-F238E27FC236}">
                  <a16:creationId xmlns:a16="http://schemas.microsoft.com/office/drawing/2014/main" id="{EFCBDF3C-AF82-4CF2-BF18-DD187C59FE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19">
              <a:extLst>
                <a:ext uri="{FF2B5EF4-FFF2-40B4-BE49-F238E27FC236}">
                  <a16:creationId xmlns:a16="http://schemas.microsoft.com/office/drawing/2014/main" id="{57900165-1B44-4C5E-A251-41CB7195E2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0">
              <a:extLst>
                <a:ext uri="{FF2B5EF4-FFF2-40B4-BE49-F238E27FC236}">
                  <a16:creationId xmlns:a16="http://schemas.microsoft.com/office/drawing/2014/main" id="{F2781377-E384-4B5A-9361-E72001D1A4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1">
              <a:extLst>
                <a:ext uri="{FF2B5EF4-FFF2-40B4-BE49-F238E27FC236}">
                  <a16:creationId xmlns:a16="http://schemas.microsoft.com/office/drawing/2014/main" id="{C4D3DDE9-56C8-40A9-8971-128939F6B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22">
              <a:extLst>
                <a:ext uri="{FF2B5EF4-FFF2-40B4-BE49-F238E27FC236}">
                  <a16:creationId xmlns:a16="http://schemas.microsoft.com/office/drawing/2014/main" id="{F7481932-1601-4A58-843E-2FFF0FECFC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3" name="Freeform 23">
              <a:extLst>
                <a:ext uri="{FF2B5EF4-FFF2-40B4-BE49-F238E27FC236}">
                  <a16:creationId xmlns:a16="http://schemas.microsoft.com/office/drawing/2014/main" id="{2060039F-5F83-44FD-9BA2-92F3D6281A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80388DF2-4BFA-41B2-B9DA-DA4786489B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A2C5F070-03F5-4DB1-AEFB-CF61484DC6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Isosceles Triangle 36">
              <a:extLst>
                <a:ext uri="{FF2B5EF4-FFF2-40B4-BE49-F238E27FC236}">
                  <a16:creationId xmlns:a16="http://schemas.microsoft.com/office/drawing/2014/main" id="{4C8523F4-682F-4D2B-95A0-D6400EC365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4E08E735-8660-4B10-8380-EB1BB31FC0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78AC28A1-8971-45B2-B21A-071B52AD12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0CEFD4A9-4915-45D4-A29C-B1CAD18B56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43" name="Freeform 5">
              <a:extLst>
                <a:ext uri="{FF2B5EF4-FFF2-40B4-BE49-F238E27FC236}">
                  <a16:creationId xmlns:a16="http://schemas.microsoft.com/office/drawing/2014/main" id="{A5CF36E2-B193-4D62-B53E-AC7B474E57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6">
              <a:extLst>
                <a:ext uri="{FF2B5EF4-FFF2-40B4-BE49-F238E27FC236}">
                  <a16:creationId xmlns:a16="http://schemas.microsoft.com/office/drawing/2014/main" id="{66DA88D2-4BEF-49B2-BF3E-E4EB4E280D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7">
              <a:extLst>
                <a:ext uri="{FF2B5EF4-FFF2-40B4-BE49-F238E27FC236}">
                  <a16:creationId xmlns:a16="http://schemas.microsoft.com/office/drawing/2014/main" id="{8B30D23E-C580-4DEA-9456-6FCDD8DA18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8">
              <a:extLst>
                <a:ext uri="{FF2B5EF4-FFF2-40B4-BE49-F238E27FC236}">
                  <a16:creationId xmlns:a16="http://schemas.microsoft.com/office/drawing/2014/main" id="{DD9948CB-5950-4241-B28B-8AF0C339CD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9">
              <a:extLst>
                <a:ext uri="{FF2B5EF4-FFF2-40B4-BE49-F238E27FC236}">
                  <a16:creationId xmlns:a16="http://schemas.microsoft.com/office/drawing/2014/main" id="{AE9C682F-0AA7-4D2C-9CAD-8DFAD39C7E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0">
              <a:extLst>
                <a:ext uri="{FF2B5EF4-FFF2-40B4-BE49-F238E27FC236}">
                  <a16:creationId xmlns:a16="http://schemas.microsoft.com/office/drawing/2014/main" id="{87F2834D-298D-4870-8552-B40DC2A031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1">
              <a:extLst>
                <a:ext uri="{FF2B5EF4-FFF2-40B4-BE49-F238E27FC236}">
                  <a16:creationId xmlns:a16="http://schemas.microsoft.com/office/drawing/2014/main" id="{2C6A1A69-052C-4B3B-9281-D0075ED950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2">
              <a:extLst>
                <a:ext uri="{FF2B5EF4-FFF2-40B4-BE49-F238E27FC236}">
                  <a16:creationId xmlns:a16="http://schemas.microsoft.com/office/drawing/2014/main" id="{0723C072-5D99-41B7-8E18-FE01B94BC6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3">
              <a:extLst>
                <a:ext uri="{FF2B5EF4-FFF2-40B4-BE49-F238E27FC236}">
                  <a16:creationId xmlns:a16="http://schemas.microsoft.com/office/drawing/2014/main" id="{621A3364-D7B1-4E6D-9060-FDC5B1A751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4">
              <a:extLst>
                <a:ext uri="{FF2B5EF4-FFF2-40B4-BE49-F238E27FC236}">
                  <a16:creationId xmlns:a16="http://schemas.microsoft.com/office/drawing/2014/main" id="{6CB1F4B2-A092-4B02-9D76-FE8EA3B90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5">
              <a:extLst>
                <a:ext uri="{FF2B5EF4-FFF2-40B4-BE49-F238E27FC236}">
                  <a16:creationId xmlns:a16="http://schemas.microsoft.com/office/drawing/2014/main" id="{1A423547-C17C-4980-B19F-FF8C559FD2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6">
              <a:extLst>
                <a:ext uri="{FF2B5EF4-FFF2-40B4-BE49-F238E27FC236}">
                  <a16:creationId xmlns:a16="http://schemas.microsoft.com/office/drawing/2014/main" id="{3C90E433-9C3B-4BC5-A7E7-C611979013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17">
              <a:extLst>
                <a:ext uri="{FF2B5EF4-FFF2-40B4-BE49-F238E27FC236}">
                  <a16:creationId xmlns:a16="http://schemas.microsoft.com/office/drawing/2014/main" id="{84029C58-75E0-43AB-910F-1C63612711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18">
              <a:extLst>
                <a:ext uri="{FF2B5EF4-FFF2-40B4-BE49-F238E27FC236}">
                  <a16:creationId xmlns:a16="http://schemas.microsoft.com/office/drawing/2014/main" id="{9BC7889F-2797-46F5-83E8-EB0B06A661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19">
              <a:extLst>
                <a:ext uri="{FF2B5EF4-FFF2-40B4-BE49-F238E27FC236}">
                  <a16:creationId xmlns:a16="http://schemas.microsoft.com/office/drawing/2014/main" id="{9C0E3C34-4408-4CB3-8D2F-A9A96522A7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20">
              <a:extLst>
                <a:ext uri="{FF2B5EF4-FFF2-40B4-BE49-F238E27FC236}">
                  <a16:creationId xmlns:a16="http://schemas.microsoft.com/office/drawing/2014/main" id="{878AA4BB-9868-43E4-B7E3-5C6835BF1D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21">
              <a:extLst>
                <a:ext uri="{FF2B5EF4-FFF2-40B4-BE49-F238E27FC236}">
                  <a16:creationId xmlns:a16="http://schemas.microsoft.com/office/drawing/2014/main" id="{466CC185-19B1-4FE8-827B-8F5F47F299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22">
              <a:extLst>
                <a:ext uri="{FF2B5EF4-FFF2-40B4-BE49-F238E27FC236}">
                  <a16:creationId xmlns:a16="http://schemas.microsoft.com/office/drawing/2014/main" id="{428AAEA6-44B3-4887-A05B-D1E7FFF4D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23">
              <a:extLst>
                <a:ext uri="{FF2B5EF4-FFF2-40B4-BE49-F238E27FC236}">
                  <a16:creationId xmlns:a16="http://schemas.microsoft.com/office/drawing/2014/main" id="{CCBD5698-31D0-4260-ACE3-584E6BF539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8CC31623-1EB4-AA4C-ADD7-36E32ED401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35" r="-2" b="-2"/>
          <a:stretch/>
        </p:blipFill>
        <p:spPr>
          <a:xfrm>
            <a:off x="20" y="10"/>
            <a:ext cx="6054528" cy="4120995"/>
          </a:xfrm>
          <a:prstGeom prst="rect">
            <a:avLst/>
          </a:prstGeom>
          <a:ln w="12700">
            <a:noFill/>
          </a:ln>
        </p:spPr>
      </p:pic>
      <p:pic>
        <p:nvPicPr>
          <p:cNvPr id="5" name="Content Placeholder 4" descr="A picture containing text&#10;&#10;Description automatically generated">
            <a:extLst>
              <a:ext uri="{FF2B5EF4-FFF2-40B4-BE49-F238E27FC236}">
                <a16:creationId xmlns:a16="http://schemas.microsoft.com/office/drawing/2014/main" id="{6A0B159D-4521-2E46-ACD8-D8F454623A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5022" r="3889" b="1"/>
          <a:stretch/>
        </p:blipFill>
        <p:spPr>
          <a:xfrm>
            <a:off x="6137148" y="10"/>
            <a:ext cx="6054548" cy="4120995"/>
          </a:xfrm>
          <a:prstGeom prst="rect">
            <a:avLst/>
          </a:prstGeom>
          <a:ln w="12700">
            <a:noFill/>
          </a:ln>
        </p:spPr>
      </p:pic>
      <p:grpSp>
        <p:nvGrpSpPr>
          <p:cNvPr id="63" name="Group 62">
            <a:extLst>
              <a:ext uri="{FF2B5EF4-FFF2-40B4-BE49-F238E27FC236}">
                <a16:creationId xmlns:a16="http://schemas.microsoft.com/office/drawing/2014/main" id="{F3A69C04-C895-4DB3-A92A-D57650B627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4206292"/>
            <a:ext cx="12192755" cy="1771275"/>
            <a:chOff x="1" y="3893141"/>
            <a:chExt cx="12192755" cy="1771275"/>
          </a:xfrm>
        </p:grpSpPr>
        <p:sp>
          <p:nvSpPr>
            <p:cNvPr id="64" name="Isosceles Triangle 39">
              <a:extLst>
                <a:ext uri="{FF2B5EF4-FFF2-40B4-BE49-F238E27FC236}">
                  <a16:creationId xmlns:a16="http://schemas.microsoft.com/office/drawing/2014/main" id="{B8E0CA25-0429-4D6B-9EAD-8DEC7BB958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35941052-2814-4B40-9158-C97FCE13DE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3893141"/>
              <a:ext cx="12192755" cy="142021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6AAA4D3-F170-8F4A-8F21-5E15DA22A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3982" y="4293388"/>
            <a:ext cx="8833655" cy="727748"/>
          </a:xfrm>
        </p:spPr>
        <p:txBody>
          <a:bodyPr vert="horz" lIns="228600" tIns="228600" rIns="228600" bIns="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3700"/>
              <a:t>Summary Statistics</a:t>
            </a:r>
          </a:p>
        </p:txBody>
      </p:sp>
    </p:spTree>
    <p:extLst>
      <p:ext uri="{BB962C8B-B14F-4D97-AF65-F5344CB8AC3E}">
        <p14:creationId xmlns:p14="http://schemas.microsoft.com/office/powerpoint/2010/main" val="436937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0B46D094-9D10-45BD-BE9D-E4AFE2FE3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55076C24-1C31-4A38-A3E7-9F78F38C2E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90A2F46D-431F-494E-B76D-74CEC1426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57B72B1F-4125-4F46-8D06-808E368B2A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8">
              <a:extLst>
                <a:ext uri="{FF2B5EF4-FFF2-40B4-BE49-F238E27FC236}">
                  <a16:creationId xmlns:a16="http://schemas.microsoft.com/office/drawing/2014/main" id="{7C16EC32-C009-4130-ADB8-9DFD03CEC6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CA06AC4F-231A-406A-83AF-BF4F1603D3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244FAADB-573E-4112-BE8C-B88C470E4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CF38BC08-F82D-4258-8E44-11B2C9E4E1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id="{EF763D22-10EE-4D7D-95EE-5F4DB723D3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3">
              <a:extLst>
                <a:ext uri="{FF2B5EF4-FFF2-40B4-BE49-F238E27FC236}">
                  <a16:creationId xmlns:a16="http://schemas.microsoft.com/office/drawing/2014/main" id="{81EA7FDE-0B97-4DDD-AF65-F352834E6B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4">
              <a:extLst>
                <a:ext uri="{FF2B5EF4-FFF2-40B4-BE49-F238E27FC236}">
                  <a16:creationId xmlns:a16="http://schemas.microsoft.com/office/drawing/2014/main" id="{CC18534F-EC75-4CF4-BBAC-0EF150873F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5">
              <a:extLst>
                <a:ext uri="{FF2B5EF4-FFF2-40B4-BE49-F238E27FC236}">
                  <a16:creationId xmlns:a16="http://schemas.microsoft.com/office/drawing/2014/main" id="{71BB5232-2C83-41EB-B62B-E54AC93F2E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6">
              <a:extLst>
                <a:ext uri="{FF2B5EF4-FFF2-40B4-BE49-F238E27FC236}">
                  <a16:creationId xmlns:a16="http://schemas.microsoft.com/office/drawing/2014/main" id="{2598F724-C32E-4B91-9B85-60C89DBB8C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17">
              <a:extLst>
                <a:ext uri="{FF2B5EF4-FFF2-40B4-BE49-F238E27FC236}">
                  <a16:creationId xmlns:a16="http://schemas.microsoft.com/office/drawing/2014/main" id="{D5D4FBFD-ACE3-46D2-8E97-E8EABE735C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18">
              <a:extLst>
                <a:ext uri="{FF2B5EF4-FFF2-40B4-BE49-F238E27FC236}">
                  <a16:creationId xmlns:a16="http://schemas.microsoft.com/office/drawing/2014/main" id="{54A3C901-AFD0-41D3-85E5-87D0E1C9D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19">
              <a:extLst>
                <a:ext uri="{FF2B5EF4-FFF2-40B4-BE49-F238E27FC236}">
                  <a16:creationId xmlns:a16="http://schemas.microsoft.com/office/drawing/2014/main" id="{485F3E8E-CD09-44EB-AC73-1834A8D504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0">
              <a:extLst>
                <a:ext uri="{FF2B5EF4-FFF2-40B4-BE49-F238E27FC236}">
                  <a16:creationId xmlns:a16="http://schemas.microsoft.com/office/drawing/2014/main" id="{3BDFC1A4-51E7-46A6-8A0D-50476BCF56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1">
              <a:extLst>
                <a:ext uri="{FF2B5EF4-FFF2-40B4-BE49-F238E27FC236}">
                  <a16:creationId xmlns:a16="http://schemas.microsoft.com/office/drawing/2014/main" id="{A561BC1B-C5E2-45AA-B72B-03AF3216C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22">
              <a:extLst>
                <a:ext uri="{FF2B5EF4-FFF2-40B4-BE49-F238E27FC236}">
                  <a16:creationId xmlns:a16="http://schemas.microsoft.com/office/drawing/2014/main" id="{4C0779C6-0F80-48B1-AD32-CC10D00CE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3" name="Freeform 23">
              <a:extLst>
                <a:ext uri="{FF2B5EF4-FFF2-40B4-BE49-F238E27FC236}">
                  <a16:creationId xmlns:a16="http://schemas.microsoft.com/office/drawing/2014/main" id="{73702193-6A56-4A74-84AD-94F530FEDF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86AEFF79-03FD-4BC0-8A67-25CAFCFDC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CB66FC33-38F1-4E8E-8474-AF1F5673BA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Isosceles Triangle 36">
              <a:extLst>
                <a:ext uri="{FF2B5EF4-FFF2-40B4-BE49-F238E27FC236}">
                  <a16:creationId xmlns:a16="http://schemas.microsoft.com/office/drawing/2014/main" id="{32E0DAC0-8D22-4A77-8AA9-169781B2EB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828C2492-9737-4D83-8CBD-93EA6D0717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3EEED5C0-82FC-41D3-A2F9-2A5E1C6DA5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0BC1A2CB-4A09-4F3D-A4B4-5F1622B1FF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43" name="Freeform 5">
              <a:extLst>
                <a:ext uri="{FF2B5EF4-FFF2-40B4-BE49-F238E27FC236}">
                  <a16:creationId xmlns:a16="http://schemas.microsoft.com/office/drawing/2014/main" id="{1A43EF29-744B-47C8-9A77-DD63DE3CE8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6">
              <a:extLst>
                <a:ext uri="{FF2B5EF4-FFF2-40B4-BE49-F238E27FC236}">
                  <a16:creationId xmlns:a16="http://schemas.microsoft.com/office/drawing/2014/main" id="{DF44FED0-5B36-42C6-85A7-B8E1C2F0A6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7">
              <a:extLst>
                <a:ext uri="{FF2B5EF4-FFF2-40B4-BE49-F238E27FC236}">
                  <a16:creationId xmlns:a16="http://schemas.microsoft.com/office/drawing/2014/main" id="{87A359F0-AFC4-4225-A933-ABC5A43129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8">
              <a:extLst>
                <a:ext uri="{FF2B5EF4-FFF2-40B4-BE49-F238E27FC236}">
                  <a16:creationId xmlns:a16="http://schemas.microsoft.com/office/drawing/2014/main" id="{87E2A626-28AB-42FD-8589-4C0D7BBE9B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9">
              <a:extLst>
                <a:ext uri="{FF2B5EF4-FFF2-40B4-BE49-F238E27FC236}">
                  <a16:creationId xmlns:a16="http://schemas.microsoft.com/office/drawing/2014/main" id="{88A08255-D434-447A-94F9-2E53CA3EA6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0">
              <a:extLst>
                <a:ext uri="{FF2B5EF4-FFF2-40B4-BE49-F238E27FC236}">
                  <a16:creationId xmlns:a16="http://schemas.microsoft.com/office/drawing/2014/main" id="{0C1DE278-D01A-47CF-9BB1-70717D22B6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1">
              <a:extLst>
                <a:ext uri="{FF2B5EF4-FFF2-40B4-BE49-F238E27FC236}">
                  <a16:creationId xmlns:a16="http://schemas.microsoft.com/office/drawing/2014/main" id="{5058907E-070F-43A5-B8BC-D5FCCEB2A5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2">
              <a:extLst>
                <a:ext uri="{FF2B5EF4-FFF2-40B4-BE49-F238E27FC236}">
                  <a16:creationId xmlns:a16="http://schemas.microsoft.com/office/drawing/2014/main" id="{D62D53AC-31CA-4F19-88C4-C3495438A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3">
              <a:extLst>
                <a:ext uri="{FF2B5EF4-FFF2-40B4-BE49-F238E27FC236}">
                  <a16:creationId xmlns:a16="http://schemas.microsoft.com/office/drawing/2014/main" id="{5265081A-8907-436B-9429-36E368E92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4">
              <a:extLst>
                <a:ext uri="{FF2B5EF4-FFF2-40B4-BE49-F238E27FC236}">
                  <a16:creationId xmlns:a16="http://schemas.microsoft.com/office/drawing/2014/main" id="{D186EBBE-32C1-45A7-824F-A0416E8B4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5">
              <a:extLst>
                <a:ext uri="{FF2B5EF4-FFF2-40B4-BE49-F238E27FC236}">
                  <a16:creationId xmlns:a16="http://schemas.microsoft.com/office/drawing/2014/main" id="{3000AB5E-3DAC-452F-8DB5-D0B2F040C8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6">
              <a:extLst>
                <a:ext uri="{FF2B5EF4-FFF2-40B4-BE49-F238E27FC236}">
                  <a16:creationId xmlns:a16="http://schemas.microsoft.com/office/drawing/2014/main" id="{2186FE1A-B164-4177-B362-CC18A1B0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17">
              <a:extLst>
                <a:ext uri="{FF2B5EF4-FFF2-40B4-BE49-F238E27FC236}">
                  <a16:creationId xmlns:a16="http://schemas.microsoft.com/office/drawing/2014/main" id="{C331E414-AA8A-43B4-B08C-202F8FFA08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18">
              <a:extLst>
                <a:ext uri="{FF2B5EF4-FFF2-40B4-BE49-F238E27FC236}">
                  <a16:creationId xmlns:a16="http://schemas.microsoft.com/office/drawing/2014/main" id="{C22F3420-4078-4F79-B9C5-E98FFDF17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19">
              <a:extLst>
                <a:ext uri="{FF2B5EF4-FFF2-40B4-BE49-F238E27FC236}">
                  <a16:creationId xmlns:a16="http://schemas.microsoft.com/office/drawing/2014/main" id="{6ECC6989-F4BE-4B69-80F1-C6E1FEB92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20">
              <a:extLst>
                <a:ext uri="{FF2B5EF4-FFF2-40B4-BE49-F238E27FC236}">
                  <a16:creationId xmlns:a16="http://schemas.microsoft.com/office/drawing/2014/main" id="{F50BB245-B754-45C8-AEDD-5B8CD81A6E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21">
              <a:extLst>
                <a:ext uri="{FF2B5EF4-FFF2-40B4-BE49-F238E27FC236}">
                  <a16:creationId xmlns:a16="http://schemas.microsoft.com/office/drawing/2014/main" id="{0EC5071A-FEBF-4BA6-8503-ABB15953E7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22">
              <a:extLst>
                <a:ext uri="{FF2B5EF4-FFF2-40B4-BE49-F238E27FC236}">
                  <a16:creationId xmlns:a16="http://schemas.microsoft.com/office/drawing/2014/main" id="{6841AB4E-93F5-44FE-BEDE-C4ACD382B2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23">
              <a:extLst>
                <a:ext uri="{FF2B5EF4-FFF2-40B4-BE49-F238E27FC236}">
                  <a16:creationId xmlns:a16="http://schemas.microsoft.com/office/drawing/2014/main" id="{66A0EF48-27C4-4905-B89A-87D3026275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3" name="Rectangle 62">
            <a:extLst>
              <a:ext uri="{FF2B5EF4-FFF2-40B4-BE49-F238E27FC236}">
                <a16:creationId xmlns:a16="http://schemas.microsoft.com/office/drawing/2014/main" id="{7DA90018-A3A4-4DB2-82A9-25F1CB60C2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339" y="0"/>
            <a:ext cx="12191695" cy="42029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99F0D02F-1F0A-4D4B-A189-DDC069EEE9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1833" y="1329346"/>
            <a:ext cx="3072675" cy="1951148"/>
          </a:xfrm>
          <a:prstGeom prst="rect">
            <a:avLst/>
          </a:prstGeom>
          <a:ln w="12700">
            <a:noFill/>
          </a:ln>
        </p:spPr>
      </p:pic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59128838-141F-6147-93FA-4B9601A41A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4063" y="1395569"/>
            <a:ext cx="2949391" cy="1850743"/>
          </a:xfrm>
          <a:prstGeom prst="rect">
            <a:avLst/>
          </a:prstGeom>
          <a:ln w="12700">
            <a:noFill/>
          </a:ln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A193FE90-1E99-244B-81DC-72E518B9BE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6960" y="1351561"/>
            <a:ext cx="2993761" cy="1878585"/>
          </a:xfrm>
          <a:prstGeom prst="rect">
            <a:avLst/>
          </a:prstGeom>
          <a:ln w="12700">
            <a:noFill/>
          </a:ln>
        </p:spPr>
      </p:pic>
      <p:grpSp>
        <p:nvGrpSpPr>
          <p:cNvPr id="65" name="Group 64">
            <a:extLst>
              <a:ext uri="{FF2B5EF4-FFF2-40B4-BE49-F238E27FC236}">
                <a16:creationId xmlns:a16="http://schemas.microsoft.com/office/drawing/2014/main" id="{B599B040-3C59-47F5-B8B8-ED7D57F423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4206292"/>
            <a:ext cx="12192755" cy="1771275"/>
            <a:chOff x="1" y="3893141"/>
            <a:chExt cx="12192755" cy="1771275"/>
          </a:xfrm>
        </p:grpSpPr>
        <p:sp>
          <p:nvSpPr>
            <p:cNvPr id="66" name="Isosceles Triangle 39">
              <a:extLst>
                <a:ext uri="{FF2B5EF4-FFF2-40B4-BE49-F238E27FC236}">
                  <a16:creationId xmlns:a16="http://schemas.microsoft.com/office/drawing/2014/main" id="{693F5085-42BA-4366-AAB5-4C96237F68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93DEC339-AF15-45D7-9B52-EE0683BA50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3893141"/>
              <a:ext cx="12192755" cy="142021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FB175D1-DFAE-C14D-B145-8A9E6A0F3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8962" y="4438275"/>
            <a:ext cx="9476313" cy="727748"/>
          </a:xfrm>
        </p:spPr>
        <p:txBody>
          <a:bodyPr vert="horz" lIns="228600" tIns="228600" rIns="228600" bIns="0" rtlCol="0" anchor="b">
            <a:normAutofit fontScale="90000"/>
          </a:bodyPr>
          <a:lstStyle/>
          <a:p>
            <a:pPr>
              <a:lnSpc>
                <a:spcPct val="80000"/>
              </a:lnSpc>
            </a:pPr>
            <a:r>
              <a:rPr lang="en-US" dirty="0"/>
              <a:t>Distribution of Polarity Scores from 2007 through 2010</a:t>
            </a:r>
          </a:p>
        </p:txBody>
      </p:sp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3E812249-2665-B948-A24E-963D2D607F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72370" y="1334641"/>
            <a:ext cx="3048102" cy="1924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495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0B46D094-9D10-45BD-BE9D-E4AFE2FE3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55076C24-1C31-4A38-A3E7-9F78F38C2E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90A2F46D-431F-494E-B76D-74CEC1426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57B72B1F-4125-4F46-8D06-808E368B2A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8">
              <a:extLst>
                <a:ext uri="{FF2B5EF4-FFF2-40B4-BE49-F238E27FC236}">
                  <a16:creationId xmlns:a16="http://schemas.microsoft.com/office/drawing/2014/main" id="{7C16EC32-C009-4130-ADB8-9DFD03CEC6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CA06AC4F-231A-406A-83AF-BF4F1603D3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244FAADB-573E-4112-BE8C-B88C470E4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CF38BC08-F82D-4258-8E44-11B2C9E4E1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id="{EF763D22-10EE-4D7D-95EE-5F4DB723D3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3">
              <a:extLst>
                <a:ext uri="{FF2B5EF4-FFF2-40B4-BE49-F238E27FC236}">
                  <a16:creationId xmlns:a16="http://schemas.microsoft.com/office/drawing/2014/main" id="{81EA7FDE-0B97-4DDD-AF65-F352834E6B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4">
              <a:extLst>
                <a:ext uri="{FF2B5EF4-FFF2-40B4-BE49-F238E27FC236}">
                  <a16:creationId xmlns:a16="http://schemas.microsoft.com/office/drawing/2014/main" id="{CC18534F-EC75-4CF4-BBAC-0EF150873F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5">
              <a:extLst>
                <a:ext uri="{FF2B5EF4-FFF2-40B4-BE49-F238E27FC236}">
                  <a16:creationId xmlns:a16="http://schemas.microsoft.com/office/drawing/2014/main" id="{71BB5232-2C83-41EB-B62B-E54AC93F2E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6">
              <a:extLst>
                <a:ext uri="{FF2B5EF4-FFF2-40B4-BE49-F238E27FC236}">
                  <a16:creationId xmlns:a16="http://schemas.microsoft.com/office/drawing/2014/main" id="{2598F724-C32E-4B91-9B85-60C89DBB8C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17">
              <a:extLst>
                <a:ext uri="{FF2B5EF4-FFF2-40B4-BE49-F238E27FC236}">
                  <a16:creationId xmlns:a16="http://schemas.microsoft.com/office/drawing/2014/main" id="{D5D4FBFD-ACE3-46D2-8E97-E8EABE735C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18">
              <a:extLst>
                <a:ext uri="{FF2B5EF4-FFF2-40B4-BE49-F238E27FC236}">
                  <a16:creationId xmlns:a16="http://schemas.microsoft.com/office/drawing/2014/main" id="{54A3C901-AFD0-41D3-85E5-87D0E1C9D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19">
              <a:extLst>
                <a:ext uri="{FF2B5EF4-FFF2-40B4-BE49-F238E27FC236}">
                  <a16:creationId xmlns:a16="http://schemas.microsoft.com/office/drawing/2014/main" id="{485F3E8E-CD09-44EB-AC73-1834A8D504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0">
              <a:extLst>
                <a:ext uri="{FF2B5EF4-FFF2-40B4-BE49-F238E27FC236}">
                  <a16:creationId xmlns:a16="http://schemas.microsoft.com/office/drawing/2014/main" id="{3BDFC1A4-51E7-46A6-8A0D-50476BCF56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1">
              <a:extLst>
                <a:ext uri="{FF2B5EF4-FFF2-40B4-BE49-F238E27FC236}">
                  <a16:creationId xmlns:a16="http://schemas.microsoft.com/office/drawing/2014/main" id="{A561BC1B-C5E2-45AA-B72B-03AF3216C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22">
              <a:extLst>
                <a:ext uri="{FF2B5EF4-FFF2-40B4-BE49-F238E27FC236}">
                  <a16:creationId xmlns:a16="http://schemas.microsoft.com/office/drawing/2014/main" id="{4C0779C6-0F80-48B1-AD32-CC10D00CE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3" name="Freeform 23">
              <a:extLst>
                <a:ext uri="{FF2B5EF4-FFF2-40B4-BE49-F238E27FC236}">
                  <a16:creationId xmlns:a16="http://schemas.microsoft.com/office/drawing/2014/main" id="{73702193-6A56-4A74-84AD-94F530FEDF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86AEFF79-03FD-4BC0-8A67-25CAFCFDC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CB66FC33-38F1-4E8E-8474-AF1F5673BA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Isosceles Triangle 36">
              <a:extLst>
                <a:ext uri="{FF2B5EF4-FFF2-40B4-BE49-F238E27FC236}">
                  <a16:creationId xmlns:a16="http://schemas.microsoft.com/office/drawing/2014/main" id="{32E0DAC0-8D22-4A77-8AA9-169781B2EB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828C2492-9737-4D83-8CBD-93EA6D0717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3EEED5C0-82FC-41D3-A2F9-2A5E1C6DA5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0BC1A2CB-4A09-4F3D-A4B4-5F1622B1FF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43" name="Freeform 5">
              <a:extLst>
                <a:ext uri="{FF2B5EF4-FFF2-40B4-BE49-F238E27FC236}">
                  <a16:creationId xmlns:a16="http://schemas.microsoft.com/office/drawing/2014/main" id="{1A43EF29-744B-47C8-9A77-DD63DE3CE8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6">
              <a:extLst>
                <a:ext uri="{FF2B5EF4-FFF2-40B4-BE49-F238E27FC236}">
                  <a16:creationId xmlns:a16="http://schemas.microsoft.com/office/drawing/2014/main" id="{DF44FED0-5B36-42C6-85A7-B8E1C2F0A6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7">
              <a:extLst>
                <a:ext uri="{FF2B5EF4-FFF2-40B4-BE49-F238E27FC236}">
                  <a16:creationId xmlns:a16="http://schemas.microsoft.com/office/drawing/2014/main" id="{87A359F0-AFC4-4225-A933-ABC5A43129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8">
              <a:extLst>
                <a:ext uri="{FF2B5EF4-FFF2-40B4-BE49-F238E27FC236}">
                  <a16:creationId xmlns:a16="http://schemas.microsoft.com/office/drawing/2014/main" id="{87E2A626-28AB-42FD-8589-4C0D7BBE9B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9">
              <a:extLst>
                <a:ext uri="{FF2B5EF4-FFF2-40B4-BE49-F238E27FC236}">
                  <a16:creationId xmlns:a16="http://schemas.microsoft.com/office/drawing/2014/main" id="{88A08255-D434-447A-94F9-2E53CA3EA6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0">
              <a:extLst>
                <a:ext uri="{FF2B5EF4-FFF2-40B4-BE49-F238E27FC236}">
                  <a16:creationId xmlns:a16="http://schemas.microsoft.com/office/drawing/2014/main" id="{0C1DE278-D01A-47CF-9BB1-70717D22B6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1">
              <a:extLst>
                <a:ext uri="{FF2B5EF4-FFF2-40B4-BE49-F238E27FC236}">
                  <a16:creationId xmlns:a16="http://schemas.microsoft.com/office/drawing/2014/main" id="{5058907E-070F-43A5-B8BC-D5FCCEB2A5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2">
              <a:extLst>
                <a:ext uri="{FF2B5EF4-FFF2-40B4-BE49-F238E27FC236}">
                  <a16:creationId xmlns:a16="http://schemas.microsoft.com/office/drawing/2014/main" id="{D62D53AC-31CA-4F19-88C4-C3495438A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3">
              <a:extLst>
                <a:ext uri="{FF2B5EF4-FFF2-40B4-BE49-F238E27FC236}">
                  <a16:creationId xmlns:a16="http://schemas.microsoft.com/office/drawing/2014/main" id="{5265081A-8907-436B-9429-36E368E92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4">
              <a:extLst>
                <a:ext uri="{FF2B5EF4-FFF2-40B4-BE49-F238E27FC236}">
                  <a16:creationId xmlns:a16="http://schemas.microsoft.com/office/drawing/2014/main" id="{D186EBBE-32C1-45A7-824F-A0416E8B4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5">
              <a:extLst>
                <a:ext uri="{FF2B5EF4-FFF2-40B4-BE49-F238E27FC236}">
                  <a16:creationId xmlns:a16="http://schemas.microsoft.com/office/drawing/2014/main" id="{3000AB5E-3DAC-452F-8DB5-D0B2F040C8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6">
              <a:extLst>
                <a:ext uri="{FF2B5EF4-FFF2-40B4-BE49-F238E27FC236}">
                  <a16:creationId xmlns:a16="http://schemas.microsoft.com/office/drawing/2014/main" id="{2186FE1A-B164-4177-B362-CC18A1B0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17">
              <a:extLst>
                <a:ext uri="{FF2B5EF4-FFF2-40B4-BE49-F238E27FC236}">
                  <a16:creationId xmlns:a16="http://schemas.microsoft.com/office/drawing/2014/main" id="{C331E414-AA8A-43B4-B08C-202F8FFA08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18">
              <a:extLst>
                <a:ext uri="{FF2B5EF4-FFF2-40B4-BE49-F238E27FC236}">
                  <a16:creationId xmlns:a16="http://schemas.microsoft.com/office/drawing/2014/main" id="{C22F3420-4078-4F79-B9C5-E98FFDF17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19">
              <a:extLst>
                <a:ext uri="{FF2B5EF4-FFF2-40B4-BE49-F238E27FC236}">
                  <a16:creationId xmlns:a16="http://schemas.microsoft.com/office/drawing/2014/main" id="{6ECC6989-F4BE-4B69-80F1-C6E1FEB92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20">
              <a:extLst>
                <a:ext uri="{FF2B5EF4-FFF2-40B4-BE49-F238E27FC236}">
                  <a16:creationId xmlns:a16="http://schemas.microsoft.com/office/drawing/2014/main" id="{F50BB245-B754-45C8-AEDD-5B8CD81A6E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21">
              <a:extLst>
                <a:ext uri="{FF2B5EF4-FFF2-40B4-BE49-F238E27FC236}">
                  <a16:creationId xmlns:a16="http://schemas.microsoft.com/office/drawing/2014/main" id="{0EC5071A-FEBF-4BA6-8503-ABB15953E7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22">
              <a:extLst>
                <a:ext uri="{FF2B5EF4-FFF2-40B4-BE49-F238E27FC236}">
                  <a16:creationId xmlns:a16="http://schemas.microsoft.com/office/drawing/2014/main" id="{6841AB4E-93F5-44FE-BEDE-C4ACD382B2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23">
              <a:extLst>
                <a:ext uri="{FF2B5EF4-FFF2-40B4-BE49-F238E27FC236}">
                  <a16:creationId xmlns:a16="http://schemas.microsoft.com/office/drawing/2014/main" id="{66A0EF48-27C4-4905-B89A-87D3026275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3" name="Rectangle 62">
            <a:extLst>
              <a:ext uri="{FF2B5EF4-FFF2-40B4-BE49-F238E27FC236}">
                <a16:creationId xmlns:a16="http://schemas.microsoft.com/office/drawing/2014/main" id="{7DA90018-A3A4-4DB2-82A9-25F1CB60C2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339" y="0"/>
            <a:ext cx="12191695" cy="42029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B599B040-3C59-47F5-B8B8-ED7D57F423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4206292"/>
            <a:ext cx="12192755" cy="1771275"/>
            <a:chOff x="1" y="3893141"/>
            <a:chExt cx="12192755" cy="1771275"/>
          </a:xfrm>
        </p:grpSpPr>
        <p:sp>
          <p:nvSpPr>
            <p:cNvPr id="66" name="Isosceles Triangle 39">
              <a:extLst>
                <a:ext uri="{FF2B5EF4-FFF2-40B4-BE49-F238E27FC236}">
                  <a16:creationId xmlns:a16="http://schemas.microsoft.com/office/drawing/2014/main" id="{693F5085-42BA-4366-AAB5-4C96237F68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93DEC339-AF15-45D7-9B52-EE0683BA50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3893141"/>
              <a:ext cx="12192755" cy="142021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FB175D1-DFAE-C14D-B145-8A9E6A0F3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8962" y="4438275"/>
            <a:ext cx="9476313" cy="727748"/>
          </a:xfrm>
        </p:spPr>
        <p:txBody>
          <a:bodyPr vert="horz" lIns="228600" tIns="228600" rIns="228600" bIns="0" rtlCol="0" anchor="b">
            <a:normAutofit fontScale="90000"/>
          </a:bodyPr>
          <a:lstStyle/>
          <a:p>
            <a:pPr>
              <a:lnSpc>
                <a:spcPct val="80000"/>
              </a:lnSpc>
            </a:pPr>
            <a:r>
              <a:rPr lang="en-US" dirty="0"/>
              <a:t>Distribution of Polarity Scores from 2016 and 2017</a:t>
            </a:r>
          </a:p>
        </p:txBody>
      </p:sp>
      <p:pic>
        <p:nvPicPr>
          <p:cNvPr id="34" name="Picture 33" descr="A screenshot of a cell phone&#10;&#10;Description automatically generated">
            <a:extLst>
              <a:ext uri="{FF2B5EF4-FFF2-40B4-BE49-F238E27FC236}">
                <a16:creationId xmlns:a16="http://schemas.microsoft.com/office/drawing/2014/main" id="{7C9F3FDD-95FE-0E4C-A7AB-FB7B8F4215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050" y="717001"/>
            <a:ext cx="4213647" cy="2718783"/>
          </a:xfrm>
          <a:prstGeom prst="rect">
            <a:avLst/>
          </a:prstGeom>
        </p:spPr>
      </p:pic>
      <p:pic>
        <p:nvPicPr>
          <p:cNvPr id="64" name="Picture 63" descr="A screenshot of a cell phone&#10;&#10;Description automatically generated">
            <a:extLst>
              <a:ext uri="{FF2B5EF4-FFF2-40B4-BE49-F238E27FC236}">
                <a16:creationId xmlns:a16="http://schemas.microsoft.com/office/drawing/2014/main" id="{81DA00C7-E3B0-6646-A176-D0E023FA88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3731" y="717001"/>
            <a:ext cx="4265678" cy="2718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6858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79B6D-B2BC-8F4B-8883-72BC7496C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E8BE1B-EF57-5543-BE99-2100E7D15D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1496" y="1026941"/>
            <a:ext cx="6281873" cy="5175515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Model Selection: SGD Regression, Linear Regression, </a:t>
            </a:r>
            <a:r>
              <a:rPr lang="en-US" dirty="0" err="1"/>
              <a:t>XGBoost</a:t>
            </a:r>
            <a:endParaRPr lang="en-US" dirty="0"/>
          </a:p>
          <a:p>
            <a:pPr lvl="1"/>
            <a:r>
              <a:rPr lang="en-US" dirty="0" err="1"/>
              <a:t>XGBoost</a:t>
            </a:r>
            <a:r>
              <a:rPr lang="en-US" dirty="0"/>
              <a:t> performed best</a:t>
            </a:r>
          </a:p>
          <a:p>
            <a:r>
              <a:rPr lang="en-US" dirty="0"/>
              <a:t>Parameter tuning:</a:t>
            </a:r>
          </a:p>
          <a:p>
            <a:pPr lvl="1"/>
            <a:r>
              <a:rPr lang="en-US" dirty="0"/>
              <a:t>K-fold Cross Validation </a:t>
            </a:r>
          </a:p>
          <a:p>
            <a:pPr lvl="2"/>
            <a:r>
              <a:rPr lang="en-US" dirty="0" err="1"/>
              <a:t>max_depth</a:t>
            </a:r>
            <a:r>
              <a:rPr lang="en-US" dirty="0"/>
              <a:t>: Max depth of tree</a:t>
            </a:r>
          </a:p>
          <a:p>
            <a:pPr lvl="2"/>
            <a:r>
              <a:rPr lang="en-US" dirty="0" err="1"/>
              <a:t>Min_child_weight</a:t>
            </a:r>
            <a:r>
              <a:rPr lang="en-US" dirty="0"/>
              <a:t>: Minimum weight required to create a new node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9C0BF95-B646-A749-A859-1B0A24FF31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1496" y="4811665"/>
            <a:ext cx="6565900" cy="55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476258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370</TotalTime>
  <Words>246</Words>
  <Application>Microsoft Macintosh PowerPoint</Application>
  <PresentationFormat>Widescreen</PresentationFormat>
  <Paragraphs>75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Calibri Light</vt:lpstr>
      <vt:lpstr>Georgia</vt:lpstr>
      <vt:lpstr>Rockwell</vt:lpstr>
      <vt:lpstr>Wingdings</vt:lpstr>
      <vt:lpstr>Atlas</vt:lpstr>
      <vt:lpstr>Economic Forecasting from S&amp;P 500 Sentiment  Analysis</vt:lpstr>
      <vt:lpstr>Data </vt:lpstr>
      <vt:lpstr>Gathering Text Data</vt:lpstr>
      <vt:lpstr>Data and Research Question</vt:lpstr>
      <vt:lpstr>Data Transformation</vt:lpstr>
      <vt:lpstr>Summary Statistics</vt:lpstr>
      <vt:lpstr>Distribution of Polarity Scores from 2007 through 2010</vt:lpstr>
      <vt:lpstr>Distribution of Polarity Scores from 2016 and 2017</vt:lpstr>
      <vt:lpstr>Model</vt:lpstr>
      <vt:lpstr>Model Evaluation 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Economic Forecasting from S&amp;P 500 Sentiment  Analysis</dc:title>
  <dc:creator>David Palazzo</dc:creator>
  <cp:lastModifiedBy>David Palazzo</cp:lastModifiedBy>
  <cp:revision>17</cp:revision>
  <dcterms:created xsi:type="dcterms:W3CDTF">2019-06-05T15:13:05Z</dcterms:created>
  <dcterms:modified xsi:type="dcterms:W3CDTF">2019-06-05T21:23:11Z</dcterms:modified>
</cp:coreProperties>
</file>