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3" r:id="rId6"/>
    <p:sldId id="26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6001D-FA37-6390-0FC2-8B32C3FB4C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0C49E7-67BE-F2C9-A02B-D1BEDD7173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5B833-8528-18CC-D67F-516E1BC24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BB93E-1703-4640-B5F4-C8B7682C2AF7}" type="datetimeFigureOut">
              <a:rPr lang="en-US" smtClean="0"/>
              <a:t>7/29/25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B36E7-FA1A-7897-F525-838E1DF6A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4978CE-0354-6EDE-CB1B-782E7460A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FB12-FA31-2444-820F-BC1BDD1D5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213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3DFA3-1579-8C26-2EFC-268BA0245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167905-F661-1E16-AF79-D14568F08E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42D034-CAE0-4DF2-573F-AE9FA9C39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BB93E-1703-4640-B5F4-C8B7682C2AF7}" type="datetimeFigureOut">
              <a:rPr lang="en-US" smtClean="0"/>
              <a:t>7/29/25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B19E19-17E6-16C9-9198-884439078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5E3D42-9C50-7277-CA28-8F7F64A6D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FB12-FA31-2444-820F-BC1BDD1D5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512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D8888A-F75C-EA9E-0D5C-FD299A2B0F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BEAE33-1960-515A-E5DD-76AB4E023A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57F4BA-C7BE-AF41-1FB8-65EC6EED7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BB93E-1703-4640-B5F4-C8B7682C2AF7}" type="datetimeFigureOut">
              <a:rPr lang="en-US" smtClean="0"/>
              <a:t>7/29/25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C0D5E-F210-068F-64F6-E2B964C36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3CA6DB-711B-9327-D2A1-DC6194911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FB12-FA31-2444-820F-BC1BDD1D5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832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B6310-A1D2-3652-B891-695FFE7AA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DEF14-B49C-7CD4-68DF-F4F247B9A8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53B4A7-0726-0CE9-905D-7C047281D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BB93E-1703-4640-B5F4-C8B7682C2AF7}" type="datetimeFigureOut">
              <a:rPr lang="en-US" smtClean="0"/>
              <a:t>7/29/25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EEB06E-7751-19B8-FAFB-8E9C86092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DE2784-6E73-7508-F8E3-6C0020D63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FB12-FA31-2444-820F-BC1BDD1D5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541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5A4F8-1E2F-1333-0872-8F417E053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E24B70-8C10-7F56-F80D-EF6FC651F8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762AC7-8837-413A-1AF3-277BBE75E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BB93E-1703-4640-B5F4-C8B7682C2AF7}" type="datetimeFigureOut">
              <a:rPr lang="en-US" smtClean="0"/>
              <a:t>7/29/25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AC56E1-618F-953B-D7D1-82DA529F0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68B170-F8C4-CEB3-6E4D-3CD2DA8BA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FB12-FA31-2444-820F-BC1BDD1D5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483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D232D-6D76-8E47-7047-59C40194C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0C9AF5-FA8A-09D8-5F1A-9895B48DD5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2281A0-A8FF-D6DD-1D47-3B1632E6A1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41B938-8FB6-5313-1E41-7CE7DCAE3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BB93E-1703-4640-B5F4-C8B7682C2AF7}" type="datetimeFigureOut">
              <a:rPr lang="en-US" smtClean="0"/>
              <a:t>7/29/25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EF3BB7-3323-2D39-FA04-6397BB597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37AE2F-746F-15D4-0E4D-670EDB5BE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FB12-FA31-2444-820F-BC1BDD1D5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122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CD733-1A99-0576-9BA7-D17ECCF9F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A0560D-8C62-CDBD-0403-F80A68753B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38DB8E-2242-664F-E5E4-63744417A2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FA5D44-A013-08D4-2816-D35C3E1D09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5C4B4A-EE78-50B1-40BC-95CF367CCB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AF6C99-C95E-9CDF-623D-840854E68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BB93E-1703-4640-B5F4-C8B7682C2AF7}" type="datetimeFigureOut">
              <a:rPr lang="en-US" smtClean="0"/>
              <a:t>7/29/25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254F9A-636E-AB4F-D38F-05B17B7AC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C20E03-B0CD-0D9E-E6CC-9E463175B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FB12-FA31-2444-820F-BC1BDD1D5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770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6E30E-F515-264B-4976-14D6C6800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CF028A-42F0-AC14-9D82-B7D3B5439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BB93E-1703-4640-B5F4-C8B7682C2AF7}" type="datetimeFigureOut">
              <a:rPr lang="en-US" smtClean="0"/>
              <a:t>7/29/25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262B1A-89CB-ABA1-438D-00A3F24A9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603981-E39E-658D-3211-34FF903C7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FB12-FA31-2444-820F-BC1BDD1D5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016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33824D-E364-1414-E80C-4083A38C7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BB93E-1703-4640-B5F4-C8B7682C2AF7}" type="datetimeFigureOut">
              <a:rPr lang="en-US" smtClean="0"/>
              <a:t>7/29/25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2D09B3-3A3C-62AB-D61D-820F3C909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F5AB60-38CF-4084-1AE0-A7EACEE3F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FB12-FA31-2444-820F-BC1BDD1D5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680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A27C1-7A90-2DD0-6A05-F9D0EEB66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61E1C4-1C92-DC0D-C025-C42013A825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013FF8-D909-02E5-9B65-E6829F04FA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A36769-B8E5-46F5-9EBD-DABD539C7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BB93E-1703-4640-B5F4-C8B7682C2AF7}" type="datetimeFigureOut">
              <a:rPr lang="en-US" smtClean="0"/>
              <a:t>7/29/25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55A571-ADF7-58D4-FA50-EF2C68BA5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63BE1C-F8BD-710F-E9EB-170603E9B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FB12-FA31-2444-820F-BC1BDD1D5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323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7C719-FAEF-D63C-5E48-8F8BD9F38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44BEA7-61D7-8E96-6851-9B6CC558BE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2ECE24-7C18-6160-85AC-7A5688943A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C6F798-1379-7E38-3FD5-F0B359E85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BB93E-1703-4640-B5F4-C8B7682C2AF7}" type="datetimeFigureOut">
              <a:rPr lang="en-US" smtClean="0"/>
              <a:t>7/29/25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3CCE3B-15E6-8EE7-76BA-0775F5CD8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F32858-B2A2-FE07-57D6-64E228291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2FB12-FA31-2444-820F-BC1BDD1D5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569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D2EFFD-A51D-9E2B-6FD0-B1A00223F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517522-342D-6B33-65B0-0B42B6B603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9376B7-67F9-22DA-380A-80A43F2231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FBBB93E-1703-4640-B5F4-C8B7682C2AF7}" type="datetimeFigureOut">
              <a:rPr lang="en-US" smtClean="0"/>
              <a:t>7/29/25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0A4F77-AC17-DFB7-4D52-779884F93A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043797-BBDA-2423-FCD1-CAE8D87C73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9C2FB12-FA31-2444-820F-BC1BDD1D50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712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A5AF7-ACEF-67FC-FA8C-BCE71F3BCC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Shopify Email Product Analysis &amp; Pricing Strategy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A13D35-43C2-8AF6-8646-2D12C822C5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Key Findings &amp; Recommendations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059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A103A-8A7D-1DD5-DF7A-6AAED6986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Agenda / Overview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7473A-F116-4442-DBA8-6477ABDD9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Dataset insights and merchant email performance.</a:t>
            </a:r>
          </a:p>
          <a:p>
            <a:r>
              <a:rPr lang="en-CA" dirty="0"/>
              <a:t>Analysis of the pay‑as‑you‑go cost distribution and the potential unlimited plan.</a:t>
            </a:r>
          </a:p>
          <a:p>
            <a:r>
              <a:rPr lang="en-CA" dirty="0"/>
              <a:t>Competitor pricing and industry benchmarks.</a:t>
            </a:r>
          </a:p>
          <a:p>
            <a:r>
              <a:rPr lang="en-CA" dirty="0"/>
              <a:t>Recommendations for product improvement and pricing.</a:t>
            </a:r>
          </a:p>
        </p:txBody>
      </p:sp>
    </p:spTree>
    <p:extLst>
      <p:ext uri="{BB962C8B-B14F-4D97-AF65-F5344CB8AC3E}">
        <p14:creationId xmlns:p14="http://schemas.microsoft.com/office/powerpoint/2010/main" val="1437477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F65606-9299-E3EF-F26E-E9132C3E5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CA" sz="5400" dirty="0"/>
              <a:t>Dataset Insights</a:t>
            </a:r>
            <a:endParaRPr lang="en-US" sz="5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226F7D-6F85-A0B6-A350-A5384136B5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0936" y="2807208"/>
            <a:ext cx="3429000" cy="34107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700" dirty="0"/>
              <a:t>Number of merchants, share using Shopify Email (≈40%) and third‑party providers.</a:t>
            </a:r>
          </a:p>
          <a:p>
            <a:r>
              <a:rPr lang="en-US" sz="1700" dirty="0"/>
              <a:t>Average emails sent per month (Shopify ~15k vs. third‑party ~60k).</a:t>
            </a:r>
          </a:p>
          <a:p>
            <a:r>
              <a:rPr lang="en-US" sz="1700" dirty="0"/>
              <a:t>Open rates (Shopify ~6.5% vs. third‑party ~1.2%) and benchmark (~42%)</a:t>
            </a:r>
          </a:p>
          <a:p>
            <a:r>
              <a:rPr lang="en-US" sz="1700" dirty="0"/>
              <a:t>Revenue per email ($0.68 vs $0.77) and revenue per subscriber ($0.62 vs $3.12)</a:t>
            </a:r>
          </a:p>
          <a:p>
            <a:endParaRPr lang="en-US" sz="1700" dirty="0"/>
          </a:p>
        </p:txBody>
      </p:sp>
      <p:pic>
        <p:nvPicPr>
          <p:cNvPr id="6" name="Content Placeholder 5" descr="A graph of an average open rates&#10;&#10;AI-generated content may be incorrect.">
            <a:extLst>
              <a:ext uri="{FF2B5EF4-FFF2-40B4-BE49-F238E27FC236}">
                <a16:creationId xmlns:a16="http://schemas.microsoft.com/office/drawing/2014/main" id="{FCEC4534-62D3-3705-3483-7858DBADCA3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54296" y="658882"/>
            <a:ext cx="6903720" cy="5540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124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38A3C-5A3D-8153-372F-D9BAC3D03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Unlimited Plan Analysis</a:t>
            </a:r>
            <a:endParaRPr lang="en-US" dirty="0"/>
          </a:p>
        </p:txBody>
      </p:sp>
      <p:pic>
        <p:nvPicPr>
          <p:cNvPr id="5" name="Content Placeholder 4" descr="A comparison of a comparison of a cost distribution&#10;&#10;AI-generated content may be incorrect.">
            <a:extLst>
              <a:ext uri="{FF2B5EF4-FFF2-40B4-BE49-F238E27FC236}">
                <a16:creationId xmlns:a16="http://schemas.microsoft.com/office/drawing/2014/main" id="{045D73B4-24B6-85B5-F965-EDB9132B7E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62195"/>
            <a:ext cx="10515600" cy="4730680"/>
          </a:xfrm>
        </p:spPr>
      </p:pic>
    </p:spTree>
    <p:extLst>
      <p:ext uri="{BB962C8B-B14F-4D97-AF65-F5344CB8AC3E}">
        <p14:creationId xmlns:p14="http://schemas.microsoft.com/office/powerpoint/2010/main" val="2469105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A042A-1239-8617-E93A-6BC8291D6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321" y="2969"/>
            <a:ext cx="9897762" cy="1600200"/>
          </a:xfrm>
        </p:spPr>
        <p:txBody>
          <a:bodyPr>
            <a:noAutofit/>
          </a:bodyPr>
          <a:lstStyle/>
          <a:p>
            <a:r>
              <a:rPr lang="en-CA" sz="4400" dirty="0"/>
              <a:t>Competitor Pricing &amp; Industry Benchmarks</a:t>
            </a:r>
            <a:endParaRPr lang="en-US" sz="4400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E989A95A-8B11-A597-32D5-28981932CCF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7589854"/>
              </p:ext>
            </p:extLst>
          </p:nvPr>
        </p:nvGraphicFramePr>
        <p:xfrm>
          <a:off x="5183188" y="1908857"/>
          <a:ext cx="6172200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3050">
                  <a:extLst>
                    <a:ext uri="{9D8B030D-6E8A-4147-A177-3AD203B41FA5}">
                      <a16:colId xmlns:a16="http://schemas.microsoft.com/office/drawing/2014/main" val="2962580826"/>
                    </a:ext>
                  </a:extLst>
                </a:gridCol>
                <a:gridCol w="1543050">
                  <a:extLst>
                    <a:ext uri="{9D8B030D-6E8A-4147-A177-3AD203B41FA5}">
                      <a16:colId xmlns:a16="http://schemas.microsoft.com/office/drawing/2014/main" val="3402749538"/>
                    </a:ext>
                  </a:extLst>
                </a:gridCol>
                <a:gridCol w="1543050">
                  <a:extLst>
                    <a:ext uri="{9D8B030D-6E8A-4147-A177-3AD203B41FA5}">
                      <a16:colId xmlns:a16="http://schemas.microsoft.com/office/drawing/2014/main" val="783069469"/>
                    </a:ext>
                  </a:extLst>
                </a:gridCol>
                <a:gridCol w="1543050">
                  <a:extLst>
                    <a:ext uri="{9D8B030D-6E8A-4147-A177-3AD203B41FA5}">
                      <a16:colId xmlns:a16="http://schemas.microsoft.com/office/drawing/2014/main" val="36398875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b="1" dirty="0"/>
                        <a:t>Provider</a:t>
                      </a:r>
                      <a:endParaRPr lang="en-C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b="1"/>
                        <a:t>Free Tier</a:t>
                      </a:r>
                      <a:endParaRPr lang="en-CA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b="1"/>
                        <a:t>Entry Paid Tier</a:t>
                      </a:r>
                      <a:endParaRPr lang="en-CA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b="1"/>
                        <a:t>Higher Tier / Scaling</a:t>
                      </a:r>
                      <a:endParaRPr lang="en-CA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915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b="1"/>
                        <a:t>Klaviyo</a:t>
                      </a:r>
                      <a:endParaRPr lang="en-CA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/>
                        <a:t>Up to 250 profiles / 500 emails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/>
                        <a:t>$20/mo for 251–500 profiles / 5K emails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/>
                        <a:t>~$150/mo at 10K profiles (scales with size)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3100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b="1"/>
                        <a:t>Omnisend</a:t>
                      </a:r>
                      <a:endParaRPr lang="en-CA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Up to 250 contacts / 500 emails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/>
                        <a:t>$16/mo for 500 contacts / 6K emails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/>
                        <a:t>$59/mo for unlimited emails up to 2.5K contacts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88203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b="1"/>
                        <a:t>Mailchimp</a:t>
                      </a:r>
                      <a:endParaRPr lang="en-CA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/>
                        <a:t>Up to 500 contacts / 1K emails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/>
                        <a:t>$13–$20/mo for basic plans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$350+/</a:t>
                      </a:r>
                      <a:r>
                        <a:rPr lang="en-CA" dirty="0" err="1"/>
                        <a:t>mo</a:t>
                      </a:r>
                      <a:r>
                        <a:rPr lang="en-CA" dirty="0"/>
                        <a:t> for premium with unlimited emails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7019754"/>
                  </a:ext>
                </a:extLst>
              </a:tr>
            </a:tbl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078470-FD36-03E7-4245-CF9B8BB5BA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69321" y="2243343"/>
            <a:ext cx="4343400" cy="381158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700" b="1" dirty="0"/>
              <a:t>Open Rate</a:t>
            </a:r>
            <a:r>
              <a:rPr lang="en-CA" sz="1700" dirty="0"/>
              <a:t>: ~42% (range: 22.5% – 59.7%)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700" b="1" dirty="0"/>
              <a:t>Click-Through Rate (CTR)</a:t>
            </a:r>
            <a:r>
              <a:rPr lang="en-CA" sz="1700" dirty="0"/>
              <a:t>: ~2%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700" b="1" dirty="0"/>
              <a:t>Click-to-Open Rate (CTOR)</a:t>
            </a:r>
            <a:r>
              <a:rPr lang="en-CA" sz="1700" dirty="0"/>
              <a:t>: ~5.6%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700" b="1" dirty="0"/>
              <a:t>Unsubscribe Rate</a:t>
            </a:r>
            <a:r>
              <a:rPr lang="en-CA" sz="1700" dirty="0"/>
              <a:t>: 0.08% – 0.50%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700" b="1" dirty="0"/>
              <a:t>Bounce Rate</a:t>
            </a:r>
            <a:r>
              <a:rPr lang="en-CA" sz="1700" dirty="0"/>
              <a:t>: &lt;2%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829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8EB10-AB8C-B5E3-C0CC-90D069B76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Recommendations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B089C-0016-FB71-B603-853DFBEEF9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sz="1700" b="1" dirty="0"/>
              <a:t>Launch an affordable unlimited plan</a:t>
            </a:r>
            <a:r>
              <a:rPr lang="en-CA" sz="1700" dirty="0"/>
              <a:t>: Suggest a monthly fee around $10–15 to capture most merchants without undercutting margins.</a:t>
            </a:r>
          </a:p>
          <a:p>
            <a:r>
              <a:rPr lang="en-CA" sz="1700" b="1" dirty="0"/>
              <a:t>Tiered pricing by subscriber count</a:t>
            </a:r>
            <a:r>
              <a:rPr lang="en-CA" sz="1700" dirty="0"/>
              <a:t>: Align plans with competitor models (e.g., up to 2.5k, 2.5k–10k, &gt;10k contacts).</a:t>
            </a:r>
          </a:p>
          <a:p>
            <a:r>
              <a:rPr lang="en-CA" sz="1700" b="1" dirty="0"/>
              <a:t>Improve deliverability &amp; engagement</a:t>
            </a:r>
            <a:r>
              <a:rPr lang="en-CA" sz="1700" dirty="0"/>
              <a:t>: Introduce segmentation, predictive send‑time, A/B testing and better templates to move toward benchmark open rates.</a:t>
            </a:r>
          </a:p>
          <a:p>
            <a:r>
              <a:rPr lang="en-CA" sz="1700" b="1" dirty="0"/>
              <a:t>Support seasonal spikes</a:t>
            </a:r>
            <a:r>
              <a:rPr lang="en-CA" sz="1700" dirty="0"/>
              <a:t>: Offer temporary unlimited or bonus credits for Black‑Friday/Cyber‑Monday periods when merchants send 4× more emails.</a:t>
            </a:r>
          </a:p>
          <a:p>
            <a:r>
              <a:rPr lang="en-CA" sz="1700" b="1" dirty="0"/>
              <a:t>Provide benchmarking dashboards</a:t>
            </a:r>
            <a:r>
              <a:rPr lang="en-CA" sz="1700" dirty="0"/>
              <a:t>: Give merchants visibility into how their metrics compare with industry averages.</a:t>
            </a:r>
          </a:p>
        </p:txBody>
      </p:sp>
    </p:spTree>
    <p:extLst>
      <p:ext uri="{BB962C8B-B14F-4D97-AF65-F5344CB8AC3E}">
        <p14:creationId xmlns:p14="http://schemas.microsoft.com/office/powerpoint/2010/main" val="12443222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395</Words>
  <Application>Microsoft Macintosh PowerPoint</Application>
  <PresentationFormat>Widescreen</PresentationFormat>
  <Paragraphs>41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Shopify Email Product Analysis &amp; Pricing Strategy</vt:lpstr>
      <vt:lpstr>Agenda / Overview</vt:lpstr>
      <vt:lpstr>Dataset Insights</vt:lpstr>
      <vt:lpstr>Unlimited Plan Analysis</vt:lpstr>
      <vt:lpstr>Competitor Pricing &amp; Industry Benchmarks</vt:lpstr>
      <vt:lpstr>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Jianbo Zhao</dc:creator>
  <cp:lastModifiedBy>Jianbo Zhao</cp:lastModifiedBy>
  <cp:revision>2</cp:revision>
  <dcterms:created xsi:type="dcterms:W3CDTF">2025-07-29T23:12:04Z</dcterms:created>
  <dcterms:modified xsi:type="dcterms:W3CDTF">2025-07-29T23:27:05Z</dcterms:modified>
</cp:coreProperties>
</file>