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01D-FA37-6390-0FC2-8B32C3FB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C49E7-67BE-F2C9-A02B-D1BEDD717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B833-8528-18CC-D67F-516E1BC2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36E7-FA1A-7897-F525-838E1DF6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78CE-0354-6EDE-CB1B-782E7460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DFA3-1579-8C26-2EFC-268BA024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67905-F661-1E16-AF79-D14568F08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D034-CAE0-4DF2-573F-AE9FA9C3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9E19-17E6-16C9-9198-88443907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3D42-9C50-7277-CA28-8F7F64A6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888A-F75C-EA9E-0D5C-FD299A2B0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AE33-1960-515A-E5DD-76AB4E02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F4BA-C7BE-AF41-1FB8-65EC6EE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0D5E-F210-068F-64F6-E2B964C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A6DB-711B-9327-D2A1-DC619491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6310-A1D2-3652-B891-695FFE7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EF14-B49C-7CD4-68DF-F4F247B9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B4A7-0726-0CE9-905D-7C047281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B06E-7751-19B8-FAFB-8E9C8609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2784-6E73-7508-F8E3-6C0020D6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A4F8-1E2F-1333-0872-8F417E05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4B70-8C10-7F56-F80D-EF6FC651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2AC7-8837-413A-1AF3-277BBE75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56E1-618F-953B-D7D1-82DA529F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B170-F8C4-CEB3-6E4D-3CD2DA8B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232D-6D76-8E47-7047-59C40194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9AF5-FA8A-09D8-5F1A-9895B48DD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281A0-A8FF-D6DD-1D47-3B1632E6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1B938-8FB6-5313-1E41-7CE7DCAE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F3BB7-3323-2D39-FA04-6397BB59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AE2F-746F-15D4-0E4D-670EDB5B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D733-1A99-0576-9BA7-D17ECCF9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560D-8C62-CDBD-0403-F80A6875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8DB8E-2242-664F-E5E4-63744417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A5D44-A013-08D4-2816-D35C3E1D0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C4B4A-EE78-50B1-40BC-95CF367CC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6C99-C95E-9CDF-623D-840854E6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54F9A-636E-AB4F-D38F-05B17B7A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20E03-B0CD-0D9E-E6CC-9E463175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E30E-F515-264B-4976-14D6C68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F028A-42F0-AC14-9D82-B7D3B543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2B1A-89CB-ABA1-438D-00A3F24A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03981-E39E-658D-3211-34FF903C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3824D-E364-1414-E80C-4083A38C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D09B3-3A3C-62AB-D61D-820F3C90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5AB60-38CF-4084-1AE0-A7EACEE3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27C1-7A90-2DD0-6A05-F9D0EEB6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E1C4-1C92-DC0D-C025-C42013A8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3FF8-D909-02E5-9B65-E6829F04F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6769-B8E5-46F5-9EBD-DABD539C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A571-ADF7-58D4-FA50-EF2C68BA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BE1C-F8BD-710F-E9EB-170603E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C719-FAEF-D63C-5E48-8F8BD9F3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4BEA7-61D7-8E96-6851-9B6CC558B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CE24-7C18-6160-85AC-7A568894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F798-1379-7E38-3FD5-F0B359E8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CCE3B-15E6-8EE7-76BA-0775F5CD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32858-B2A2-FE07-57D6-64E2282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2EFFD-A51D-9E2B-6FD0-B1A0022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7522-342D-6B33-65B0-0B42B6B6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76B7-67F9-22DA-380A-80A43F22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4F77-AC17-DFB7-4D52-779884F9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3797-BBDA-2423-FCD1-CAE8D87C7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5AF7-ACEF-67FC-FA8C-BCE71F3BC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Shopify Email Product Analysis &amp; Pricing Strategy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3D35-43C2-8AF6-8646-2D12C822C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Key Findings 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103A-8A7D-1DD5-DF7A-6AAED698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 /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473A-F116-4442-DBA8-6477ABDD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Dataset insights and merchant email performance.</a:t>
            </a:r>
          </a:p>
          <a:p>
            <a:r>
              <a:rPr lang="en-CA" dirty="0"/>
              <a:t>Competitor pricing and industry benchmarks.</a:t>
            </a:r>
          </a:p>
          <a:p>
            <a:r>
              <a:rPr lang="en-CA" dirty="0"/>
              <a:t>Analysis of the pay‑as‑you‑go cost distribution and the potential unlimited plan.</a:t>
            </a:r>
          </a:p>
          <a:p>
            <a:r>
              <a:rPr lang="en-CA" dirty="0"/>
              <a:t>Recommendations for product improvement and pricing.</a:t>
            </a:r>
          </a:p>
        </p:txBody>
      </p:sp>
    </p:spTree>
    <p:extLst>
      <p:ext uri="{BB962C8B-B14F-4D97-AF65-F5344CB8AC3E}">
        <p14:creationId xmlns:p14="http://schemas.microsoft.com/office/powerpoint/2010/main" val="143747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65606-9299-E3EF-F26E-E9132C3E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z="5400" dirty="0"/>
              <a:t>Dataset Insights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6F7D-6F85-A0B6-A350-A5384136B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Number of merchants, share using Shopify Email (≈40%) and third‑party providers.</a:t>
            </a:r>
          </a:p>
          <a:p>
            <a:r>
              <a:rPr lang="en-US" sz="1700" dirty="0"/>
              <a:t>Average emails sent per month (Shopify ~15k vs. third‑party ~60k).</a:t>
            </a:r>
          </a:p>
          <a:p>
            <a:r>
              <a:rPr lang="en-US" sz="1700" dirty="0"/>
              <a:t>Open rates (Shopify ~6.5% vs. third‑party ~1.2%) and benchmark (~42%)</a:t>
            </a:r>
          </a:p>
          <a:p>
            <a:r>
              <a:rPr lang="en-US" sz="1700" dirty="0"/>
              <a:t>Revenue per email ($0.68 vs $0.77) and revenue per subscriber ($0.62 vs $3.12)</a:t>
            </a:r>
          </a:p>
          <a:p>
            <a:endParaRPr lang="en-US" sz="1700" dirty="0"/>
          </a:p>
        </p:txBody>
      </p:sp>
      <p:pic>
        <p:nvPicPr>
          <p:cNvPr id="6" name="Content Placeholder 5" descr="A graph of an average open rates&#10;&#10;AI-generated content may be incorrect.">
            <a:extLst>
              <a:ext uri="{FF2B5EF4-FFF2-40B4-BE49-F238E27FC236}">
                <a16:creationId xmlns:a16="http://schemas.microsoft.com/office/drawing/2014/main" id="{FCEC4534-62D3-3705-3483-7858DBADC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658882"/>
            <a:ext cx="6903720" cy="55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2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042A-1239-8617-E93A-6BC8291D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1" y="2969"/>
            <a:ext cx="9897762" cy="1600200"/>
          </a:xfrm>
        </p:spPr>
        <p:txBody>
          <a:bodyPr>
            <a:noAutofit/>
          </a:bodyPr>
          <a:lstStyle/>
          <a:p>
            <a:r>
              <a:rPr lang="en-CA" sz="4400" dirty="0"/>
              <a:t>Competitor Pricing &amp; Industry Benchmarks</a:t>
            </a:r>
            <a:endParaRPr lang="en-US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89A95A-8B11-A597-32D5-28981932C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589854"/>
              </p:ext>
            </p:extLst>
          </p:nvPr>
        </p:nvGraphicFramePr>
        <p:xfrm>
          <a:off x="5183188" y="1908857"/>
          <a:ext cx="6172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96258082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40274953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78306946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63988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Provider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/>
                        <a:t>Free Tier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/>
                        <a:t>Entry Paid Tier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/>
                        <a:t>Higher Tier / Scaling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err="1"/>
                        <a:t>Klaviyo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Up to 250 profiles / 500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$20/mo for 251–500 profiles / 5K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~$150/mo at 10K profiles (scales with 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1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err="1"/>
                        <a:t>Omnisend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 to 250 contacts / 500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$16/mo for 500 contacts / 6K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$59/mo for unlimited emails up to 2.5K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Mailchimp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Up to 500 contacts / 1K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$13–$20/mo for basic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$350+/</a:t>
                      </a:r>
                      <a:r>
                        <a:rPr lang="en-CA" dirty="0" err="1"/>
                        <a:t>mo</a:t>
                      </a:r>
                      <a:r>
                        <a:rPr lang="en-CA" dirty="0"/>
                        <a:t> for premium with unlimited emails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01975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78470-FD36-03E7-4245-CF9B8BB5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321" y="2243343"/>
            <a:ext cx="434340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Open Rate</a:t>
            </a:r>
            <a:r>
              <a:rPr lang="en-CA" sz="1700" dirty="0"/>
              <a:t>: ~42% (range: 22.5% – 59.7%)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Click-Through Rate (CTR)</a:t>
            </a:r>
            <a:r>
              <a:rPr lang="en-CA" sz="1700" dirty="0"/>
              <a:t>: ~2%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Click-to-Open Rate (CTOR)</a:t>
            </a:r>
            <a:r>
              <a:rPr lang="en-CA" sz="1700" dirty="0"/>
              <a:t>: ~5.6%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Unsubscribe Rate</a:t>
            </a:r>
            <a:r>
              <a:rPr lang="en-CA" sz="1700" dirty="0"/>
              <a:t>: 0.08% – 0.50%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Bounce Rate</a:t>
            </a:r>
            <a:r>
              <a:rPr lang="en-CA" sz="1700" dirty="0"/>
              <a:t>: &lt;2%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A3C-5A3D-8153-372F-D9BAC3D0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Unlimited Plan Analysis</a:t>
            </a:r>
            <a:endParaRPr lang="en-US" dirty="0"/>
          </a:p>
        </p:txBody>
      </p:sp>
      <p:pic>
        <p:nvPicPr>
          <p:cNvPr id="5" name="Content Placeholder 4" descr="A comparison of a comparison of a cost distribution&#10;&#10;AI-generated content may be incorrect.">
            <a:extLst>
              <a:ext uri="{FF2B5EF4-FFF2-40B4-BE49-F238E27FC236}">
                <a16:creationId xmlns:a16="http://schemas.microsoft.com/office/drawing/2014/main" id="{045D73B4-24B6-85B5-F965-EDB9132B7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2195"/>
            <a:ext cx="10515600" cy="4730680"/>
          </a:xfrm>
        </p:spPr>
      </p:pic>
    </p:spTree>
    <p:extLst>
      <p:ext uri="{BB962C8B-B14F-4D97-AF65-F5344CB8AC3E}">
        <p14:creationId xmlns:p14="http://schemas.microsoft.com/office/powerpoint/2010/main" val="246910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EB10-AB8C-B5E3-C0CC-90D069B7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089C-0016-FB71-B603-853DFBEE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700" b="1" dirty="0"/>
              <a:t>Launch an affordable unlimited plan</a:t>
            </a:r>
            <a:r>
              <a:rPr lang="en-CA" sz="1700" dirty="0"/>
              <a:t>: monthly fee around $10–15 to capture most merchants without undercutting margins.</a:t>
            </a:r>
          </a:p>
          <a:p>
            <a:r>
              <a:rPr lang="en-CA" sz="1700" b="1" dirty="0"/>
              <a:t>Tiered pricing by subscriber count</a:t>
            </a:r>
            <a:r>
              <a:rPr lang="en-CA" sz="1700" dirty="0"/>
              <a:t>: Align plans with competitor models (e.g., up to 2.5k, 2.5k–10k, &gt;10k contacts).</a:t>
            </a:r>
          </a:p>
          <a:p>
            <a:r>
              <a:rPr lang="en-CA" sz="1700" b="1" dirty="0"/>
              <a:t>Improve deliverability &amp; engagement</a:t>
            </a:r>
            <a:r>
              <a:rPr lang="en-CA" sz="1700" dirty="0"/>
              <a:t>: Introduce segmentation, predictive send‑time, A/B testing and better templates to move toward benchmark open rates.</a:t>
            </a:r>
          </a:p>
          <a:p>
            <a:r>
              <a:rPr lang="en-CA" sz="1700" b="1" dirty="0"/>
              <a:t>Support seasonal spikes</a:t>
            </a:r>
            <a:r>
              <a:rPr lang="en-CA" sz="1700" dirty="0"/>
              <a:t>: Offer temporary unlimited or bonus credits for Black‑Friday/Cyber‑Monday periods when merchants send 4× more emails.</a:t>
            </a:r>
          </a:p>
          <a:p>
            <a:r>
              <a:rPr lang="en-CA" sz="1700" b="1" dirty="0"/>
              <a:t>Provide benchmarking dashboards</a:t>
            </a:r>
            <a:r>
              <a:rPr lang="en-CA" sz="1700" dirty="0"/>
              <a:t>: Give merchants visibility into how their metrics compare with industry averages.</a:t>
            </a:r>
          </a:p>
        </p:txBody>
      </p:sp>
    </p:spTree>
    <p:extLst>
      <p:ext uri="{BB962C8B-B14F-4D97-AF65-F5344CB8AC3E}">
        <p14:creationId xmlns:p14="http://schemas.microsoft.com/office/powerpoint/2010/main" val="12443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393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Shopify Email Product Analysis &amp; Pricing Strategy</vt:lpstr>
      <vt:lpstr>Agenda / Overview</vt:lpstr>
      <vt:lpstr>Dataset Insights</vt:lpstr>
      <vt:lpstr>Competitor Pricing &amp; Industry Benchmarks</vt:lpstr>
      <vt:lpstr>Unlimited Plan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Jianbo Zhao</dc:creator>
  <cp:lastModifiedBy>Jianbo Zhao</cp:lastModifiedBy>
  <cp:revision>4</cp:revision>
  <dcterms:created xsi:type="dcterms:W3CDTF">2025-07-29T23:12:04Z</dcterms:created>
  <dcterms:modified xsi:type="dcterms:W3CDTF">2025-07-30T18:56:02Z</dcterms:modified>
</cp:coreProperties>
</file>