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2" Type="http://schemas.openxmlformats.org/officeDocument/2006/relationships/hyperlink" Target="http://git.io/vJTmn" TargetMode="Externa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 put on board at meetup: userid/passwd admin:admin ; ssh private key: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http://git.io/vJTmn</a:t>
            </a:r>
            <a:r>
              <a:rPr lang="en"/>
              <a:t> ;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0" y="1541738"/>
            <a:ext cx="9143999" cy="915711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0"/>
            <a:ext cx="9144000" cy="16001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 rot="-186991">
            <a:off x="1102116" y="2348618"/>
            <a:ext cx="7576304" cy="393946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buNone/>
              <a:defRPr sz="2000"/>
            </a:lvl1pPr>
            <a:lvl2pPr>
              <a:spcBef>
                <a:spcPts val="0"/>
              </a:spcBef>
              <a:buSzPct val="100000"/>
              <a:buNone/>
              <a:defRPr sz="2000"/>
            </a:lvl2pPr>
            <a:lvl3pPr>
              <a:spcBef>
                <a:spcPts val="0"/>
              </a:spcBef>
              <a:buSzPct val="100000"/>
              <a:buNone/>
              <a:defRPr sz="2000"/>
            </a:lvl3pPr>
            <a:lvl4pPr>
              <a:spcBef>
                <a:spcPts val="0"/>
              </a:spcBef>
              <a:buSzPct val="100000"/>
              <a:buNone/>
              <a:defRPr sz="2000"/>
            </a:lvl4pPr>
            <a:lvl5pPr>
              <a:spcBef>
                <a:spcPts val="0"/>
              </a:spcBef>
              <a:buSzPct val="100000"/>
              <a:buNone/>
              <a:defRPr sz="2000"/>
            </a:lvl5pPr>
            <a:lvl6pPr>
              <a:spcBef>
                <a:spcPts val="0"/>
              </a:spcBef>
              <a:buSzPct val="100000"/>
              <a:buNone/>
              <a:defRPr sz="2000"/>
            </a:lvl6pPr>
            <a:lvl7pPr>
              <a:spcBef>
                <a:spcPts val="0"/>
              </a:spcBef>
              <a:buSzPct val="100000"/>
              <a:buNone/>
              <a:defRPr sz="2000"/>
            </a:lvl7pPr>
            <a:lvl8pPr>
              <a:spcBef>
                <a:spcPts val="0"/>
              </a:spcBef>
              <a:buSzPct val="100000"/>
              <a:buNone/>
              <a:defRPr sz="2000"/>
            </a:lvl8pPr>
            <a:lvl9pPr>
              <a:spcBef>
                <a:spcPts val="0"/>
              </a:spcBef>
              <a:buSzPct val="100000"/>
              <a:buNone/>
              <a:defRPr sz="2000"/>
            </a:lvl9pPr>
          </a:lstStyle>
          <a:p/>
        </p:txBody>
      </p:sp>
      <p:sp>
        <p:nvSpPr>
          <p:cNvPr id="19" name="Shape 19"/>
          <p:cNvSpPr/>
          <p:nvPr/>
        </p:nvSpPr>
        <p:spPr>
          <a:xfrm rot="-180223">
            <a:off x="472457" y="1841105"/>
            <a:ext cx="498084" cy="337146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 rot="-183804">
            <a:off x="1035602" y="1005108"/>
            <a:ext cx="7763693" cy="106799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b="1" sz="4800"/>
            </a:lvl1pPr>
            <a:lvl2pPr>
              <a:spcBef>
                <a:spcPts val="0"/>
              </a:spcBef>
              <a:buSzPct val="100000"/>
              <a:defRPr b="1" sz="4800"/>
            </a:lvl2pPr>
            <a:lvl3pPr>
              <a:spcBef>
                <a:spcPts val="0"/>
              </a:spcBef>
              <a:buSzPct val="100000"/>
              <a:defRPr b="1" sz="4800"/>
            </a:lvl3pPr>
            <a:lvl4pPr>
              <a:spcBef>
                <a:spcPts val="0"/>
              </a:spcBef>
              <a:buSzPct val="100000"/>
              <a:defRPr b="1" sz="4800"/>
            </a:lvl4pPr>
            <a:lvl5pPr>
              <a:spcBef>
                <a:spcPts val="0"/>
              </a:spcBef>
              <a:buSzPct val="100000"/>
              <a:defRPr b="1" sz="4800"/>
            </a:lvl5pPr>
            <a:lvl6pPr>
              <a:spcBef>
                <a:spcPts val="0"/>
              </a:spcBef>
              <a:buSzPct val="100000"/>
              <a:defRPr b="1" sz="4800"/>
            </a:lvl6pPr>
            <a:lvl7pPr>
              <a:spcBef>
                <a:spcPts val="0"/>
              </a:spcBef>
              <a:buSzPct val="100000"/>
              <a:defRPr b="1" sz="4800"/>
            </a:lvl7pPr>
            <a:lvl8pPr>
              <a:spcBef>
                <a:spcPts val="0"/>
              </a:spcBef>
              <a:buSzPct val="100000"/>
              <a:defRPr b="1" sz="4800"/>
            </a:lvl8pPr>
            <a:lvl9pPr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21" name="Shape 21"/>
          <p:cNvSpPr/>
          <p:nvPr/>
        </p:nvSpPr>
        <p:spPr>
          <a:xfrm flipH="1">
            <a:off x="0" y="2633472"/>
            <a:ext cx="9143999" cy="2511742"/>
          </a:xfrm>
          <a:custGeom>
            <a:pathLst>
              <a:path extrusionOk="0" h="3429000" w="9144000">
                <a:moveTo>
                  <a:pt x="0" y="0"/>
                </a:moveTo>
                <a:lnTo>
                  <a:pt x="0" y="76200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762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-213060">
            <a:off x="920480" y="2871570"/>
            <a:ext cx="6010940" cy="216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>
            <a:off x="0" y="4686300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rot="-85925">
            <a:off x="919151" y="4632406"/>
            <a:ext cx="7394209" cy="220614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flipH="1" rot="10800000">
            <a:off x="0" y="-703"/>
            <a:ext cx="9143999" cy="1086553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 flipH="1" rot="10800000">
            <a:off x="0" y="0"/>
            <a:ext cx="9143999" cy="1025050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 flipH="1">
            <a:off x="0" y="4745735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/>
          <p:nvPr/>
        </p:nvSpPr>
        <p:spPr>
          <a:xfrm rot="-180223">
            <a:off x="701058" y="526655"/>
            <a:ext cx="498084" cy="337146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rot="-85925">
            <a:off x="916433" y="4721779"/>
            <a:ext cx="7394209" cy="237220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flipH="1">
            <a:off x="0" y="4686300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85925">
            <a:off x="919151" y="4632406"/>
            <a:ext cx="7394209" cy="220614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flipH="1" rot="10800000">
            <a:off x="0" y="-703"/>
            <a:ext cx="9143999" cy="1086553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flipH="1" rot="10800000">
            <a:off x="0" y="0"/>
            <a:ext cx="9143999" cy="1025050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 rot="-180223">
            <a:off x="701058" y="526655"/>
            <a:ext cx="498084" cy="337146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/>
          <p:nvPr/>
        </p:nvSpPr>
        <p:spPr>
          <a:xfrm rot="-85925">
            <a:off x="916433" y="4721779"/>
            <a:ext cx="7394209" cy="237220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/>
          <p:nvPr/>
        </p:nvSpPr>
        <p:spPr>
          <a:xfrm flipH="1">
            <a:off x="0" y="4745735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>
            <a:off x="0" y="4686300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 rot="-85925">
            <a:off x="919151" y="4632406"/>
            <a:ext cx="7394209" cy="220614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 flipH="1" rot="10800000">
            <a:off x="0" y="-703"/>
            <a:ext cx="9143999" cy="1086553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 flipH="1" rot="10800000">
            <a:off x="0" y="0"/>
            <a:ext cx="9143999" cy="1025050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 rot="-180223">
            <a:off x="701058" y="526655"/>
            <a:ext cx="498084" cy="337146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/>
        </p:nvSpPr>
        <p:spPr>
          <a:xfrm rot="-85925">
            <a:off x="916433" y="4721779"/>
            <a:ext cx="7394209" cy="237220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0" y="4745735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 flipH="1">
            <a:off x="0" y="4686300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rot="-85925">
            <a:off x="919151" y="4632406"/>
            <a:ext cx="7394209" cy="220614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flipH="1" rot="10800000">
            <a:off x="0" y="-703"/>
            <a:ext cx="9143999" cy="1086553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 rot="-90017">
            <a:off x="999515" y="4338182"/>
            <a:ext cx="5568708" cy="355283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62" name="Shape 62"/>
          <p:cNvSpPr/>
          <p:nvPr/>
        </p:nvSpPr>
        <p:spPr>
          <a:xfrm flipH="1" rot="10800000">
            <a:off x="0" y="0"/>
            <a:ext cx="9143999" cy="1025050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 rot="-85925">
            <a:off x="916433" y="4721779"/>
            <a:ext cx="7394209" cy="237220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flipH="1">
            <a:off x="0" y="4745735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flipH="1">
            <a:off x="0" y="4686300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rot="-85925">
            <a:off x="919151" y="4632406"/>
            <a:ext cx="7394209" cy="220614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flipH="1" rot="10800000">
            <a:off x="0" y="-703"/>
            <a:ext cx="9143999" cy="1086553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flipH="1" rot="10800000">
            <a:off x="0" y="0"/>
            <a:ext cx="9143999" cy="1025050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-85925">
            <a:off x="916433" y="4721779"/>
            <a:ext cx="7394209" cy="237220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flipH="1">
            <a:off x="0" y="4745735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960F0F"/>
            </a:gs>
            <a:gs pos="100000">
              <a:srgbClr val="C82009"/>
            </a:gs>
          </a:gsLst>
          <a:lin ang="5400000" scaled="0"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5"/>
          <p:cNvCxnSpPr/>
          <p:nvPr/>
        </p:nvCxnSpPr>
        <p:spPr>
          <a:xfrm>
            <a:off x="76200" y="57150"/>
            <a:ext cx="0" cy="5029199"/>
          </a:xfrm>
          <a:prstGeom prst="straightConnector1">
            <a:avLst/>
          </a:prstGeom>
          <a:noFill/>
          <a:ln cap="flat" cmpd="sng" w="107950">
            <a:solidFill>
              <a:srgbClr val="D2392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" name="Shape 6"/>
          <p:cNvCxnSpPr/>
          <p:nvPr/>
        </p:nvCxnSpPr>
        <p:spPr>
          <a:xfrm>
            <a:off x="9067800" y="57150"/>
            <a:ext cx="0" cy="5029199"/>
          </a:xfrm>
          <a:prstGeom prst="straightConnector1">
            <a:avLst/>
          </a:prstGeom>
          <a:noFill/>
          <a:ln cap="flat" cmpd="sng" w="114300">
            <a:solidFill>
              <a:srgbClr val="D2392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533399" y="57150"/>
            <a:ext cx="0" cy="5029199"/>
          </a:xfrm>
          <a:prstGeom prst="straightConnector1">
            <a:avLst/>
          </a:prstGeom>
          <a:noFill/>
          <a:ln cap="flat" cmpd="sng" w="69850">
            <a:solidFill>
              <a:srgbClr val="D2392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" name="Shape 8"/>
          <p:cNvCxnSpPr/>
          <p:nvPr/>
        </p:nvCxnSpPr>
        <p:spPr>
          <a:xfrm flipH="1">
            <a:off x="914400" y="57150"/>
            <a:ext cx="152399" cy="4743600"/>
          </a:xfrm>
          <a:prstGeom prst="straightConnector1">
            <a:avLst/>
          </a:prstGeom>
          <a:noFill/>
          <a:ln cap="flat" cmpd="sng" w="152400">
            <a:solidFill>
              <a:srgbClr val="D2392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/>
          <p:nvPr/>
        </p:nvSpPr>
        <p:spPr>
          <a:xfrm>
            <a:off x="110055" y="57150"/>
            <a:ext cx="1698625" cy="4972047"/>
          </a:xfrm>
          <a:custGeom>
            <a:pathLst>
              <a:path extrusionOk="0" h="4154" w="1070">
                <a:moveTo>
                  <a:pt x="4" y="0"/>
                </a:moveTo>
                <a:lnTo>
                  <a:pt x="4" y="0"/>
                </a:lnTo>
                <a:lnTo>
                  <a:pt x="2" y="74"/>
                </a:lnTo>
                <a:lnTo>
                  <a:pt x="0" y="162"/>
                </a:lnTo>
                <a:lnTo>
                  <a:pt x="0" y="280"/>
                </a:lnTo>
                <a:lnTo>
                  <a:pt x="4" y="426"/>
                </a:lnTo>
                <a:lnTo>
                  <a:pt x="10" y="594"/>
                </a:lnTo>
                <a:lnTo>
                  <a:pt x="16" y="686"/>
                </a:lnTo>
                <a:lnTo>
                  <a:pt x="22" y="782"/>
                </a:lnTo>
                <a:lnTo>
                  <a:pt x="30" y="884"/>
                </a:lnTo>
                <a:lnTo>
                  <a:pt x="42" y="990"/>
                </a:lnTo>
                <a:lnTo>
                  <a:pt x="54" y="1098"/>
                </a:lnTo>
                <a:lnTo>
                  <a:pt x="68" y="1210"/>
                </a:lnTo>
                <a:lnTo>
                  <a:pt x="86" y="1324"/>
                </a:lnTo>
                <a:lnTo>
                  <a:pt x="104" y="1442"/>
                </a:lnTo>
                <a:lnTo>
                  <a:pt x="126" y="1562"/>
                </a:lnTo>
                <a:lnTo>
                  <a:pt x="152" y="1682"/>
                </a:lnTo>
                <a:lnTo>
                  <a:pt x="178" y="1804"/>
                </a:lnTo>
                <a:lnTo>
                  <a:pt x="210" y="1928"/>
                </a:lnTo>
                <a:lnTo>
                  <a:pt x="244" y="2050"/>
                </a:lnTo>
                <a:lnTo>
                  <a:pt x="280" y="2174"/>
                </a:lnTo>
                <a:lnTo>
                  <a:pt x="322" y="2298"/>
                </a:lnTo>
                <a:lnTo>
                  <a:pt x="366" y="2420"/>
                </a:lnTo>
                <a:lnTo>
                  <a:pt x="416" y="2542"/>
                </a:lnTo>
                <a:lnTo>
                  <a:pt x="468" y="2662"/>
                </a:lnTo>
                <a:lnTo>
                  <a:pt x="496" y="2722"/>
                </a:lnTo>
                <a:lnTo>
                  <a:pt x="524" y="2780"/>
                </a:lnTo>
                <a:lnTo>
                  <a:pt x="554" y="2838"/>
                </a:lnTo>
                <a:lnTo>
                  <a:pt x="586" y="2896"/>
                </a:lnTo>
                <a:lnTo>
                  <a:pt x="586" y="2896"/>
                </a:lnTo>
                <a:lnTo>
                  <a:pt x="652" y="3018"/>
                </a:lnTo>
                <a:lnTo>
                  <a:pt x="714" y="3132"/>
                </a:lnTo>
                <a:lnTo>
                  <a:pt x="768" y="3238"/>
                </a:lnTo>
                <a:lnTo>
                  <a:pt x="816" y="3336"/>
                </a:lnTo>
                <a:lnTo>
                  <a:pt x="860" y="3426"/>
                </a:lnTo>
                <a:lnTo>
                  <a:pt x="900" y="3510"/>
                </a:lnTo>
                <a:lnTo>
                  <a:pt x="934" y="3588"/>
                </a:lnTo>
                <a:lnTo>
                  <a:pt x="964" y="3658"/>
                </a:lnTo>
                <a:lnTo>
                  <a:pt x="988" y="3724"/>
                </a:lnTo>
                <a:lnTo>
                  <a:pt x="1010" y="3782"/>
                </a:lnTo>
                <a:lnTo>
                  <a:pt x="1028" y="3836"/>
                </a:lnTo>
                <a:lnTo>
                  <a:pt x="1042" y="3884"/>
                </a:lnTo>
                <a:lnTo>
                  <a:pt x="1052" y="3926"/>
                </a:lnTo>
                <a:lnTo>
                  <a:pt x="1060" y="3964"/>
                </a:lnTo>
                <a:lnTo>
                  <a:pt x="1066" y="3998"/>
                </a:lnTo>
                <a:lnTo>
                  <a:pt x="1068" y="4028"/>
                </a:lnTo>
                <a:lnTo>
                  <a:pt x="1070" y="4054"/>
                </a:lnTo>
                <a:lnTo>
                  <a:pt x="1068" y="4074"/>
                </a:lnTo>
                <a:lnTo>
                  <a:pt x="1066" y="4094"/>
                </a:lnTo>
                <a:lnTo>
                  <a:pt x="1060" y="4108"/>
                </a:lnTo>
                <a:lnTo>
                  <a:pt x="1056" y="4122"/>
                </a:lnTo>
                <a:lnTo>
                  <a:pt x="1050" y="4132"/>
                </a:lnTo>
                <a:lnTo>
                  <a:pt x="1042" y="4138"/>
                </a:lnTo>
                <a:lnTo>
                  <a:pt x="1034" y="4144"/>
                </a:lnTo>
                <a:lnTo>
                  <a:pt x="1028" y="4148"/>
                </a:lnTo>
                <a:lnTo>
                  <a:pt x="1020" y="4152"/>
                </a:lnTo>
                <a:lnTo>
                  <a:pt x="1006" y="4154"/>
                </a:lnTo>
                <a:lnTo>
                  <a:pt x="998" y="4152"/>
                </a:lnTo>
                <a:lnTo>
                  <a:pt x="994" y="4152"/>
                </a:lnTo>
              </a:path>
            </a:pathLst>
          </a:custGeom>
          <a:noFill/>
          <a:ln cap="flat" cmpd="sng" w="25400">
            <a:solidFill>
              <a:srgbClr val="D2392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7839160" y="4114800"/>
            <a:ext cx="1181100" cy="597693"/>
          </a:xfrm>
          <a:custGeom>
            <a:pathLst>
              <a:path extrusionOk="0" h="502" w="744">
                <a:moveTo>
                  <a:pt x="0" y="502"/>
                </a:moveTo>
                <a:lnTo>
                  <a:pt x="0" y="502"/>
                </a:lnTo>
                <a:lnTo>
                  <a:pt x="4" y="482"/>
                </a:lnTo>
                <a:lnTo>
                  <a:pt x="10" y="460"/>
                </a:lnTo>
                <a:lnTo>
                  <a:pt x="20" y="430"/>
                </a:lnTo>
                <a:lnTo>
                  <a:pt x="36" y="396"/>
                </a:lnTo>
                <a:lnTo>
                  <a:pt x="56" y="358"/>
                </a:lnTo>
                <a:lnTo>
                  <a:pt x="84" y="316"/>
                </a:lnTo>
                <a:lnTo>
                  <a:pt x="100" y="294"/>
                </a:lnTo>
                <a:lnTo>
                  <a:pt x="118" y="272"/>
                </a:lnTo>
                <a:lnTo>
                  <a:pt x="138" y="248"/>
                </a:lnTo>
                <a:lnTo>
                  <a:pt x="160" y="226"/>
                </a:lnTo>
                <a:lnTo>
                  <a:pt x="184" y="204"/>
                </a:lnTo>
                <a:lnTo>
                  <a:pt x="212" y="182"/>
                </a:lnTo>
                <a:lnTo>
                  <a:pt x="240" y="162"/>
                </a:lnTo>
                <a:lnTo>
                  <a:pt x="272" y="140"/>
                </a:lnTo>
                <a:lnTo>
                  <a:pt x="306" y="120"/>
                </a:lnTo>
                <a:lnTo>
                  <a:pt x="342" y="102"/>
                </a:lnTo>
                <a:lnTo>
                  <a:pt x="382" y="84"/>
                </a:lnTo>
                <a:lnTo>
                  <a:pt x="424" y="66"/>
                </a:lnTo>
                <a:lnTo>
                  <a:pt x="470" y="52"/>
                </a:lnTo>
                <a:lnTo>
                  <a:pt x="518" y="38"/>
                </a:lnTo>
                <a:lnTo>
                  <a:pt x="570" y="26"/>
                </a:lnTo>
                <a:lnTo>
                  <a:pt x="624" y="16"/>
                </a:lnTo>
                <a:lnTo>
                  <a:pt x="682" y="6"/>
                </a:lnTo>
                <a:lnTo>
                  <a:pt x="744" y="0"/>
                </a:lnTo>
              </a:path>
            </a:pathLst>
          </a:custGeom>
          <a:noFill/>
          <a:ln cap="flat" cmpd="sng" w="25400">
            <a:solidFill>
              <a:srgbClr val="CB28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273122" y="2652712"/>
            <a:ext cx="777875" cy="1955006"/>
          </a:xfrm>
          <a:custGeom>
            <a:pathLst>
              <a:path extrusionOk="0" h="1642" w="490">
                <a:moveTo>
                  <a:pt x="0" y="1642"/>
                </a:moveTo>
                <a:lnTo>
                  <a:pt x="0" y="1642"/>
                </a:lnTo>
                <a:lnTo>
                  <a:pt x="24" y="1624"/>
                </a:lnTo>
                <a:lnTo>
                  <a:pt x="50" y="1600"/>
                </a:lnTo>
                <a:lnTo>
                  <a:pt x="86" y="1564"/>
                </a:lnTo>
                <a:lnTo>
                  <a:pt x="126" y="1518"/>
                </a:lnTo>
                <a:lnTo>
                  <a:pt x="148" y="1490"/>
                </a:lnTo>
                <a:lnTo>
                  <a:pt x="172" y="1458"/>
                </a:lnTo>
                <a:lnTo>
                  <a:pt x="196" y="1424"/>
                </a:lnTo>
                <a:lnTo>
                  <a:pt x="220" y="1384"/>
                </a:lnTo>
                <a:lnTo>
                  <a:pt x="244" y="1344"/>
                </a:lnTo>
                <a:lnTo>
                  <a:pt x="268" y="1298"/>
                </a:lnTo>
                <a:lnTo>
                  <a:pt x="292" y="1248"/>
                </a:lnTo>
                <a:lnTo>
                  <a:pt x="316" y="1196"/>
                </a:lnTo>
                <a:lnTo>
                  <a:pt x="340" y="1138"/>
                </a:lnTo>
                <a:lnTo>
                  <a:pt x="362" y="1078"/>
                </a:lnTo>
                <a:lnTo>
                  <a:pt x="384" y="1014"/>
                </a:lnTo>
                <a:lnTo>
                  <a:pt x="404" y="944"/>
                </a:lnTo>
                <a:lnTo>
                  <a:pt x="422" y="870"/>
                </a:lnTo>
                <a:lnTo>
                  <a:pt x="438" y="792"/>
                </a:lnTo>
                <a:lnTo>
                  <a:pt x="454" y="710"/>
                </a:lnTo>
                <a:lnTo>
                  <a:pt x="466" y="624"/>
                </a:lnTo>
                <a:lnTo>
                  <a:pt x="476" y="532"/>
                </a:lnTo>
                <a:lnTo>
                  <a:pt x="484" y="436"/>
                </a:lnTo>
                <a:lnTo>
                  <a:pt x="488" y="334"/>
                </a:lnTo>
                <a:lnTo>
                  <a:pt x="490" y="228"/>
                </a:lnTo>
                <a:lnTo>
                  <a:pt x="488" y="118"/>
                </a:lnTo>
                <a:lnTo>
                  <a:pt x="484" y="0"/>
                </a:lnTo>
              </a:path>
            </a:pathLst>
          </a:custGeom>
          <a:noFill/>
          <a:ln cap="flat" cmpd="sng" w="25400">
            <a:solidFill>
              <a:srgbClr val="D0331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 rot="-180107">
            <a:off x="1177259" y="-15156"/>
            <a:ext cx="8220779" cy="859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371600"/>
            <a:ext cx="8229600" cy="316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2"/>
              </a:buClr>
              <a:buSzPct val="100000"/>
              <a:buFont typeface="Trebuchet MS"/>
              <a:defRPr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2"/>
              </a:buClr>
              <a:buSzPct val="100000"/>
              <a:buFont typeface="Trebuchet MS"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2"/>
              </a:buClr>
              <a:buSzPct val="100000"/>
              <a:buFont typeface="Trebuchet MS"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ivotal-cf-experimental/basic-env" TargetMode="External"/><Relationship Id="rId3" Type="http://schemas.openxmlformats.org/officeDocument/2006/relationships/hyperlink" Target="https://github.com/pivotal-cf-experimental/bosh-classroom" TargetMode="Externa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 rot="-183804">
            <a:off x="1035602" y="1005108"/>
            <a:ext cx="7763693" cy="106799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Hands-on BOSH training</a:t>
            </a:r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 rot="-186991">
            <a:off x="1102116" y="2348618"/>
            <a:ext cx="7576304" cy="393946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Please check in and log into your VM by 6:40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a new deploy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There’s another deployment, same release, but additional components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deployment ~/workspace/dummy/meetup/all-dummy-deploy-*-manifest.yml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-n deploy # great for CI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vms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ssh onto a job vm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bosh ssh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 3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 a passwd (try ‘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’)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enter return at the ssh passphrase prompt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sudo -i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enter ‘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’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Going to reboot all the bosh-lites!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vms --details # note ‘CID’ &amp; ‘Agent ID’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 your ‘uptime’ to make sure it’s really rebooted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boxes will be rebooting!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Will do a recovery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BOSH cloud check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After VMs reboot, will reinstantiate deployments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bosh cck 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ls ~/workspace/dummy/meetup/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bosh deployment /workspace/dummy/meetup/dep*yml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bosh cck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BOSH download manifest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bosh deployments 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bosh download manifest &lt;deployment-name&gt; ~/dummy.yml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BOSH recreate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bosh ssh to a VM; 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sudo rm -rf /var/vcap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exit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bosh vms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bosh recreate &lt;job&gt; &lt;id&gt;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bosh vms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BOSH releases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 the community repos 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 the Platform teams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https://github.com/pivotal-cf-experimental/bosh-classroom</a:t>
            </a:r>
          </a:p>
          <a:p>
            <a:pPr indent="-381000" lvl="1" marL="9144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Uses tools from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https://github.com/pivotal-cf-experimental/basic-env</a:t>
            </a:r>
          </a:p>
          <a:p>
            <a:pPr indent="-381000" lvl="1" marL="9144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The scripts are rough, but functional - YMMV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Graveyard below here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BOSH agent environment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/var/vcap/ tree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jobs, packages and logs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monit for jobs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runit for the agent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BOSH Training Program Notes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Sign in and get an IP from &lt;someone&gt; 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Goal is show the puzzle box top - not do the puzzle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Will do a fast run-through and will have time to explore and ask questions</a:t>
            </a:r>
          </a:p>
          <a:p>
            <a:pPr indent="-419100" lvl="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There are several CF staff to help you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logs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Login and verify (by 6:45)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wget -q -O- http://goo.gl/5ubNLm &gt; ~/tmp/id_rsa_meetup 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 chmod 400 ~/tmp/id_rsa_meetup 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 ssh-add ~/tmp/id_rsa_meetup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ssh -A ubuntu@&lt;IP&gt;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try: ‘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status</a:t>
            </a:r>
            <a:r>
              <a:rPr lang="en"/>
              <a:t>’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BOSH tl;dr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BOSH is packaging, distribution, orchestration and management tool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Director - the main actor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Hands-on:</a:t>
            </a:r>
          </a:p>
          <a:p>
            <a:pPr indent="-381000" lvl="1" marL="9144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The “stemcell” - Ubuntu image with an agent</a:t>
            </a:r>
          </a:p>
          <a:p>
            <a:pPr indent="-381000" lvl="1" marL="9144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The “release” - Like an SRPM</a:t>
            </a:r>
          </a:p>
          <a:p>
            <a:pPr indent="-381000" lvl="1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The manifest - details about your particular deployment of a release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Upload the stemcell (20 secs)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stemcells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upload stemcell ~/bosh-stemcell-389-warden-boshlite-ubuntu-trusty-go_agent.tgz</a:t>
            </a:r>
          </a:p>
          <a:p>
            <a:pPr indent="-419100" lvl="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stemcells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dummy release (12 secs)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The ‘dummy-boshrelease’ is a training release 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cd ~/workspace/dummy &amp;&amp; bosh create release --force # take the default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/>
              <a:t>bosh upload release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/>
              <a:t>bosh releases # note the sha1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Deploy the release (45 sec)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vms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deployment ~/workspace/dummy/meetup/deploy-i-*-manifest.yml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status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deploy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# type ‘yes’ to all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vms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VM info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vms --details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vms --vitals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-381000" lvl="1" marL="9144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can be supplied to metrics/monitoring systems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Updating a deploy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810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EDITOR=vim bosh edit deployment</a:t>
            </a:r>
          </a:p>
          <a:p>
            <a:pPr indent="-381000" lvl="1" marL="9144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/^jobs:</a:t>
            </a:r>
          </a:p>
          <a:p>
            <a:pPr indent="-381000" lvl="1" marL="9144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increment instance count line 9</a:t>
            </a:r>
          </a:p>
          <a:p>
            <a:pPr indent="-381000" lvl="1" marL="9144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 another static IP after line 14</a:t>
            </a:r>
          </a:p>
          <a:p>
            <a:pPr indent="-381000" lvl="2" marL="1371600" rtl="0">
              <a:spcBef>
                <a:spcPts val="0"/>
              </a:spcBef>
              <a:buClr>
                <a:schemeClr val="lt2"/>
              </a:buClr>
              <a:buSzPct val="80000"/>
              <a:buFont typeface="Wingdings"/>
              <a:buChar char="§"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“    - 10.244.0.6”</a:t>
            </a:r>
          </a:p>
          <a:p>
            <a:pPr indent="-381000" lvl="1" marL="9144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wq!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deploy &amp;&amp; bosh vms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iendly">
  <a:themeElements>
    <a:clrScheme name="Custom 432">
      <a:dk1>
        <a:srgbClr val="CA0001"/>
      </a:dk1>
      <a:lt1>
        <a:srgbClr val="ECE47C"/>
      </a:lt1>
      <a:dk2>
        <a:srgbClr val="000000"/>
      </a:dk2>
      <a:lt2>
        <a:srgbClr val="FFFFFF"/>
      </a:lt2>
      <a:accent1>
        <a:srgbClr val="E26F01"/>
      </a:accent1>
      <a:accent2>
        <a:srgbClr val="723C75"/>
      </a:accent2>
      <a:accent3>
        <a:srgbClr val="69B19F"/>
      </a:accent3>
      <a:accent4>
        <a:srgbClr val="BC5828"/>
      </a:accent4>
      <a:accent5>
        <a:srgbClr val="800000"/>
      </a:accent5>
      <a:accent6>
        <a:srgbClr val="333333"/>
      </a:accent6>
      <a:hlink>
        <a:srgbClr val="ECE47C"/>
      </a:hlink>
      <a:folHlink>
        <a:srgbClr val="FF51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