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Nunito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Maven Pro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MavenPro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e3959b0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e3959b0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e3959b0c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e3959b0c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e3959b0c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e3959b0c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e3959b0c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e3959b0c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e3959b0c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e3959b0c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e3959b0c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e3959b0c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e3959b0c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e3959b0c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e3959b0c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e3959b0c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e3959b0c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e3959b0c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e3959b0c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e3959b0c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e3959b0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e3959b0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Allow the computer to remember numbers and variables in order to perform calculations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is a set of instructions - use ikea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using double quotes, the string literal will print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no quotes, computer assumes variable, and will print the value of the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(use the bus memory game)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 names are case sensitive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 names must start with a letter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Cannot have white spaces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Primitive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Integer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Declared int, because programmer are lazy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limited to 2147483647 because that is the maximum a number can be while maintaining 4 byes of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limited to 2147483647*e^7 because that is the maximum a number can be while maintaining 4 byes of memor</a:t>
            </a:r>
            <a:r>
              <a:rPr lang="en">
                <a:solidFill>
                  <a:schemeClr val="dk2"/>
                </a:solidFill>
              </a:rPr>
              <a:t>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Double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Used to store fractions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Up to 8 bytes of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Float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Used to store fractions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up to 4 byes in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 to store a single character (a-z0-9!@#$ ect.)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set a char to ‘3’ but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Cannot set a char to ‘10’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Boolean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TRUE OR FALSE, OR 1 OR 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Declaring a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Variables are null until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+, -, *, /, %, 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Arithmetic Operators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 operator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Sums two numbers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Concatenates strings or characters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Aside from Strings and some Wrapper classes, this operator does not work on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Subtraction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subtracts two numbers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operator does not work on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Multiplcation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Multiplies two numbers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Also does not work on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Division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Divides two numbers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two ints are being divided, this operator will return an int whatsoever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 retain the fraction, cast or change one of the numbers to a double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Modulus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Comparison operators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&gt;, &lt;, ==, !=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Boolean Operators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&amp;&amp;, ||, 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(&amp;&amp;)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Or (||)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Negation (!)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Two main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Primitives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Objects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String literal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Methods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concatenation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nexr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Tests a condition by evaluated a boolean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true, execute the block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the case that the if statement evaluates a false boolean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specify an alternative code to execute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the previous if statement returns false,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evaluated another 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/ Case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Great for when there are a lot of conditions to check.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faster than if statements when there is a long list of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Give the ability to resuse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group of code to perform a specific task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Scenario of using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that adds two numbers together that you want to use repeatedly to keep track of expenses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friend wants to share restaurant rating code with you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use alarm setting code in multiple clocks, but the code has a mistake in it that you need to fix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Function definition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modifiers (public, private, protected)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signature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Callling a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Passing variables or literals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Argument order is very important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Like using a dictionary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book holds the definition word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Our voice calls the word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Parameters and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While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Alarm clock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e3959b0c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e3959b0c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e3959b0c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e3959b0c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e3959b0c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e3959b0c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e3959b0c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e3959b0c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e3959b0c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e3959b0c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e3959b0c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e3959b0c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eb35906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eb3590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eb35906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eb35906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eb35906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eb35906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eb35906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eb35906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f91c261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f91c261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eb35906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eb35906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eb35906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eb35906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eb35906b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eb35906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eb35906b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eb35906b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eb35906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eb35906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e3959b0c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e3959b0c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e3959b0c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e3959b0c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df33a53f3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df33a53f3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df33a53f3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df33a53f3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3959b0c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e3959b0c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e3959b0c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e3959b0c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6" name="Google Shape;306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7" name="Google Shape;32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" name="Google Shape;33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Programing Concepts</a:t>
            </a:r>
            <a:endParaRPr/>
          </a:p>
        </p:txBody>
      </p:sp>
      <p:sp>
        <p:nvSpPr>
          <p:cNvPr id="341" name="Google Shape;341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400" name="Google Shape;400;p34"/>
          <p:cNvSpPr txBox="1"/>
          <p:nvPr>
            <p:ph idx="1" type="subTitle"/>
          </p:nvPr>
        </p:nvSpPr>
        <p:spPr>
          <a:xfrm>
            <a:off x="316500" y="1826500"/>
            <a:ext cx="36903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Ikea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Most furniture comes with an instruction booklet (program) to help us assemble.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instructions make no sense (syntax), we don’t know how to complete.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misunderstand a step (semantics), we can assemble the furniture wrong (bug)</a:t>
            </a:r>
            <a:endParaRPr/>
          </a:p>
        </p:txBody>
      </p:sp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875" y="1274925"/>
            <a:ext cx="4267200" cy="299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Activity</a:t>
            </a:r>
            <a:endParaRPr/>
          </a:p>
        </p:txBody>
      </p:sp>
      <p:sp>
        <p:nvSpPr>
          <p:cNvPr id="407" name="Google Shape;407;p3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413" name="Google Shape;413;p36"/>
          <p:cNvSpPr txBox="1"/>
          <p:nvPr>
            <p:ph idx="1" type="subTitle"/>
          </p:nvPr>
        </p:nvSpPr>
        <p:spPr>
          <a:xfrm>
            <a:off x="316500" y="1826500"/>
            <a:ext cx="4255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two main types in Java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Primitive Types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Objects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sp>
        <p:nvSpPr>
          <p:cNvPr id="419" name="Google Shape;419;p37"/>
          <p:cNvSpPr txBox="1"/>
          <p:nvPr>
            <p:ph idx="1" type="subTitle"/>
          </p:nvPr>
        </p:nvSpPr>
        <p:spPr>
          <a:xfrm>
            <a:off x="316500" y="1826500"/>
            <a:ext cx="18183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byte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short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double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</a:t>
            </a:r>
            <a:r>
              <a:rPr lang="en"/>
              <a:t>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 txBox="1"/>
          <p:nvPr>
            <p:ph idx="1" type="subTitle"/>
          </p:nvPr>
        </p:nvSpPr>
        <p:spPr>
          <a:xfrm>
            <a:off x="3162650" y="1826500"/>
            <a:ext cx="18183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Alphabetic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 txBox="1"/>
          <p:nvPr>
            <p:ph idx="1" type="subTitle"/>
          </p:nvPr>
        </p:nvSpPr>
        <p:spPr>
          <a:xfrm>
            <a:off x="5626775" y="1826500"/>
            <a:ext cx="18183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</a:t>
            </a:r>
            <a:r>
              <a:rPr lang="en"/>
              <a:t>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27" name="Google Shape;427;p38"/>
          <p:cNvSpPr txBox="1"/>
          <p:nvPr>
            <p:ph idx="1" type="subTitle"/>
          </p:nvPr>
        </p:nvSpPr>
        <p:spPr>
          <a:xfrm>
            <a:off x="905375" y="1826500"/>
            <a:ext cx="52698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Pretty much everything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Rules</a:t>
            </a:r>
            <a:endParaRPr/>
          </a:p>
        </p:txBody>
      </p:sp>
      <p:sp>
        <p:nvSpPr>
          <p:cNvPr id="433" name="Google Shape;433;p39"/>
          <p:cNvSpPr txBox="1"/>
          <p:nvPr>
            <p:ph idx="1" type="subTitle"/>
          </p:nvPr>
        </p:nvSpPr>
        <p:spPr>
          <a:xfrm>
            <a:off x="905375" y="1826500"/>
            <a:ext cx="52698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 ...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are case sensitive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must start with a letter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names cannot have white spaces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439" name="Google Shape;439;p40"/>
          <p:cNvSpPr txBox="1"/>
          <p:nvPr>
            <p:ph idx="1" type="subTitle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Arithmetic Operators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+, -, /, *, %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Comparison Operators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&lt;, &gt;, ==, !=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Boolean Operators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&amp;&amp;, ||,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Sets 1</a:t>
            </a:r>
            <a:endParaRPr/>
          </a:p>
        </p:txBody>
      </p:sp>
      <p:sp>
        <p:nvSpPr>
          <p:cNvPr id="445" name="Google Shape;445;p4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>
            <p:ph type="ctrTitle"/>
          </p:nvPr>
        </p:nvSpPr>
        <p:spPr>
          <a:xfrm>
            <a:off x="316500" y="261900"/>
            <a:ext cx="5883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451" name="Google Shape;451;p42"/>
          <p:cNvSpPr txBox="1"/>
          <p:nvPr>
            <p:ph idx="1" type="subTitle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Tests a condition by evaluated a boolean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true, execute the block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the case that the if statement evaluates a false boolean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speci</a:t>
            </a:r>
            <a:r>
              <a:rPr lang="en"/>
              <a:t>fy an alternative code to execute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IF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previous if statement returns false, </a:t>
            </a:r>
            <a:br>
              <a:rPr lang="en"/>
            </a:br>
            <a:r>
              <a:rPr lang="en"/>
              <a:t>You can evaluated another 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/ Case</a:t>
            </a:r>
            <a:endParaRPr/>
          </a:p>
        </p:txBody>
      </p:sp>
      <p:sp>
        <p:nvSpPr>
          <p:cNvPr id="457" name="Google Shape;457;p43"/>
          <p:cNvSpPr txBox="1"/>
          <p:nvPr>
            <p:ph idx="1" type="subTitle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/>
              <a:t>A great alternative for If statements when there are a lot of conditions to check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Runs faster that If statements when there is a long list of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Agenda</a:t>
            </a:r>
            <a:endParaRPr/>
          </a:p>
        </p:txBody>
      </p:sp>
      <p:sp>
        <p:nvSpPr>
          <p:cNvPr id="347" name="Google Shape;347;p26"/>
          <p:cNvSpPr txBox="1"/>
          <p:nvPr>
            <p:ph idx="1" type="body"/>
          </p:nvPr>
        </p:nvSpPr>
        <p:spPr>
          <a:xfrm>
            <a:off x="3" y="1543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Day 1.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Basic Programming concepts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Loops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Structures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Debugging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 txBox="1"/>
          <p:nvPr>
            <p:ph idx="2" type="body"/>
          </p:nvPr>
        </p:nvSpPr>
        <p:spPr>
          <a:xfrm>
            <a:off x="3036297" y="1543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Day 2.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/>
          </a:p>
        </p:txBody>
      </p:sp>
      <p:sp>
        <p:nvSpPr>
          <p:cNvPr id="349" name="Google Shape;349;p26"/>
          <p:cNvSpPr txBox="1"/>
          <p:nvPr>
            <p:ph idx="2" type="body"/>
          </p:nvPr>
        </p:nvSpPr>
        <p:spPr>
          <a:xfrm>
            <a:off x="6072597" y="1543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Day 3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Classes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Advanced Data Structures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Lists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HashMaps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/>
          </a:p>
        </p:txBody>
      </p:sp>
      <p:cxnSp>
        <p:nvCxnSpPr>
          <p:cNvPr id="350" name="Google Shape;350;p26"/>
          <p:cNvCxnSpPr/>
          <p:nvPr/>
        </p:nvCxnSpPr>
        <p:spPr>
          <a:xfrm>
            <a:off x="2937975" y="1603275"/>
            <a:ext cx="8100" cy="28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/>
          <p:nvPr/>
        </p:nvCxnSpPr>
        <p:spPr>
          <a:xfrm>
            <a:off x="6031500" y="1649875"/>
            <a:ext cx="8100" cy="28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Sets 2</a:t>
            </a:r>
            <a:endParaRPr/>
          </a:p>
        </p:txBody>
      </p:sp>
      <p:sp>
        <p:nvSpPr>
          <p:cNvPr id="463" name="Google Shape;463;p4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69" name="Google Shape;469;p45"/>
          <p:cNvSpPr txBox="1"/>
          <p:nvPr>
            <p:ph idx="1" type="subTitle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/>
              <a:t>Gives the ability to easily reuse code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group of code to perform a specific task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75" name="Google Shape;475;p46"/>
          <p:cNvSpPr txBox="1"/>
          <p:nvPr>
            <p:ph idx="1" type="subTitle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 definition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Calling a function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Parameters and arguments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Sets 3</a:t>
            </a:r>
            <a:endParaRPr/>
          </a:p>
        </p:txBody>
      </p:sp>
      <p:sp>
        <p:nvSpPr>
          <p:cNvPr id="481" name="Google Shape;481;p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487" name="Google Shape;487;p48"/>
          <p:cNvSpPr txBox="1"/>
          <p:nvPr>
            <p:ph idx="1" type="subTitle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/>
              <a:t>While loops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Sets 4</a:t>
            </a:r>
            <a:endParaRPr/>
          </a:p>
        </p:txBody>
      </p:sp>
      <p:sp>
        <p:nvSpPr>
          <p:cNvPr id="493" name="Google Shape;493;p4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</a:t>
            </a:r>
            <a:endParaRPr/>
          </a:p>
        </p:txBody>
      </p:sp>
      <p:sp>
        <p:nvSpPr>
          <p:cNvPr id="499" name="Google Shape;499;p5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Dick run.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505" name="Google Shape;505;p5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rager was turnt AF and bae was on fleek.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511" name="Google Shape;511;p5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ale chips heirloom, ramps street art brunch celiac tofu food truck microdosing.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17" name="Google Shape;517;p5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Garfield is having a party. Everyone is invited!</a:t>
            </a:r>
            <a:endParaRPr/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525" y="1389250"/>
            <a:ext cx="25050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57" name="Google Shape;357;p27"/>
          <p:cNvSpPr txBox="1"/>
          <p:nvPr>
            <p:ph idx="1" type="subTitle"/>
          </p:nvPr>
        </p:nvSpPr>
        <p:spPr>
          <a:xfrm>
            <a:off x="316500" y="1851050"/>
            <a:ext cx="4255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Variables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Group Activity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Rules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 Types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Operators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Arithmetic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Comparison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Logical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Conditional Statements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Loops</a:t>
            </a:r>
            <a:endParaRPr/>
          </a:p>
        </p:txBody>
      </p:sp>
      <p:sp>
        <p:nvSpPr>
          <p:cNvPr id="358" name="Google Shape;358;p27"/>
          <p:cNvSpPr txBox="1"/>
          <p:nvPr>
            <p:ph idx="1" type="subTitle"/>
          </p:nvPr>
        </p:nvSpPr>
        <p:spPr>
          <a:xfrm>
            <a:off x="3754125" y="1761075"/>
            <a:ext cx="4255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Language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Syntax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Semantics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Programs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Instructions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Bugs/Errors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Constraints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Group Activity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24" name="Google Shape;524;p54"/>
          <p:cNvSpPr txBox="1"/>
          <p:nvPr>
            <p:ph idx="1" type="subTitle"/>
          </p:nvPr>
        </p:nvSpPr>
        <p:spPr>
          <a:xfrm>
            <a:off x="316500" y="1502925"/>
            <a:ext cx="39975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everyone is invited as long as  they are not Jon or they are not Odie.</a:t>
            </a:r>
            <a:endParaRPr/>
          </a:p>
        </p:txBody>
      </p:sp>
      <p:pic>
        <p:nvPicPr>
          <p:cNvPr id="525" name="Google Shape;5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50" y="2527125"/>
            <a:ext cx="2496351" cy="20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950" y="2256550"/>
            <a:ext cx="16668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125" y="2276125"/>
            <a:ext cx="2580250" cy="25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4"/>
          <p:cNvSpPr txBox="1"/>
          <p:nvPr/>
        </p:nvSpPr>
        <p:spPr>
          <a:xfrm>
            <a:off x="4132875" y="3312888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700" y="2276125"/>
            <a:ext cx="2580250" cy="25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35" name="Google Shape;535;p55"/>
          <p:cNvSpPr txBox="1"/>
          <p:nvPr>
            <p:ph idx="1" type="subTitle"/>
          </p:nvPr>
        </p:nvSpPr>
        <p:spPr>
          <a:xfrm>
            <a:off x="256125" y="2288700"/>
            <a:ext cx="39975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Garfield hires the best doorman money can buy. The doorman strictly follows Garfield’s rules…...</a:t>
            </a:r>
            <a:endParaRPr/>
          </a:p>
        </p:txBody>
      </p:sp>
      <p:sp>
        <p:nvSpPr>
          <p:cNvPr id="536" name="Google Shape;536;p55"/>
          <p:cNvSpPr txBox="1"/>
          <p:nvPr/>
        </p:nvSpPr>
        <p:spPr>
          <a:xfrm>
            <a:off x="4132875" y="3312888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37" name="Google Shape;5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025" y="1638125"/>
            <a:ext cx="3008087" cy="300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43" name="Google Shape;543;p56"/>
          <p:cNvSpPr txBox="1"/>
          <p:nvPr>
            <p:ph idx="1" type="subTitle"/>
          </p:nvPr>
        </p:nvSpPr>
        <p:spPr>
          <a:xfrm>
            <a:off x="256125" y="2288700"/>
            <a:ext cx="39975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Yet, when Garfield makes his entrance, he sees both Jon and Odie at his party. Why?</a:t>
            </a:r>
            <a:endParaRPr/>
          </a:p>
        </p:txBody>
      </p:sp>
      <p:sp>
        <p:nvSpPr>
          <p:cNvPr id="544" name="Google Shape;544;p56"/>
          <p:cNvSpPr txBox="1"/>
          <p:nvPr/>
        </p:nvSpPr>
        <p:spPr>
          <a:xfrm>
            <a:off x="4132875" y="3312888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45" name="Google Shape;5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000" y="2218825"/>
            <a:ext cx="16668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875" y="2527138"/>
            <a:ext cx="2496351" cy="20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52" name="Google Shape;552;p57"/>
          <p:cNvSpPr txBox="1"/>
          <p:nvPr/>
        </p:nvSpPr>
        <p:spPr>
          <a:xfrm>
            <a:off x="4132875" y="3312888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3" name="Google Shape;5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025" y="1753075"/>
            <a:ext cx="16668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00" y="2218813"/>
            <a:ext cx="2496351" cy="20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7"/>
          <p:cNvSpPr txBox="1"/>
          <p:nvPr/>
        </p:nvSpPr>
        <p:spPr>
          <a:xfrm>
            <a:off x="3522000" y="2737675"/>
            <a:ext cx="1599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3597450" y="2463225"/>
            <a:ext cx="1734600" cy="11991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Activity</a:t>
            </a:r>
            <a:endParaRPr/>
          </a:p>
        </p:txBody>
      </p:sp>
      <p:sp>
        <p:nvSpPr>
          <p:cNvPr id="562" name="Google Shape;562;p58"/>
          <p:cNvSpPr txBox="1"/>
          <p:nvPr>
            <p:ph idx="1" type="subTitle"/>
          </p:nvPr>
        </p:nvSpPr>
        <p:spPr>
          <a:xfrm>
            <a:off x="316500" y="1826500"/>
            <a:ext cx="83031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the turtle find her flower.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turtle can only read one instruction at a time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turtle can only move one square at a time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the turtle turns, it remains in the current square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http://davelements.com/game/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ctrTitle"/>
          </p:nvPr>
        </p:nvSpPr>
        <p:spPr>
          <a:xfrm>
            <a:off x="194250" y="2268150"/>
            <a:ext cx="8671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https://github.com/daversmith/oop</a:t>
            </a:r>
            <a:endParaRPr/>
          </a:p>
        </p:txBody>
      </p:sp>
      <p:sp>
        <p:nvSpPr>
          <p:cNvPr id="364" name="Google Shape;364;p28"/>
          <p:cNvSpPr txBox="1"/>
          <p:nvPr>
            <p:ph idx="1" type="subTitle"/>
          </p:nvPr>
        </p:nvSpPr>
        <p:spPr>
          <a:xfrm>
            <a:off x="709525" y="43406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ctrTitle"/>
          </p:nvPr>
        </p:nvSpPr>
        <p:spPr>
          <a:xfrm>
            <a:off x="431400" y="337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 permits</a:t>
            </a:r>
            <a:endParaRPr/>
          </a:p>
        </p:txBody>
      </p:sp>
      <p:sp>
        <p:nvSpPr>
          <p:cNvPr id="370" name="Google Shape;370;p29"/>
          <p:cNvSpPr txBox="1"/>
          <p:nvPr>
            <p:ph idx="1" type="subTitle"/>
          </p:nvPr>
        </p:nvSpPr>
        <p:spPr>
          <a:xfrm>
            <a:off x="570450" y="22240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Exceptions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376" name="Google Shape;376;p3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of communication, either spoken or written, consisting of the use of words in a structured or conventional way.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382" name="Google Shape;382;p31"/>
          <p:cNvSpPr txBox="1"/>
          <p:nvPr>
            <p:ph idx="1" type="subTitle"/>
          </p:nvPr>
        </p:nvSpPr>
        <p:spPr>
          <a:xfrm>
            <a:off x="316500" y="1826500"/>
            <a:ext cx="4255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basic unit of language which expresses a complete thought.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Follows the grammatical rules of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arrangement of words and phrases to create well-formed sentences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Relating to meaning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388" name="Google Shape;388;p32"/>
          <p:cNvSpPr txBox="1"/>
          <p:nvPr>
            <p:ph idx="1" type="subTitle"/>
          </p:nvPr>
        </p:nvSpPr>
        <p:spPr>
          <a:xfrm>
            <a:off x="316500" y="1826500"/>
            <a:ext cx="42555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planned series of future events, items, or performances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relation to Computer Science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list of instructions that tell a computer what to do.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394" name="Google Shape;394;p33"/>
          <p:cNvSpPr txBox="1"/>
          <p:nvPr>
            <p:ph idx="1" type="subTitle"/>
          </p:nvPr>
        </p:nvSpPr>
        <p:spPr>
          <a:xfrm>
            <a:off x="316500" y="1826500"/>
            <a:ext cx="83031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Each instruction must be syntactically correct, otherwise the computer                     will not understand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Computer performs each instruction exactly as given (Semantics)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 / Errors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computer does something you do not wish it to do, you found a bug!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computer cannot read the instruction, then there is an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Limitations restrictions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