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7"/>
  </p:notesMasterIdLst>
  <p:sldIdLst>
    <p:sldId id="317" r:id="rId2"/>
    <p:sldId id="409" r:id="rId3"/>
    <p:sldId id="410" r:id="rId4"/>
    <p:sldId id="256" r:id="rId5"/>
    <p:sldId id="257" r:id="rId6"/>
    <p:sldId id="319" r:id="rId7"/>
    <p:sldId id="318" r:id="rId8"/>
    <p:sldId id="320" r:id="rId9"/>
    <p:sldId id="322" r:id="rId10"/>
    <p:sldId id="354" r:id="rId11"/>
    <p:sldId id="324" r:id="rId12"/>
    <p:sldId id="323" r:id="rId13"/>
    <p:sldId id="325" r:id="rId14"/>
    <p:sldId id="330" r:id="rId15"/>
    <p:sldId id="335" r:id="rId16"/>
    <p:sldId id="332" r:id="rId17"/>
    <p:sldId id="331" r:id="rId18"/>
    <p:sldId id="333" r:id="rId19"/>
    <p:sldId id="336" r:id="rId20"/>
    <p:sldId id="334" r:id="rId21"/>
    <p:sldId id="352" r:id="rId22"/>
    <p:sldId id="326" r:id="rId23"/>
    <p:sldId id="337" r:id="rId24"/>
    <p:sldId id="338" r:id="rId25"/>
    <p:sldId id="341" r:id="rId26"/>
    <p:sldId id="353" r:id="rId27"/>
    <p:sldId id="339" r:id="rId28"/>
    <p:sldId id="351" r:id="rId29"/>
    <p:sldId id="349" r:id="rId30"/>
    <p:sldId id="342" r:id="rId31"/>
    <p:sldId id="327" r:id="rId32"/>
    <p:sldId id="343" r:id="rId33"/>
    <p:sldId id="408" r:id="rId34"/>
    <p:sldId id="344" r:id="rId35"/>
    <p:sldId id="411" r:id="rId36"/>
    <p:sldId id="347" r:id="rId37"/>
    <p:sldId id="346" r:id="rId38"/>
    <p:sldId id="348" r:id="rId39"/>
    <p:sldId id="350" r:id="rId40"/>
    <p:sldId id="345" r:id="rId41"/>
    <p:sldId id="328" r:id="rId42"/>
    <p:sldId id="367" r:id="rId43"/>
    <p:sldId id="369" r:id="rId44"/>
    <p:sldId id="370" r:id="rId45"/>
    <p:sldId id="355" r:id="rId46"/>
    <p:sldId id="371" r:id="rId47"/>
    <p:sldId id="372" r:id="rId48"/>
    <p:sldId id="374" r:id="rId49"/>
    <p:sldId id="375" r:id="rId50"/>
    <p:sldId id="373" r:id="rId51"/>
    <p:sldId id="356" r:id="rId52"/>
    <p:sldId id="377" r:id="rId53"/>
    <p:sldId id="376" r:id="rId54"/>
    <p:sldId id="357" r:id="rId55"/>
    <p:sldId id="389" r:id="rId56"/>
    <p:sldId id="379" r:id="rId57"/>
    <p:sldId id="380" r:id="rId58"/>
    <p:sldId id="365" r:id="rId59"/>
    <p:sldId id="383" r:id="rId60"/>
    <p:sldId id="384" r:id="rId61"/>
    <p:sldId id="385" r:id="rId62"/>
    <p:sldId id="366" r:id="rId63"/>
    <p:sldId id="386" r:id="rId64"/>
    <p:sldId id="358" r:id="rId65"/>
    <p:sldId id="387" r:id="rId66"/>
    <p:sldId id="388" r:id="rId67"/>
    <p:sldId id="391" r:id="rId68"/>
    <p:sldId id="390" r:id="rId69"/>
    <p:sldId id="368" r:id="rId70"/>
    <p:sldId id="392" r:id="rId71"/>
    <p:sldId id="393" r:id="rId72"/>
    <p:sldId id="361" r:id="rId73"/>
    <p:sldId id="395" r:id="rId74"/>
    <p:sldId id="394" r:id="rId75"/>
    <p:sldId id="360" r:id="rId76"/>
    <p:sldId id="396" r:id="rId77"/>
    <p:sldId id="397" r:id="rId78"/>
    <p:sldId id="398" r:id="rId79"/>
    <p:sldId id="362" r:id="rId80"/>
    <p:sldId id="403" r:id="rId81"/>
    <p:sldId id="363" r:id="rId82"/>
    <p:sldId id="402" r:id="rId83"/>
    <p:sldId id="404" r:id="rId84"/>
    <p:sldId id="359" r:id="rId85"/>
    <p:sldId id="400" r:id="rId86"/>
    <p:sldId id="401" r:id="rId87"/>
    <p:sldId id="364" r:id="rId88"/>
    <p:sldId id="405" r:id="rId89"/>
    <p:sldId id="382" r:id="rId90"/>
    <p:sldId id="378" r:id="rId91"/>
    <p:sldId id="406" r:id="rId92"/>
    <p:sldId id="407" r:id="rId93"/>
    <p:sldId id="381" r:id="rId94"/>
    <p:sldId id="329" r:id="rId95"/>
    <p:sldId id="39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8" autoAdjust="0"/>
    <p:restoredTop sz="79980" autoAdjust="0"/>
  </p:normalViewPr>
  <p:slideViewPr>
    <p:cSldViewPr snapToGrid="0">
      <p:cViewPr varScale="1">
        <p:scale>
          <a:sx n="90" d="100"/>
          <a:sy n="90" d="100"/>
        </p:scale>
        <p:origin x="468" y="96"/>
      </p:cViewPr>
      <p:guideLst/>
    </p:cSldViewPr>
  </p:slideViewPr>
  <p:outlineViewPr>
    <p:cViewPr>
      <p:scale>
        <a:sx n="33" d="100"/>
        <a:sy n="33" d="100"/>
      </p:scale>
      <p:origin x="0" y="-72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D058-B216-4495-B14D-BF152C31F6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A9BB-3B4B-430D-BA20-829D55A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baseline="0" dirty="0" smtClean="0"/>
              <a:t>Log into one of the master hosts and show the running components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Log into one of the workers and show the components running on the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Demo 9: Deployments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Create deployment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create -f </a:t>
            </a:r>
            <a:r>
              <a:rPr lang="en-US" dirty="0" err="1" smtClean="0"/>
              <a:t>deployment.yaml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* Show the running pod using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 -l app=</a:t>
            </a:r>
            <a:r>
              <a:rPr lang="en-US" dirty="0" err="1" smtClean="0"/>
              <a:t>kuard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* Scale the replica from command line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scale deployment/</a:t>
            </a:r>
            <a:r>
              <a:rPr lang="en-US" dirty="0" err="1" smtClean="0"/>
              <a:t>kuard</a:t>
            </a:r>
            <a:r>
              <a:rPr lang="en-US" dirty="0" smtClean="0"/>
              <a:t> --replicas 3`</a:t>
            </a:r>
          </a:p>
          <a:p>
            <a:pPr marL="0" indent="0">
              <a:buNone/>
            </a:pPr>
            <a:r>
              <a:rPr lang="en-US" dirty="0" smtClean="0"/>
              <a:t>* Show that 3 replicas are running using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 -l app=</a:t>
            </a:r>
            <a:r>
              <a:rPr lang="en-US" dirty="0" err="1" smtClean="0"/>
              <a:t>kuard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* Show how to configure replicas in YAML and how to do it in Dashboard</a:t>
            </a:r>
          </a:p>
          <a:p>
            <a:pPr marL="0" indent="0">
              <a:buNone/>
            </a:pPr>
            <a:r>
              <a:rPr lang="en-US" dirty="0" smtClean="0"/>
              <a:t>* Delete the pods and show that a new ones are started by the deployment: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 -l app=</a:t>
            </a:r>
            <a:r>
              <a:rPr lang="en-US" dirty="0" err="1" smtClean="0"/>
              <a:t>kuard</a:t>
            </a:r>
            <a:r>
              <a:rPr lang="en-US" dirty="0" smtClean="0"/>
              <a:t> --watch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delete pods -l app=</a:t>
            </a:r>
            <a:r>
              <a:rPr lang="en-US" dirty="0" err="1" smtClean="0"/>
              <a:t>kuard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Show rolling update</a:t>
            </a:r>
          </a:p>
          <a:p>
            <a:pPr marL="0" indent="0">
              <a:buNone/>
            </a:pPr>
            <a:r>
              <a:rPr lang="en-US" dirty="0" smtClean="0"/>
              <a:t>  * Scale the deployment to 10 replica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scale deployment/</a:t>
            </a:r>
            <a:r>
              <a:rPr lang="en-US" dirty="0" err="1" smtClean="0"/>
              <a:t>kuard</a:t>
            </a:r>
            <a:r>
              <a:rPr lang="en-US" dirty="0" smtClean="0"/>
              <a:t> --replicas 10`</a:t>
            </a:r>
          </a:p>
          <a:p>
            <a:pPr marL="0" indent="0">
              <a:buNone/>
            </a:pPr>
            <a:r>
              <a:rPr lang="en-US" dirty="0" smtClean="0"/>
              <a:t>  * Update the image version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set image deployment/</a:t>
            </a:r>
            <a:r>
              <a:rPr lang="en-US" dirty="0" err="1" smtClean="0"/>
              <a:t>kuard</a:t>
            </a:r>
            <a:r>
              <a:rPr lang="en-US" dirty="0" smtClean="0"/>
              <a:t> </a:t>
            </a:r>
            <a:r>
              <a:rPr lang="en-US" dirty="0" err="1" smtClean="0"/>
              <a:t>kuard</a:t>
            </a:r>
            <a:r>
              <a:rPr lang="en-US" dirty="0" smtClean="0"/>
              <a:t>=gcr.io/</a:t>
            </a:r>
            <a:r>
              <a:rPr lang="en-US" dirty="0" err="1" smtClean="0"/>
              <a:t>kuar</a:t>
            </a:r>
            <a:r>
              <a:rPr lang="en-US" dirty="0" smtClean="0"/>
              <a:t>-demo/kuard-amd64:3`</a:t>
            </a:r>
          </a:p>
          <a:p>
            <a:pPr marL="0" indent="0">
              <a:buNone/>
            </a:pPr>
            <a:r>
              <a:rPr lang="en-US" dirty="0" smtClean="0"/>
              <a:t>  * Watch the rollout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status deployment/</a:t>
            </a:r>
            <a:r>
              <a:rPr lang="en-US" dirty="0" err="1" smtClean="0"/>
              <a:t>kuard</a:t>
            </a:r>
            <a:r>
              <a:rPr lang="en-US" dirty="0" smtClean="0"/>
              <a:t> --watch`</a:t>
            </a:r>
          </a:p>
          <a:p>
            <a:pPr marL="0" indent="0">
              <a:buNone/>
            </a:pPr>
            <a:r>
              <a:rPr lang="en-US" dirty="0" smtClean="0"/>
              <a:t>* Do update which will fail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set image deployment/</a:t>
            </a:r>
            <a:r>
              <a:rPr lang="en-US" dirty="0" err="1" smtClean="0"/>
              <a:t>kuard</a:t>
            </a:r>
            <a:r>
              <a:rPr lang="en-US" dirty="0" smtClean="0"/>
              <a:t> </a:t>
            </a:r>
            <a:r>
              <a:rPr lang="en-US" dirty="0" err="1" smtClean="0"/>
              <a:t>kuard</a:t>
            </a:r>
            <a:r>
              <a:rPr lang="en-US" dirty="0" smtClean="0"/>
              <a:t>=gcr.io/</a:t>
            </a:r>
            <a:r>
              <a:rPr lang="en-US" dirty="0" err="1" smtClean="0"/>
              <a:t>kuar</a:t>
            </a:r>
            <a:r>
              <a:rPr lang="en-US" dirty="0" smtClean="0"/>
              <a:t>-demo/kuard-amd64:4`</a:t>
            </a:r>
          </a:p>
          <a:p>
            <a:pPr marL="0" indent="0">
              <a:buNone/>
            </a:pPr>
            <a:r>
              <a:rPr lang="en-US" dirty="0" smtClean="0"/>
              <a:t>  * Watch the rollout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status deployment/</a:t>
            </a:r>
            <a:r>
              <a:rPr lang="en-US" dirty="0" err="1" smtClean="0"/>
              <a:t>kuard</a:t>
            </a:r>
            <a:r>
              <a:rPr lang="en-US" dirty="0" smtClean="0"/>
              <a:t> --watch`</a:t>
            </a:r>
          </a:p>
          <a:p>
            <a:pPr marL="0" indent="0">
              <a:buNone/>
            </a:pPr>
            <a:r>
              <a:rPr lang="en-US" dirty="0" smtClean="0"/>
              <a:t>  * Check the revision history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history deployment/</a:t>
            </a:r>
            <a:r>
              <a:rPr lang="en-US" dirty="0" err="1" smtClean="0"/>
              <a:t>kuard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  * Rollback to previous revision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undo deployment/</a:t>
            </a:r>
            <a:r>
              <a:rPr lang="en-US" dirty="0" err="1" smtClean="0"/>
              <a:t>kuard</a:t>
            </a:r>
            <a:r>
              <a:rPr lang="en-US" dirty="0" smtClean="0"/>
              <a:t> --to-revision 4`</a:t>
            </a:r>
          </a:p>
          <a:p>
            <a:pPr marL="0" indent="0">
              <a:buNone/>
            </a:pPr>
            <a:r>
              <a:rPr lang="en-US" dirty="0" smtClean="0"/>
              <a:t>* Scale down the deployment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scale deployment/</a:t>
            </a:r>
            <a:r>
              <a:rPr lang="en-US" dirty="0" err="1" smtClean="0"/>
              <a:t>kuard</a:t>
            </a:r>
            <a:r>
              <a:rPr lang="en-US" dirty="0" smtClean="0"/>
              <a:t> --replicas 3`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8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YAML file with </a:t>
            </a:r>
            <a:r>
              <a:rPr lang="en-GB" dirty="0" err="1" smtClean="0"/>
              <a:t>Config</a:t>
            </a:r>
            <a:r>
              <a:rPr lang="en-GB" dirty="0" smtClean="0"/>
              <a:t> Map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the </a:t>
            </a:r>
            <a:r>
              <a:rPr lang="en-GB" dirty="0" err="1" smtClean="0"/>
              <a:t>config</a:t>
            </a:r>
            <a:r>
              <a:rPr lang="en-GB" dirty="0" smtClean="0"/>
              <a:t> map in Kubernetes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-f </a:t>
            </a:r>
            <a:r>
              <a:rPr lang="en-GB" dirty="0" err="1" smtClean="0"/>
              <a:t>configmap.yaml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directory with the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a </a:t>
            </a:r>
            <a:r>
              <a:rPr lang="en-GB" dirty="0" err="1" smtClean="0"/>
              <a:t>config</a:t>
            </a:r>
            <a:r>
              <a:rPr lang="en-GB" dirty="0" smtClean="0"/>
              <a:t> map from the directors using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</a:t>
            </a:r>
            <a:r>
              <a:rPr lang="en-GB" dirty="0" err="1" smtClean="0"/>
              <a:t>configmap</a:t>
            </a:r>
            <a:r>
              <a:rPr lang="en-GB" dirty="0" smtClean="0"/>
              <a:t> file-based --from-file=</a:t>
            </a:r>
            <a:r>
              <a:rPr lang="en-GB" dirty="0" err="1" smtClean="0"/>
              <a:t>config</a:t>
            </a:r>
            <a:r>
              <a:rPr lang="en-GB" dirty="0" smtClean="0"/>
              <a:t>/`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how to use the </a:t>
            </a:r>
            <a:r>
              <a:rPr lang="en-GB" dirty="0" err="1" smtClean="0"/>
              <a:t>config</a:t>
            </a:r>
            <a:r>
              <a:rPr lang="en-GB" dirty="0" smtClean="0"/>
              <a:t> map in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Redeploy </a:t>
            </a:r>
            <a:r>
              <a:rPr lang="en-GB" dirty="0" err="1" smtClean="0"/>
              <a:t>kuard</a:t>
            </a:r>
            <a:r>
              <a:rPr lang="en-GB" dirty="0" smtClean="0"/>
              <a:t> to show the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apply -f </a:t>
            </a:r>
            <a:r>
              <a:rPr lang="en-GB" dirty="0" err="1" smtClean="0"/>
              <a:t>deployment.yaml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</a:t>
            </a:r>
            <a:r>
              <a:rPr lang="en-GB" dirty="0" err="1" smtClean="0"/>
              <a:t>env</a:t>
            </a:r>
            <a:r>
              <a:rPr lang="en-GB" dirty="0" smtClean="0"/>
              <a:t>. variables in </a:t>
            </a:r>
            <a:r>
              <a:rPr lang="en-GB" dirty="0" err="1" smtClean="0"/>
              <a:t>kuard</a:t>
            </a:r>
            <a:r>
              <a:rPr lang="en-GB" dirty="0" smtClean="0"/>
              <a:t> as well ad the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* Show </a:t>
            </a:r>
            <a:r>
              <a:rPr lang="en-GB" dirty="0" smtClean="0"/>
              <a:t>the YAML file with Secret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the secret in Kubernetes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-f </a:t>
            </a:r>
            <a:r>
              <a:rPr lang="en-GB" dirty="0" err="1" smtClean="0"/>
              <a:t>secret.yaml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directory with the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a secret from the directors using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secret generic file-based --from-file=certificates/`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how to use the secret in deployment* Redeploy </a:t>
            </a:r>
            <a:r>
              <a:rPr lang="en-GB" dirty="0" err="1" smtClean="0"/>
              <a:t>kuard</a:t>
            </a:r>
            <a:r>
              <a:rPr lang="en-GB" dirty="0" smtClean="0"/>
              <a:t> to show the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apply -f </a:t>
            </a:r>
            <a:r>
              <a:rPr lang="en-GB" dirty="0" err="1" smtClean="0"/>
              <a:t>deployment.yaml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</a:t>
            </a:r>
            <a:r>
              <a:rPr lang="en-GB" dirty="0" err="1" smtClean="0"/>
              <a:t>env</a:t>
            </a:r>
            <a:r>
              <a:rPr lang="en-GB" dirty="0" smtClean="0"/>
              <a:t>. variables in </a:t>
            </a:r>
            <a:r>
              <a:rPr lang="en-GB" dirty="0" err="1" smtClean="0"/>
              <a:t>kuard</a:t>
            </a:r>
            <a:r>
              <a:rPr lang="en-GB" dirty="0" smtClean="0"/>
              <a:t> as well ad the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the YAML file with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Create the service in Kubernetes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service.yaml</a:t>
            </a:r>
            <a:r>
              <a:rPr lang="en-GB" baseline="0" dirty="0" smtClean="0"/>
              <a:t>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Check the service in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Open the service DNS name and show how it round robins between the different pods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Show the </a:t>
            </a:r>
            <a:r>
              <a:rPr lang="en-GB" baseline="0" dirty="0" err="1" smtClean="0"/>
              <a:t>dns</a:t>
            </a:r>
            <a:r>
              <a:rPr lang="en-GB" baseline="0" dirty="0" smtClean="0"/>
              <a:t> name in </a:t>
            </a:r>
            <a:r>
              <a:rPr lang="en-GB" baseline="0" dirty="0" err="1" smtClean="0"/>
              <a:t>kuard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Show the </a:t>
            </a:r>
            <a:r>
              <a:rPr lang="en-GB" baseline="0" dirty="0" err="1" smtClean="0"/>
              <a:t>env</a:t>
            </a:r>
            <a:r>
              <a:rPr lang="en-GB" baseline="0" dirty="0" smtClean="0"/>
              <a:t>. variables in </a:t>
            </a:r>
            <a:r>
              <a:rPr lang="en-GB" baseline="0" dirty="0" err="1" smtClean="0"/>
              <a:t>kuard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7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Deploy the PVC YAML file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pvc.yaml</a:t>
            </a:r>
            <a:r>
              <a:rPr lang="en-GB" baseline="0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PVC and PV in dashboard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new volume in AWS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Add the volume to the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volume in </a:t>
            </a:r>
            <a:r>
              <a:rPr lang="en-GB" baseline="0" dirty="0" err="1" smtClean="0"/>
              <a:t>Kuard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baseline="0" dirty="0" smtClean="0"/>
              <a:t>Log into Amazon AWS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the bastion, master and worker EC2 hosts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the </a:t>
            </a:r>
            <a:r>
              <a:rPr lang="en-GB" baseline="0" dirty="0" err="1" smtClean="0"/>
              <a:t>autoscaling</a:t>
            </a:r>
            <a:r>
              <a:rPr lang="en-GB" baseline="0" dirty="0" smtClean="0"/>
              <a:t> groups keeping the hosts alive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1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cs-CZ" baseline="0" dirty="0" smtClean="0"/>
              <a:t>Log </a:t>
            </a:r>
            <a:r>
              <a:rPr lang="cs-CZ" baseline="0" dirty="0" err="1" smtClean="0"/>
              <a:t>into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Dashboard</a:t>
            </a:r>
            <a:endParaRPr lang="cs-CZ" baseline="0" dirty="0" smtClean="0"/>
          </a:p>
          <a:p>
            <a:pPr marL="228600" indent="-228600">
              <a:buAutoNum type="arabicParenR"/>
            </a:pPr>
            <a:r>
              <a:rPr lang="cs-CZ" baseline="0" dirty="0" smtClean="0"/>
              <a:t>Show </a:t>
            </a:r>
            <a:r>
              <a:rPr lang="cs-CZ" baseline="0" dirty="0" err="1" smtClean="0"/>
              <a:t>calico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running</a:t>
            </a:r>
            <a:r>
              <a:rPr lang="cs-CZ" baseline="0" dirty="0" smtClean="0"/>
              <a:t> as a </a:t>
            </a:r>
            <a:r>
              <a:rPr lang="cs-CZ" baseline="0" dirty="0" err="1" smtClean="0"/>
              <a:t>daemon</a:t>
            </a:r>
            <a:r>
              <a:rPr lang="cs-CZ" baseline="0" dirty="0" smtClean="0"/>
              <a:t> set</a:t>
            </a:r>
            <a:r>
              <a:rPr lang="en-GB" baseline="0" smtClean="0"/>
              <a:t> on every node</a:t>
            </a:r>
            <a:endParaRPr lang="cs-CZ" baseline="0" dirty="0" smtClean="0"/>
          </a:p>
          <a:p>
            <a:pPr marL="228600" indent="-228600">
              <a:buAutoNum type="arabicParenR"/>
            </a:pP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8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stateful set YAML, with the PVC </a:t>
            </a:r>
            <a:r>
              <a:rPr lang="en-GB" baseline="0" dirty="0" err="1" smtClean="0"/>
              <a:t>tamplates</a:t>
            </a:r>
            <a:endParaRPr lang="en-GB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Create the stateful set using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statefulset.yaml</a:t>
            </a:r>
            <a:r>
              <a:rPr lang="en-GB" baseline="0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volumes and the fixed name pods in the Dashboard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aseline="0" smtClean="0"/>
              <a:t>* Show </a:t>
            </a:r>
            <a:r>
              <a:rPr lang="en-GB" baseline="0" dirty="0" smtClean="0"/>
              <a:t>the YAML file</a:t>
            </a:r>
            <a:br>
              <a:rPr lang="en-GB" baseline="0" dirty="0" smtClean="0"/>
            </a:br>
            <a:r>
              <a:rPr lang="en-GB" baseline="0" dirty="0" smtClean="0"/>
              <a:t>* Create the job using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job.yaml</a:t>
            </a:r>
            <a:r>
              <a:rPr lang="en-GB" baseline="0" dirty="0" smtClean="0"/>
              <a:t>`</a:t>
            </a:r>
            <a:br>
              <a:rPr lang="en-GB" baseline="0" dirty="0" smtClean="0"/>
            </a:br>
            <a:r>
              <a:rPr lang="en-GB" baseline="0" dirty="0" smtClean="0"/>
              <a:t>* Show the Job in Dashboard and show the results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aseline="0" dirty="0" smtClean="0"/>
              <a:t>* </a:t>
            </a:r>
            <a:r>
              <a:rPr lang="cs-CZ" baseline="0" dirty="0" err="1" smtClean="0"/>
              <a:t>Shoud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YAML </a:t>
            </a:r>
            <a:r>
              <a:rPr lang="cs-CZ" baseline="0" dirty="0" err="1" smtClean="0"/>
              <a:t>file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</a:t>
            </a:r>
            <a:r>
              <a:rPr lang="cs-CZ" baseline="0" dirty="0" err="1" smtClean="0"/>
              <a:t>Apply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changes</a:t>
            </a:r>
            <a:r>
              <a:rPr lang="cs-CZ" baseline="0" dirty="0" smtClean="0"/>
              <a:t> to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kuard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Deployment</a:t>
            </a:r>
            <a:r>
              <a:rPr lang="cs-CZ" baseline="0" dirty="0" smtClean="0"/>
              <a:t> `</a:t>
            </a:r>
            <a:r>
              <a:rPr lang="cs-CZ" baseline="0" dirty="0" err="1" smtClean="0"/>
              <a:t>kubectl</a:t>
            </a:r>
            <a:r>
              <a:rPr lang="cs-CZ" baseline="0" dirty="0" smtClean="0"/>
              <a:t> --</a:t>
            </a:r>
            <a:r>
              <a:rPr lang="cs-CZ" baseline="0" dirty="0" err="1" smtClean="0"/>
              <a:t>namespace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schojak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apply</a:t>
            </a:r>
            <a:r>
              <a:rPr lang="cs-CZ" baseline="0" dirty="0" smtClean="0"/>
              <a:t> -f </a:t>
            </a:r>
            <a:r>
              <a:rPr lang="cs-CZ" baseline="0" dirty="0" err="1" smtClean="0"/>
              <a:t>deployment.yaml</a:t>
            </a:r>
            <a:r>
              <a:rPr lang="cs-CZ" baseline="0" dirty="0" smtClean="0"/>
              <a:t>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</a:t>
            </a:r>
            <a:r>
              <a:rPr lang="cs-CZ" baseline="0" dirty="0" err="1" smtClean="0"/>
              <a:t>Add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autoscaler</a:t>
            </a:r>
            <a:r>
              <a:rPr lang="cs-CZ" baseline="0" dirty="0" smtClean="0"/>
              <a:t> `</a:t>
            </a:r>
            <a:r>
              <a:rPr lang="cs-CZ" baseline="0" dirty="0" err="1" smtClean="0"/>
              <a:t>kubectl</a:t>
            </a:r>
            <a:r>
              <a:rPr lang="cs-CZ" baseline="0" dirty="0" smtClean="0"/>
              <a:t> --</a:t>
            </a:r>
            <a:r>
              <a:rPr lang="cs-CZ" baseline="0" dirty="0" err="1" smtClean="0"/>
              <a:t>namespace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schojak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apply</a:t>
            </a:r>
            <a:r>
              <a:rPr lang="cs-CZ" baseline="0" dirty="0" smtClean="0"/>
              <a:t> -f </a:t>
            </a:r>
            <a:r>
              <a:rPr lang="cs-CZ" baseline="0" dirty="0" err="1" smtClean="0"/>
              <a:t>hpa.yaml</a:t>
            </a:r>
            <a:r>
              <a:rPr lang="cs-CZ" baseline="0" dirty="0" smtClean="0"/>
              <a:t>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Show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HPA in </a:t>
            </a:r>
            <a:r>
              <a:rPr lang="cs-CZ" baseline="0" dirty="0" err="1" smtClean="0"/>
              <a:t>Dashboard</a:t>
            </a:r>
            <a:r>
              <a:rPr lang="cs-CZ" baseline="0" dirty="0" smtClean="0"/>
              <a:t> and show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results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Start </a:t>
            </a:r>
            <a:r>
              <a:rPr lang="cs-CZ" baseline="0" dirty="0" err="1" smtClean="0"/>
              <a:t>Ubuntu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container</a:t>
            </a:r>
            <a:r>
              <a:rPr lang="cs-CZ" baseline="0" dirty="0" smtClean="0"/>
              <a:t> `</a:t>
            </a:r>
            <a:r>
              <a:rPr lang="cs-CZ" baseline="0" dirty="0" err="1" smtClean="0"/>
              <a:t>kubectl</a:t>
            </a:r>
            <a:r>
              <a:rPr lang="cs-CZ" baseline="0" dirty="0" smtClean="0"/>
              <a:t> run --</a:t>
            </a:r>
            <a:r>
              <a:rPr lang="cs-CZ" baseline="0" dirty="0" err="1" smtClean="0"/>
              <a:t>namespace</a:t>
            </a:r>
            <a:r>
              <a:rPr lang="cs-CZ" baseline="0" dirty="0" smtClean="0"/>
              <a:t>=</a:t>
            </a:r>
            <a:r>
              <a:rPr lang="cs-CZ" baseline="0" dirty="0" err="1" smtClean="0"/>
              <a:t>schojak</a:t>
            </a:r>
            <a:r>
              <a:rPr lang="cs-CZ" baseline="0" dirty="0" smtClean="0"/>
              <a:t> --</a:t>
            </a:r>
            <a:r>
              <a:rPr lang="cs-CZ" baseline="0" dirty="0" err="1" smtClean="0"/>
              <a:t>rm</a:t>
            </a:r>
            <a:r>
              <a:rPr lang="cs-CZ" baseline="0" dirty="0" smtClean="0"/>
              <a:t> -ti --image </a:t>
            </a:r>
            <a:r>
              <a:rPr lang="cs-CZ" baseline="0" dirty="0" err="1" smtClean="0"/>
              <a:t>ubuntu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bash</a:t>
            </a:r>
            <a:r>
              <a:rPr lang="cs-CZ" baseline="0" dirty="0" smtClean="0"/>
              <a:t>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</a:t>
            </a:r>
            <a:r>
              <a:rPr lang="cs-CZ" baseline="0" dirty="0" err="1" smtClean="0"/>
              <a:t>Install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Apache</a:t>
            </a:r>
            <a:r>
              <a:rPr lang="cs-CZ" baseline="0" dirty="0" smtClean="0"/>
              <a:t> performance test `</a:t>
            </a:r>
            <a:r>
              <a:rPr lang="cs-CZ" baseline="0" dirty="0" err="1" smtClean="0"/>
              <a:t>apt-get</a:t>
            </a:r>
            <a:r>
              <a:rPr lang="cs-CZ" baseline="0" dirty="0" smtClean="0"/>
              <a:t> update &amp;&amp; </a:t>
            </a:r>
            <a:r>
              <a:rPr lang="cs-CZ" baseline="0" dirty="0" err="1" smtClean="0"/>
              <a:t>apt-get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install</a:t>
            </a:r>
            <a:r>
              <a:rPr lang="cs-CZ" baseline="0" dirty="0" smtClean="0"/>
              <a:t> -y apache2-utils`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Run performance test `ab -v 2 -n 1000000 -c 100 http://ac038685efceb11e699720aba288c0c9-663655579.eu-west-1.elb.amazonaws.com/`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Show </a:t>
            </a:r>
            <a:r>
              <a:rPr lang="cs-CZ" baseline="0" dirty="0" err="1" smtClean="0"/>
              <a:t>how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scales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cs-CZ" dirty="0" smtClean="0"/>
              <a:t>Start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proxy</a:t>
            </a:r>
            <a:endParaRPr lang="cs-CZ" baseline="0" dirty="0" smtClean="0"/>
          </a:p>
          <a:p>
            <a:pPr marL="228600" indent="-228600">
              <a:buAutoNum type="arabicParenR"/>
            </a:pPr>
            <a:r>
              <a:rPr lang="cs-CZ" baseline="0" dirty="0" smtClean="0"/>
              <a:t>Use </a:t>
            </a:r>
            <a:r>
              <a:rPr lang="cs-CZ" baseline="0" dirty="0" err="1" smtClean="0"/>
              <a:t>curl</a:t>
            </a:r>
            <a:r>
              <a:rPr lang="cs-CZ" baseline="0" dirty="0" smtClean="0"/>
              <a:t> o show </a:t>
            </a:r>
            <a:r>
              <a:rPr lang="cs-CZ" baseline="0" dirty="0" err="1" smtClean="0"/>
              <a:t>some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parts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8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help`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 view` to show the configuration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 -h` and show the `set-context`, `set-credentials`, `set-context` and `use-context`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cluster-info`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get </a:t>
            </a:r>
            <a:r>
              <a:rPr lang="en-GB" dirty="0" err="1" smtClean="0"/>
              <a:t>componentstatuses</a:t>
            </a:r>
            <a:r>
              <a:rPr lang="en-GB" dirty="0" smtClean="0"/>
              <a:t>`</a:t>
            </a:r>
          </a:p>
          <a:p>
            <a:pPr marL="228600" indent="-228600">
              <a:buAutoNum type="arabicParenR"/>
            </a:pPr>
            <a:r>
              <a:rPr lang="en-GB" dirty="0" smtClean="0"/>
              <a:t>List the master and worker nodes using `</a:t>
            </a:r>
            <a:r>
              <a:rPr lang="en-GB" dirty="0" err="1" smtClean="0"/>
              <a:t>kubectl</a:t>
            </a:r>
            <a:r>
              <a:rPr lang="en-GB" dirty="0" smtClean="0"/>
              <a:t> get nodes`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proxy`, explain what it does and say that it was used before in the API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Run `</a:t>
            </a:r>
            <a:r>
              <a:rPr lang="en-GB" dirty="0" err="1" smtClean="0"/>
              <a:t>kubectl</a:t>
            </a:r>
            <a:r>
              <a:rPr lang="en-GB" dirty="0" smtClean="0"/>
              <a:t> proxy`</a:t>
            </a:r>
          </a:p>
          <a:p>
            <a:pPr marL="228600" indent="-228600">
              <a:buAutoNum type="arabicParenR"/>
            </a:pPr>
            <a:r>
              <a:rPr lang="en-GB" dirty="0" smtClean="0"/>
              <a:t>Open http://localhost:8001/ui</a:t>
            </a:r>
            <a:r>
              <a:rPr lang="cs-CZ" dirty="0" smtClean="0"/>
              <a:t> </a:t>
            </a:r>
            <a:r>
              <a:rPr lang="en-GB" dirty="0" smtClean="0"/>
              <a:t>in your browser</a:t>
            </a:r>
          </a:p>
          <a:p>
            <a:pPr marL="228600" indent="-228600">
              <a:buAutoNum type="arabicParenR"/>
            </a:pPr>
            <a:r>
              <a:rPr lang="en-GB" dirty="0" smtClean="0"/>
              <a:t>Give a </a:t>
            </a:r>
            <a:r>
              <a:rPr lang="en-GB" dirty="0" err="1" smtClean="0"/>
              <a:t>walktrough</a:t>
            </a:r>
            <a:r>
              <a:rPr lang="en-GB" dirty="0" smtClean="0"/>
              <a:t> the Dashboard ... show nodes,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Demo 7: Namespaces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Create a namespace using `</a:t>
            </a:r>
            <a:r>
              <a:rPr lang="en-US" dirty="0" err="1" smtClean="0"/>
              <a:t>kubectl</a:t>
            </a:r>
            <a:r>
              <a:rPr lang="en-US" dirty="0" smtClean="0"/>
              <a:t>`: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create namespace </a:t>
            </a:r>
            <a:r>
              <a:rPr lang="en-US" dirty="0" err="1" smtClean="0"/>
              <a:t>schojak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List the namespaces: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get namespaces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List pods from the new namespace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List pods from the `</a:t>
            </a:r>
            <a:r>
              <a:rPr lang="en-US" dirty="0" err="1" smtClean="0"/>
              <a:t>kube</a:t>
            </a:r>
            <a:r>
              <a:rPr lang="en-US" dirty="0" smtClean="0"/>
              <a:t>-system` namespace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kube</a:t>
            </a:r>
            <a:r>
              <a:rPr lang="en-US" dirty="0" smtClean="0"/>
              <a:t>-system get pods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Show how to create namespace from YAML file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create -f </a:t>
            </a:r>
            <a:r>
              <a:rPr lang="en-US" dirty="0" err="1" smtClean="0"/>
              <a:t>namespace.yaml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Show how to work with namespaces in Dashboard</a:t>
            </a:r>
          </a:p>
          <a:p>
            <a:pPr marL="0" indent="0">
              <a:buNone/>
            </a:pPr>
            <a:r>
              <a:rPr lang="en-US" dirty="0" smtClean="0"/>
              <a:t>* Show how to delete the namespace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delete namespace schojak2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32C5-F2A1-485D-9B14-79A0A14D4B8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olzj/dbg-kubernetes-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lzj/aws-k8s-kops-ansible" TargetMode="External"/><Relationship Id="rId2" Type="http://schemas.openxmlformats.org/officeDocument/2006/relationships/hyperlink" Target="https://github.com/kubernetes/minikub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k8slab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jsch.cz/k8slab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jsch.cz/k8slab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operandi.com/kubernetes-automation-with-stackstorm-and-thirdpartyresources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Training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should you use Kubernetes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Industry standard for containerized deployments</a:t>
            </a:r>
          </a:p>
          <a:p>
            <a:r>
              <a:rPr lang="en-US" noProof="0" dirty="0" smtClean="0"/>
              <a:t>Higher computational density</a:t>
            </a:r>
          </a:p>
          <a:p>
            <a:pPr lvl="1"/>
            <a:r>
              <a:rPr lang="en-US" dirty="0" smtClean="0"/>
              <a:t>Better HW utilization</a:t>
            </a:r>
          </a:p>
          <a:p>
            <a:pPr lvl="1"/>
            <a:r>
              <a:rPr lang="en-US" noProof="0" dirty="0" smtClean="0"/>
              <a:t>Lower costs</a:t>
            </a:r>
          </a:p>
          <a:p>
            <a:r>
              <a:rPr lang="en-US" dirty="0" smtClean="0"/>
              <a:t>Abstract infrastructure details from applications</a:t>
            </a:r>
          </a:p>
          <a:p>
            <a:pPr lvl="1"/>
            <a:r>
              <a:rPr lang="en-US" noProof="0" dirty="0" smtClean="0"/>
              <a:t>Deployed applications don’t care whether the cluster runs on-</a:t>
            </a:r>
            <a:r>
              <a:rPr lang="en-US" noProof="0" dirty="0" err="1" smtClean="0"/>
              <a:t>prem</a:t>
            </a:r>
            <a:r>
              <a:rPr lang="en-US" noProof="0" dirty="0" smtClean="0"/>
              <a:t> or with different cloud providers</a:t>
            </a:r>
          </a:p>
          <a:p>
            <a:r>
              <a:rPr lang="en-US" dirty="0" smtClean="0"/>
              <a:t>Make writing and running cloud native applications easier</a:t>
            </a:r>
          </a:p>
          <a:p>
            <a:r>
              <a:rPr lang="en-US" noProof="0" dirty="0" smtClean="0"/>
              <a:t>Supports many different types of workloads (long running services, batch jobs, etc.)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6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Distributions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Kubernetes are open source</a:t>
            </a:r>
          </a:p>
          <a:p>
            <a:r>
              <a:rPr lang="en-US" dirty="0" smtClean="0"/>
              <a:t>Many companies </a:t>
            </a:r>
            <a:r>
              <a:rPr lang="cs-CZ" dirty="0" err="1" smtClean="0"/>
              <a:t>offer</a:t>
            </a:r>
            <a:r>
              <a:rPr lang="cs-CZ" dirty="0" smtClean="0"/>
              <a:t> </a:t>
            </a:r>
            <a:r>
              <a:rPr lang="en-US" dirty="0" smtClean="0"/>
              <a:t>„distributions“ of Kubernetes</a:t>
            </a:r>
          </a:p>
          <a:p>
            <a:pPr lvl="1"/>
            <a:r>
              <a:rPr lang="en-US" dirty="0" smtClean="0"/>
              <a:t>Might contain enhancements and changes</a:t>
            </a:r>
          </a:p>
          <a:p>
            <a:pPr lvl="1"/>
            <a:r>
              <a:rPr lang="en-US" dirty="0" smtClean="0"/>
              <a:t>Often simplify deployment on premise or into different public clouds</a:t>
            </a:r>
          </a:p>
          <a:p>
            <a:pPr lvl="1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endParaRPr lang="en-US" dirty="0" smtClean="0"/>
          </a:p>
          <a:p>
            <a:pPr lvl="1"/>
            <a:r>
              <a:rPr lang="en-US" dirty="0" smtClean="0"/>
              <a:t>Tectonic form </a:t>
            </a:r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smtClean="0"/>
              <a:t>Rancher</a:t>
            </a:r>
          </a:p>
          <a:p>
            <a:pPr lvl="1"/>
            <a:r>
              <a:rPr lang="en-US" dirty="0" smtClean="0"/>
              <a:t>Canonical</a:t>
            </a:r>
          </a:p>
          <a:p>
            <a:pPr lvl="1"/>
            <a:r>
              <a:rPr lang="en-US" dirty="0" smtClean="0"/>
              <a:t>VMware</a:t>
            </a:r>
          </a:p>
          <a:p>
            <a:pPr lvl="1"/>
            <a:r>
              <a:rPr lang="en-US" dirty="0" smtClean="0"/>
              <a:t>Public cloud providers (Google Container Engine, Microsoft Container Service)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4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Alternatives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Apache </a:t>
            </a:r>
            <a:r>
              <a:rPr lang="en-US" noProof="0" dirty="0" err="1" smtClean="0"/>
              <a:t>Mesos</a:t>
            </a:r>
            <a:endParaRPr lang="en-US" noProof="0" dirty="0" smtClean="0"/>
          </a:p>
          <a:p>
            <a:r>
              <a:rPr lang="en-US" dirty="0" smtClean="0"/>
              <a:t>Marathon</a:t>
            </a:r>
          </a:p>
          <a:p>
            <a:r>
              <a:rPr lang="en-US" noProof="0" dirty="0" smtClean="0"/>
              <a:t>Apache Aurora</a:t>
            </a:r>
          </a:p>
          <a:p>
            <a:r>
              <a:rPr lang="en-US" dirty="0" smtClean="0"/>
              <a:t>Pivotal Cloud Foundry</a:t>
            </a:r>
          </a:p>
          <a:p>
            <a:r>
              <a:rPr lang="en-US" noProof="0" dirty="0" smtClean="0"/>
              <a:t>Docker </a:t>
            </a:r>
            <a:r>
              <a:rPr lang="en-US" dirty="0" smtClean="0"/>
              <a:t>S</a:t>
            </a:r>
            <a:r>
              <a:rPr lang="en-US" noProof="0" dirty="0" smtClean="0"/>
              <a:t>warm</a:t>
            </a:r>
          </a:p>
          <a:p>
            <a:r>
              <a:rPr lang="en-US" dirty="0" err="1" smtClean="0"/>
              <a:t>HashiCorp</a:t>
            </a:r>
            <a:r>
              <a:rPr lang="en-US" dirty="0" smtClean="0"/>
              <a:t> Nomad</a:t>
            </a:r>
          </a:p>
          <a:p>
            <a:r>
              <a:rPr lang="en-US" noProof="0" dirty="0" smtClean="0"/>
              <a:t>Rancher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cluster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architecture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3 main parts</a:t>
            </a:r>
          </a:p>
          <a:p>
            <a:pPr lvl="1"/>
            <a:r>
              <a:rPr lang="en-US" dirty="0" smtClean="0"/>
              <a:t>Master node(s) / control plane</a:t>
            </a:r>
          </a:p>
          <a:p>
            <a:pPr lvl="1"/>
            <a:r>
              <a:rPr lang="en-US" noProof="0" dirty="0" err="1" smtClean="0"/>
              <a:t>etcd</a:t>
            </a:r>
            <a:r>
              <a:rPr lang="en-US" noProof="0" dirty="0" smtClean="0"/>
              <a:t> store</a:t>
            </a:r>
          </a:p>
          <a:p>
            <a:pPr lvl="1"/>
            <a:r>
              <a:rPr lang="en-US" dirty="0" smtClean="0"/>
              <a:t>Worker nodes</a:t>
            </a:r>
          </a:p>
          <a:p>
            <a:endParaRPr lang="en-US" noProof="0" dirty="0" smtClean="0"/>
          </a:p>
          <a:p>
            <a:r>
              <a:rPr lang="en-US" dirty="0" smtClean="0"/>
              <a:t>Components can run as regular processes (</a:t>
            </a:r>
            <a:r>
              <a:rPr lang="en-US" dirty="0" err="1" smtClean="0"/>
              <a:t>systemd</a:t>
            </a:r>
            <a:r>
              <a:rPr lang="en-US" dirty="0" smtClean="0"/>
              <a:t> units) or as Docker images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3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architecture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05" y="1910349"/>
            <a:ext cx="9680590" cy="4302485"/>
          </a:xfrm>
        </p:spPr>
      </p:pic>
    </p:spTree>
    <p:extLst>
      <p:ext uri="{BB962C8B-B14F-4D97-AF65-F5344CB8AC3E}">
        <p14:creationId xmlns:p14="http://schemas.microsoft.com/office/powerpoint/2010/main" val="10765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Master node(s)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Runs the API server, controller manager and scheduler</a:t>
            </a:r>
          </a:p>
          <a:p>
            <a:r>
              <a:rPr lang="en-US" dirty="0" smtClean="0"/>
              <a:t>API server</a:t>
            </a:r>
          </a:p>
          <a:p>
            <a:pPr lvl="1"/>
            <a:r>
              <a:rPr lang="en-US" noProof="0" dirty="0" smtClean="0"/>
              <a:t>Exposes REST API for access to Kubernetes resources</a:t>
            </a:r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noProof="0" dirty="0" smtClean="0"/>
              <a:t>Places containers onto worker nodes</a:t>
            </a:r>
          </a:p>
          <a:p>
            <a:r>
              <a:rPr lang="en-US" noProof="0" dirty="0" smtClean="0"/>
              <a:t>Controller Manager</a:t>
            </a:r>
          </a:p>
          <a:p>
            <a:pPr lvl="1"/>
            <a:r>
              <a:rPr lang="en-US" dirty="0" smtClean="0"/>
              <a:t>Runs in loops and reconciles the actual state of the cluster with the expected state</a:t>
            </a:r>
          </a:p>
          <a:p>
            <a:r>
              <a:rPr lang="en-US" dirty="0" smtClean="0"/>
              <a:t>Either in standalone mode or in HA mode with elected leaders</a:t>
            </a:r>
          </a:p>
          <a:p>
            <a:r>
              <a:rPr lang="en-US" dirty="0" smtClean="0"/>
              <a:t>In some installations it might run also other (system) components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807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etcd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Used to store the cluster state</a:t>
            </a:r>
          </a:p>
          <a:p>
            <a:r>
              <a:rPr lang="en-US" dirty="0" smtClean="0"/>
              <a:t>Distributed key-value store</a:t>
            </a:r>
          </a:p>
          <a:p>
            <a:r>
              <a:rPr lang="en-US" noProof="0" dirty="0" smtClean="0"/>
              <a:t>Data are replicated across instances</a:t>
            </a:r>
          </a:p>
          <a:p>
            <a:r>
              <a:rPr lang="en-US" noProof="0" dirty="0" smtClean="0"/>
              <a:t>Leader is elected from the nodes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can be used to gain access to the cluster and therefore is needs to be secured / protected</a:t>
            </a:r>
          </a:p>
          <a:p>
            <a:r>
              <a:rPr lang="en-US" noProof="0" dirty="0" smtClean="0"/>
              <a:t>Can run on separate hosts or on the master nodes</a:t>
            </a:r>
          </a:p>
          <a:p>
            <a:r>
              <a:rPr lang="en-US" dirty="0" smtClean="0"/>
              <a:t>Accessed only by the API manager, not by any other components or by the deployed applications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108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Worker nodes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Used to run deployed</a:t>
            </a:r>
            <a:r>
              <a:rPr lang="en-US" dirty="0" smtClean="0"/>
              <a:t> applications</a:t>
            </a:r>
            <a:endParaRPr lang="en-US" noProof="0" dirty="0" smtClean="0"/>
          </a:p>
          <a:p>
            <a:r>
              <a:rPr lang="en-US" dirty="0" err="1" smtClean="0"/>
              <a:t>Kubelet</a:t>
            </a:r>
            <a:endParaRPr lang="en-US" dirty="0" smtClean="0"/>
          </a:p>
          <a:p>
            <a:pPr lvl="1"/>
            <a:r>
              <a:rPr lang="en-US" noProof="0" dirty="0" smtClean="0"/>
              <a:t>Controls that the correct containers are running</a:t>
            </a:r>
          </a:p>
          <a:p>
            <a:r>
              <a:rPr lang="en-US" dirty="0" smtClean="0"/>
              <a:t>Proxy</a:t>
            </a:r>
          </a:p>
          <a:p>
            <a:pPr lvl="1"/>
            <a:r>
              <a:rPr lang="en-US" noProof="0" dirty="0" smtClean="0"/>
              <a:t>Manages network connectivity between containers</a:t>
            </a:r>
          </a:p>
          <a:p>
            <a:r>
              <a:rPr lang="en-US" dirty="0" err="1" smtClean="0"/>
              <a:t>Kubelet</a:t>
            </a:r>
            <a:r>
              <a:rPr lang="en-US" dirty="0" smtClean="0"/>
              <a:t> and Proxy are running on each worker node</a:t>
            </a:r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303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architecture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9" y="2016363"/>
            <a:ext cx="10720202" cy="4246649"/>
          </a:xfrm>
        </p:spPr>
      </p:pic>
    </p:spTree>
    <p:extLst>
      <p:ext uri="{BB962C8B-B14F-4D97-AF65-F5344CB8AC3E}">
        <p14:creationId xmlns:p14="http://schemas.microsoft.com/office/powerpoint/2010/main" val="1646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noProof="0" dirty="0" err="1" smtClean="0"/>
              <a:t>Introduction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Networking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Uses a network bridge to connect to the network</a:t>
            </a:r>
          </a:p>
          <a:p>
            <a:r>
              <a:rPr lang="en-US" dirty="0" smtClean="0"/>
              <a:t>Every computing unit</a:t>
            </a:r>
            <a:r>
              <a:rPr lang="cs-CZ" dirty="0" smtClean="0"/>
              <a:t> (Pod)</a:t>
            </a:r>
            <a:r>
              <a:rPr lang="en-US" dirty="0" smtClean="0"/>
              <a:t> has its own IP address</a:t>
            </a:r>
          </a:p>
          <a:p>
            <a:pPr lvl="1"/>
            <a:r>
              <a:rPr lang="en-US" noProof="0" dirty="0" smtClean="0"/>
              <a:t>Avoid problems with port conflicts between different computing units</a:t>
            </a:r>
          </a:p>
          <a:p>
            <a:pPr lvl="1"/>
            <a:r>
              <a:rPr lang="en-US" dirty="0" smtClean="0"/>
              <a:t>Computing unit = Pod (group of related containers)</a:t>
            </a:r>
          </a:p>
          <a:p>
            <a:r>
              <a:rPr lang="en-US" noProof="0" dirty="0" smtClean="0"/>
              <a:t>The network setup can be achieved using SDN or physical network</a:t>
            </a:r>
          </a:p>
          <a:p>
            <a:r>
              <a:rPr lang="en-US" dirty="0" smtClean="0"/>
              <a:t>Several different SDNs:</a:t>
            </a:r>
          </a:p>
          <a:p>
            <a:pPr lvl="1"/>
            <a:r>
              <a:rPr lang="en-US" noProof="0" dirty="0" smtClean="0"/>
              <a:t>Weave, Calico, Flannel</a:t>
            </a:r>
          </a:p>
          <a:p>
            <a:r>
              <a:rPr lang="en-US" dirty="0" smtClean="0"/>
              <a:t>Kubernetes have their own Network Policies</a:t>
            </a:r>
            <a:endParaRPr lang="en-US" noProof="0" dirty="0" smtClean="0"/>
          </a:p>
          <a:p>
            <a:pPr lvl="1"/>
            <a:r>
              <a:rPr lang="en-US" dirty="0" smtClean="0"/>
              <a:t>Kubernetes support only ingress network policies</a:t>
            </a:r>
          </a:p>
          <a:p>
            <a:pPr lvl="1"/>
            <a:r>
              <a:rPr lang="en-US" dirty="0" smtClean="0"/>
              <a:t>Some SDNs like Calico support also egress network policies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823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</a:t>
            </a:r>
            <a:r>
              <a:rPr lang="en-US" noProof="0" dirty="0" smtClean="0"/>
              <a:t>: Kubernetes components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74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installation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Installation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Manually</a:t>
            </a:r>
          </a:p>
          <a:p>
            <a:pPr lvl="1"/>
            <a:r>
              <a:rPr lang="en-US" noProof="0" dirty="0" smtClean="0"/>
              <a:t>Prepare </a:t>
            </a:r>
            <a:r>
              <a:rPr lang="en-US" dirty="0" smtClean="0"/>
              <a:t>physical / virtual machines</a:t>
            </a:r>
          </a:p>
          <a:p>
            <a:pPr lvl="1"/>
            <a:r>
              <a:rPr lang="en-US" noProof="0" dirty="0" smtClean="0"/>
              <a:t>Install the Kubernetes software</a:t>
            </a:r>
          </a:p>
          <a:p>
            <a:pPr lvl="1"/>
            <a:r>
              <a:rPr lang="en-US" dirty="0" smtClean="0"/>
              <a:t>Wire the different components together</a:t>
            </a:r>
          </a:p>
          <a:p>
            <a:r>
              <a:rPr lang="en-US" noProof="0" dirty="0" smtClean="0"/>
              <a:t>Different tools to simplify installation</a:t>
            </a:r>
          </a:p>
          <a:p>
            <a:r>
              <a:rPr lang="en-US" dirty="0" smtClean="0"/>
              <a:t>Often integrated directly into public clouds</a:t>
            </a:r>
          </a:p>
          <a:p>
            <a:r>
              <a:rPr lang="en-US" noProof="0" dirty="0" smtClean="0"/>
              <a:t>Different deployments</a:t>
            </a:r>
          </a:p>
          <a:p>
            <a:pPr lvl="1"/>
            <a:r>
              <a:rPr lang="en-US" dirty="0" smtClean="0"/>
              <a:t>Single node deployments (for development)</a:t>
            </a:r>
          </a:p>
          <a:p>
            <a:pPr lvl="1"/>
            <a:r>
              <a:rPr lang="en-US" noProof="0" dirty="0" smtClean="0"/>
              <a:t>Single node </a:t>
            </a:r>
            <a:r>
              <a:rPr lang="en-US" noProof="0" dirty="0" err="1" smtClean="0"/>
              <a:t>etcd</a:t>
            </a:r>
            <a:r>
              <a:rPr lang="en-US" noProof="0" dirty="0" smtClean="0"/>
              <a:t>, single node master and multiple workers</a:t>
            </a:r>
          </a:p>
          <a:p>
            <a:pPr lvl="1"/>
            <a:r>
              <a:rPr lang="en-US" dirty="0" smtClean="0"/>
              <a:t>Single node </a:t>
            </a:r>
            <a:r>
              <a:rPr lang="en-US" dirty="0" err="1" smtClean="0"/>
              <a:t>etcd</a:t>
            </a:r>
            <a:r>
              <a:rPr lang="en-US" dirty="0" smtClean="0"/>
              <a:t>, HA master and multiple workers</a:t>
            </a:r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etcd</a:t>
            </a:r>
            <a:r>
              <a:rPr lang="en-US" dirty="0" smtClean="0"/>
              <a:t>, HA master and multiple workers</a:t>
            </a:r>
          </a:p>
          <a:p>
            <a:r>
              <a:rPr lang="en-US" noProof="0" dirty="0" smtClean="0"/>
              <a:t>Different distributions might have their own deployment tools</a:t>
            </a:r>
          </a:p>
        </p:txBody>
      </p:sp>
    </p:spTree>
    <p:extLst>
      <p:ext uri="{BB962C8B-B14F-4D97-AF65-F5344CB8AC3E}">
        <p14:creationId xmlns:p14="http://schemas.microsoft.com/office/powerpoint/2010/main" val="32531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Public clouds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Google Container Engine (GKE)</a:t>
            </a:r>
          </a:p>
          <a:p>
            <a:pPr lvl="1"/>
            <a:r>
              <a:rPr lang="en-US" dirty="0" smtClean="0"/>
              <a:t>Part of Google C</a:t>
            </a:r>
            <a:r>
              <a:rPr lang="cs-CZ" dirty="0" smtClean="0"/>
              <a:t>l</a:t>
            </a:r>
            <a:r>
              <a:rPr lang="en-US" dirty="0" smtClean="0"/>
              <a:t>oud</a:t>
            </a:r>
          </a:p>
          <a:p>
            <a:pPr lvl="1"/>
            <a:r>
              <a:rPr lang="en-US" dirty="0" smtClean="0"/>
              <a:t>Easiest way how to get started with Kubernetes</a:t>
            </a:r>
          </a:p>
          <a:p>
            <a:pPr lvl="1"/>
            <a:r>
              <a:rPr lang="en-US" noProof="0" dirty="0" smtClean="0"/>
              <a:t>Setup the cluster with few clicks from the Cloud Console or from the </a:t>
            </a:r>
            <a:r>
              <a:rPr lang="en-US" noProof="0" dirty="0" err="1" smtClean="0"/>
              <a:t>gcloud</a:t>
            </a:r>
            <a:r>
              <a:rPr lang="en-US" noProof="0" dirty="0" smtClean="0"/>
              <a:t> command line tool</a:t>
            </a:r>
          </a:p>
          <a:p>
            <a:r>
              <a:rPr lang="en-US" noProof="0" dirty="0" smtClean="0"/>
              <a:t>Microsoft container Service</a:t>
            </a:r>
          </a:p>
          <a:p>
            <a:pPr lvl="1"/>
            <a:r>
              <a:rPr lang="en-US" dirty="0" smtClean="0"/>
              <a:t>Part of Microsoft Azure cloud</a:t>
            </a:r>
          </a:p>
          <a:p>
            <a:r>
              <a:rPr lang="en-US" noProof="0" dirty="0" err="1" smtClean="0"/>
              <a:t>OpenShift</a:t>
            </a:r>
            <a:r>
              <a:rPr lang="en-US" noProof="0" dirty="0" smtClean="0"/>
              <a:t> Online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OpenShift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7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Kops</a:t>
            </a:r>
          </a:p>
          <a:p>
            <a:pPr lvl="1"/>
            <a:r>
              <a:rPr lang="en-US" dirty="0" smtClean="0"/>
              <a:t>Cluster deployment into Amazon AWS</a:t>
            </a:r>
          </a:p>
          <a:p>
            <a:pPr lvl="1"/>
            <a:r>
              <a:rPr lang="en-US" dirty="0" smtClean="0"/>
              <a:t>Can generate Terraform templates</a:t>
            </a:r>
          </a:p>
          <a:p>
            <a:pPr lvl="1"/>
            <a:r>
              <a:rPr lang="en-US" dirty="0" smtClean="0"/>
              <a:t>Planned to support also other clouds (GCP)</a:t>
            </a:r>
          </a:p>
          <a:p>
            <a:r>
              <a:rPr lang="en-US" noProof="0" dirty="0" err="1" smtClean="0"/>
              <a:t>Kargo</a:t>
            </a:r>
            <a:endParaRPr lang="en-US" noProof="0" dirty="0" smtClean="0"/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lvl="1"/>
            <a:r>
              <a:rPr lang="en-US" noProof="0" dirty="0" smtClean="0"/>
              <a:t>Can deploy production ready cluster to bare metal and many different clouds</a:t>
            </a:r>
          </a:p>
          <a:p>
            <a:r>
              <a:rPr lang="en-US" noProof="0" dirty="0" err="1" smtClean="0"/>
              <a:t>kube-aws</a:t>
            </a:r>
            <a:endParaRPr lang="en-US" noProof="0" dirty="0" smtClean="0"/>
          </a:p>
          <a:p>
            <a:pPr lvl="1"/>
            <a:r>
              <a:rPr lang="en-US" dirty="0" smtClean="0"/>
              <a:t>Uses Amazon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Deploys Kubernetes in AWS using CoreOS</a:t>
            </a:r>
          </a:p>
          <a:p>
            <a:r>
              <a:rPr lang="en-US" dirty="0" err="1" smtClean="0"/>
              <a:t>kubeadm</a:t>
            </a:r>
            <a:endParaRPr lang="en-US" dirty="0" smtClean="0"/>
          </a:p>
          <a:p>
            <a:pPr lvl="1"/>
            <a:r>
              <a:rPr lang="en-US" dirty="0" smtClean="0"/>
              <a:t>Helps with Kubernetes installation on existing machines</a:t>
            </a:r>
          </a:p>
          <a:p>
            <a:pPr lvl="1"/>
            <a:r>
              <a:rPr lang="en-US" dirty="0" smtClean="0"/>
              <a:t>Expected to be part of something „bigger“</a:t>
            </a:r>
          </a:p>
        </p:txBody>
      </p:sp>
    </p:spTree>
    <p:extLst>
      <p:ext uri="{BB962C8B-B14F-4D97-AF65-F5344CB8AC3E}">
        <p14:creationId xmlns:p14="http://schemas.microsoft.com/office/powerpoint/2010/main" val="21480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2</a:t>
            </a:r>
            <a:r>
              <a:rPr lang="en-US" noProof="0" dirty="0" smtClean="0"/>
              <a:t>: Training cluster in AWS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378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Development installations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Minikube</a:t>
            </a:r>
            <a:endParaRPr lang="en-US" noProof="0" dirty="0" smtClean="0"/>
          </a:p>
          <a:p>
            <a:pPr lvl="1"/>
            <a:r>
              <a:rPr lang="en-US" dirty="0" smtClean="0"/>
              <a:t>Single node installation of Kubernetes</a:t>
            </a:r>
          </a:p>
          <a:p>
            <a:pPr lvl="1"/>
            <a:r>
              <a:rPr lang="en-US" dirty="0" smtClean="0"/>
              <a:t>Runs in VM on Linux or OS X</a:t>
            </a:r>
          </a:p>
          <a:p>
            <a:pPr lvl="1"/>
            <a:r>
              <a:rPr lang="en-US" dirty="0" smtClean="0"/>
              <a:t>Part of Kubernetes project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Hyperkube</a:t>
            </a:r>
            <a:endParaRPr lang="en-US" dirty="0" smtClean="0"/>
          </a:p>
          <a:p>
            <a:pPr lvl="1"/>
            <a:r>
              <a:rPr lang="en-US" dirty="0" smtClean="0"/>
              <a:t>Kubernetes in single Binary</a:t>
            </a:r>
          </a:p>
          <a:p>
            <a:pPr lvl="1"/>
            <a:r>
              <a:rPr lang="en-US" dirty="0" smtClean="0"/>
              <a:t>Runs a </a:t>
            </a:r>
            <a:r>
              <a:rPr lang="en-US" dirty="0" err="1" smtClean="0"/>
              <a:t>kubelet</a:t>
            </a:r>
            <a:r>
              <a:rPr lang="en-US" dirty="0" smtClean="0"/>
              <a:t> and lets it deploy all other Kubernetes components</a:t>
            </a:r>
          </a:p>
        </p:txBody>
      </p:sp>
    </p:spTree>
    <p:extLst>
      <p:ext uri="{BB962C8B-B14F-4D97-AF65-F5344CB8AC3E}">
        <p14:creationId xmlns:p14="http://schemas.microsoft.com/office/powerpoint/2010/main" val="15534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3</a:t>
            </a:r>
            <a:r>
              <a:rPr lang="en-US" noProof="0" dirty="0" smtClean="0"/>
              <a:t>: </a:t>
            </a:r>
            <a:r>
              <a:rPr lang="en-US" noProof="0" dirty="0" err="1" smtClean="0"/>
              <a:t>minikube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854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Add-ons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Add-ons provide some enhanced functionality to the cluster</a:t>
            </a:r>
          </a:p>
          <a:p>
            <a:pPr lvl="1"/>
            <a:r>
              <a:rPr lang="en-US" dirty="0" smtClean="0"/>
              <a:t>Not required, but recommended</a:t>
            </a:r>
            <a:endParaRPr lang="en-US" noProof="0" dirty="0" smtClean="0"/>
          </a:p>
          <a:p>
            <a:r>
              <a:rPr lang="en-US" dirty="0" smtClean="0"/>
              <a:t>DNS service</a:t>
            </a:r>
          </a:p>
          <a:p>
            <a:r>
              <a:rPr lang="en-US" dirty="0" err="1" smtClean="0"/>
              <a:t>Heapster</a:t>
            </a:r>
            <a:endParaRPr lang="en-US" dirty="0" smtClean="0"/>
          </a:p>
          <a:p>
            <a:pPr lvl="1"/>
            <a:r>
              <a:rPr lang="en-US" dirty="0" smtClean="0"/>
              <a:t>Monitoring of HW resources (CPU, RAM)</a:t>
            </a:r>
          </a:p>
          <a:p>
            <a:pPr lvl="1"/>
            <a:r>
              <a:rPr lang="en-US" dirty="0" smtClean="0"/>
              <a:t>Can forward the data into resource monitoring systems (Influx, </a:t>
            </a:r>
            <a:r>
              <a:rPr lang="en-US" dirty="0" err="1" smtClean="0"/>
              <a:t>Grafana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Can be used for auto</a:t>
            </a:r>
            <a:r>
              <a:rPr lang="cs-CZ" dirty="0" smtClean="0"/>
              <a:t>-</a:t>
            </a:r>
            <a:r>
              <a:rPr lang="en-US" dirty="0" smtClean="0"/>
              <a:t>scaling</a:t>
            </a:r>
          </a:p>
          <a:p>
            <a:r>
              <a:rPr lang="en-US" dirty="0" err="1" smtClean="0"/>
              <a:t>Fluentd</a:t>
            </a:r>
            <a:endParaRPr lang="en-US" dirty="0" smtClean="0"/>
          </a:p>
          <a:p>
            <a:pPr lvl="1"/>
            <a:r>
              <a:rPr lang="en-US" dirty="0" smtClean="0"/>
              <a:t>Used to collect logs from running containers</a:t>
            </a:r>
          </a:p>
          <a:p>
            <a:pPr lvl="1"/>
            <a:r>
              <a:rPr lang="en-US" dirty="0" smtClean="0"/>
              <a:t>Can forward the logs into </a:t>
            </a:r>
            <a:r>
              <a:rPr lang="en-US" dirty="0" err="1" smtClean="0"/>
              <a:t>ElasticSearch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4338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Organization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Labs</a:t>
            </a:r>
            <a:endParaRPr lang="cs-CZ" dirty="0" smtClean="0"/>
          </a:p>
          <a:p>
            <a:pPr lvl="1"/>
            <a:r>
              <a:rPr lang="cs-CZ" noProof="0" dirty="0" smtClean="0"/>
              <a:t>3 </a:t>
            </a:r>
            <a:r>
              <a:rPr lang="cs-CZ" noProof="0" dirty="0" err="1" smtClean="0"/>
              <a:t>labs</a:t>
            </a:r>
            <a:r>
              <a:rPr lang="cs-CZ" noProof="0" dirty="0" smtClean="0"/>
              <a:t> </a:t>
            </a:r>
            <a:r>
              <a:rPr lang="cs-CZ" noProof="0" dirty="0" err="1" smtClean="0"/>
              <a:t>during</a:t>
            </a:r>
            <a:r>
              <a:rPr lang="cs-CZ" noProof="0" dirty="0" smtClean="0"/>
              <a:t> </a:t>
            </a:r>
            <a:r>
              <a:rPr lang="cs-CZ" noProof="0" dirty="0" err="1" smtClean="0"/>
              <a:t>this</a:t>
            </a:r>
            <a:r>
              <a:rPr lang="cs-CZ" noProof="0" dirty="0" smtClean="0"/>
              <a:t> </a:t>
            </a:r>
            <a:r>
              <a:rPr lang="cs-CZ" noProof="0" dirty="0" err="1" smtClean="0"/>
              <a:t>training</a:t>
            </a:r>
            <a:endParaRPr lang="cs-CZ" noProof="0" dirty="0" smtClean="0"/>
          </a:p>
          <a:p>
            <a:pPr lvl="1"/>
            <a:r>
              <a:rPr lang="cs-CZ" dirty="0" smtClean="0"/>
              <a:t>Done by </a:t>
            </a:r>
            <a:r>
              <a:rPr lang="cs-CZ" dirty="0" err="1" smtClean="0"/>
              <a:t>everyone</a:t>
            </a:r>
            <a:r>
              <a:rPr lang="cs-CZ" dirty="0" smtClean="0"/>
              <a:t> in </a:t>
            </a:r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dirty="0" err="1" smtClean="0"/>
              <a:t>Kubernetes</a:t>
            </a:r>
            <a:r>
              <a:rPr lang="cs-CZ" dirty="0" smtClean="0"/>
              <a:t> cluster </a:t>
            </a:r>
            <a:r>
              <a:rPr lang="cs-CZ" dirty="0" err="1" smtClean="0"/>
              <a:t>setup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training</a:t>
            </a:r>
            <a:endParaRPr lang="cs-CZ" dirty="0" smtClean="0"/>
          </a:p>
          <a:p>
            <a:pPr lvl="1"/>
            <a:r>
              <a:rPr lang="cs-CZ" dirty="0" err="1" smtClean="0"/>
              <a:t>Everyone</a:t>
            </a:r>
            <a:r>
              <a:rPr lang="cs-CZ" dirty="0" smtClean="0"/>
              <a:t> has </a:t>
            </a:r>
            <a:r>
              <a:rPr lang="cs-CZ" dirty="0" err="1" smtClean="0"/>
              <a:t>admin</a:t>
            </a:r>
            <a:r>
              <a:rPr lang="cs-CZ" dirty="0" smtClean="0"/>
              <a:t> </a:t>
            </a:r>
            <a:r>
              <a:rPr lang="cs-CZ" dirty="0" err="1" smtClean="0"/>
              <a:t>rights</a:t>
            </a:r>
            <a:r>
              <a:rPr lang="cs-CZ" dirty="0" smtClean="0"/>
              <a:t> to </a:t>
            </a:r>
            <a:r>
              <a:rPr lang="cs-CZ" dirty="0" err="1" smtClean="0"/>
              <a:t>this</a:t>
            </a:r>
            <a:r>
              <a:rPr lang="cs-CZ" dirty="0" smtClean="0"/>
              <a:t> cluster</a:t>
            </a:r>
          </a:p>
          <a:p>
            <a:pPr lvl="1"/>
            <a:r>
              <a:rPr lang="cs-CZ" dirty="0" err="1" smtClean="0"/>
              <a:t>Please</a:t>
            </a:r>
            <a:r>
              <a:rPr lang="cs-CZ" dirty="0" smtClean="0"/>
              <a:t> </a:t>
            </a:r>
            <a:r>
              <a:rPr lang="cs-CZ" dirty="0" err="1" smtClean="0"/>
              <a:t>keep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your</a:t>
            </a:r>
            <a:r>
              <a:rPr lang="cs-CZ" dirty="0" smtClean="0"/>
              <a:t> </a:t>
            </a:r>
            <a:r>
              <a:rPr lang="cs-CZ" dirty="0" err="1" smtClean="0"/>
              <a:t>namespace</a:t>
            </a:r>
            <a:endParaRPr lang="cs-CZ" dirty="0" smtClean="0"/>
          </a:p>
          <a:p>
            <a:pPr lvl="1"/>
            <a:r>
              <a:rPr lang="cs-CZ" dirty="0" err="1" smtClean="0"/>
              <a:t>Don‘t</a:t>
            </a:r>
            <a:r>
              <a:rPr lang="cs-CZ" dirty="0" smtClean="0"/>
              <a:t> test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limits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cluster,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don‘t</a:t>
            </a:r>
            <a:r>
              <a:rPr lang="cs-CZ" dirty="0" smtClean="0"/>
              <a:t> </a:t>
            </a:r>
            <a:r>
              <a:rPr lang="cs-CZ" dirty="0" err="1" smtClean="0"/>
              <a:t>want</a:t>
            </a:r>
            <a:r>
              <a:rPr lang="cs-CZ" dirty="0" smtClean="0"/>
              <a:t> to </a:t>
            </a:r>
            <a:r>
              <a:rPr lang="cs-CZ" dirty="0" err="1" smtClean="0"/>
              <a:t>spent</a:t>
            </a:r>
            <a:r>
              <a:rPr lang="cs-CZ" dirty="0" smtClean="0"/>
              <a:t> </a:t>
            </a:r>
            <a:r>
              <a:rPr lang="cs-CZ" dirty="0" err="1" smtClean="0"/>
              <a:t>half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training</a:t>
            </a:r>
            <a:r>
              <a:rPr lang="cs-CZ" dirty="0" smtClean="0"/>
              <a:t> </a:t>
            </a:r>
            <a:r>
              <a:rPr lang="cs-CZ" dirty="0" err="1" smtClean="0"/>
              <a:t>repairing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</a:p>
          <a:p>
            <a:r>
              <a:rPr lang="cs-CZ" noProof="0" dirty="0" err="1" smtClean="0"/>
              <a:t>All</a:t>
            </a:r>
            <a:r>
              <a:rPr lang="cs-CZ" noProof="0" dirty="0" smtClean="0"/>
              <a:t> </a:t>
            </a:r>
            <a:r>
              <a:rPr lang="cs-CZ" noProof="0" dirty="0" err="1" smtClean="0"/>
              <a:t>labs</a:t>
            </a:r>
            <a:r>
              <a:rPr lang="cs-CZ" noProof="0" dirty="0" smtClean="0"/>
              <a:t> and </a:t>
            </a:r>
            <a:r>
              <a:rPr lang="cs-CZ" noProof="0" dirty="0" err="1" smtClean="0"/>
              <a:t>demos</a:t>
            </a:r>
            <a:r>
              <a:rPr lang="cs-CZ" noProof="0" dirty="0" smtClean="0"/>
              <a:t> as </a:t>
            </a:r>
            <a:r>
              <a:rPr lang="cs-CZ" noProof="0" dirty="0" err="1" smtClean="0"/>
              <a:t>well</a:t>
            </a:r>
            <a:r>
              <a:rPr lang="cs-CZ" noProof="0" dirty="0" smtClean="0"/>
              <a:t> as these </a:t>
            </a:r>
            <a:r>
              <a:rPr lang="cs-CZ" noProof="0" dirty="0" err="1" smtClean="0"/>
              <a:t>slides</a:t>
            </a:r>
            <a:r>
              <a:rPr lang="cs-CZ" noProof="0" dirty="0" smtClean="0"/>
              <a:t> are on </a:t>
            </a:r>
            <a:r>
              <a:rPr lang="cs-CZ" noProof="0" dirty="0" err="1" smtClean="0"/>
              <a:t>GitHub</a:t>
            </a:r>
            <a:r>
              <a:rPr lang="cs-CZ" noProof="0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github.com/scholzj/dbg-kubernetes-training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try Kubernetes?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Use </a:t>
            </a:r>
            <a:r>
              <a:rPr lang="en-US" noProof="0" dirty="0" err="1" smtClean="0"/>
              <a:t>Minikube</a:t>
            </a:r>
            <a:r>
              <a:rPr lang="en-US" noProof="0" dirty="0" smtClean="0"/>
              <a:t> on localhost</a:t>
            </a:r>
          </a:p>
          <a:p>
            <a:pPr lvl="1"/>
            <a:r>
              <a:rPr lang="en-US" dirty="0" smtClean="0">
                <a:hlinkClick r:id="rId2"/>
              </a:rPr>
              <a:t>https://github.com/kubernetes/minikube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Kops to deploy Kubernetes into our AWS Sandbox:</a:t>
            </a:r>
          </a:p>
          <a:p>
            <a:pPr lvl="1"/>
            <a:r>
              <a:rPr lang="en-US" dirty="0" smtClean="0">
                <a:hlinkClick r:id="rId3"/>
              </a:rPr>
              <a:t>https://github.com/scholzj/aws-k8s-kops-ansible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5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Accessing Kubernetes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API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Kubernetes provides REST API</a:t>
            </a:r>
          </a:p>
          <a:p>
            <a:pPr lvl="1"/>
            <a:r>
              <a:rPr lang="en-US" dirty="0" smtClean="0"/>
              <a:t>API can be used to access all Kubernetes resources </a:t>
            </a:r>
          </a:p>
          <a:p>
            <a:r>
              <a:rPr lang="en-US" dirty="0" smtClean="0"/>
              <a:t>Split into API groups</a:t>
            </a:r>
          </a:p>
          <a:p>
            <a:pPr lvl="1"/>
            <a:r>
              <a:rPr lang="en-US" dirty="0" smtClean="0"/>
              <a:t>Some resources are in the core API, e.g. </a:t>
            </a:r>
            <a:r>
              <a:rPr lang="en-US" dirty="0" err="1" smtClean="0"/>
              <a:t>api</a:t>
            </a:r>
            <a:r>
              <a:rPr lang="en-US" dirty="0" smtClean="0"/>
              <a:t>/v1</a:t>
            </a:r>
          </a:p>
          <a:p>
            <a:pPr lvl="1"/>
            <a:r>
              <a:rPr lang="en-US" dirty="0" smtClean="0"/>
              <a:t>Some are part of beta or alpha extensions, e.g. </a:t>
            </a:r>
            <a:r>
              <a:rPr lang="en-US" dirty="0" err="1" smtClean="0"/>
              <a:t>api</a:t>
            </a:r>
            <a:r>
              <a:rPr lang="en-US" dirty="0" smtClean="0"/>
              <a:t>/extensions/v1beta1</a:t>
            </a:r>
          </a:p>
          <a:p>
            <a:r>
              <a:rPr lang="en-US" dirty="0" smtClean="0"/>
              <a:t>Every resource has</a:t>
            </a:r>
          </a:p>
          <a:p>
            <a:pPr lvl="1"/>
            <a:r>
              <a:rPr lang="en-US" dirty="0" smtClean="0"/>
              <a:t>Kind, API version, Metadata, Spec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OpenAPI</a:t>
            </a:r>
            <a:r>
              <a:rPr lang="en-US" dirty="0" smtClean="0"/>
              <a:t> / Swagger to describe the API</a:t>
            </a:r>
          </a:p>
          <a:p>
            <a:r>
              <a:rPr lang="en-US" dirty="0" smtClean="0"/>
              <a:t>Can be accessed directly or through provided tools</a:t>
            </a:r>
          </a:p>
        </p:txBody>
      </p:sp>
    </p:spTree>
    <p:extLst>
      <p:ext uri="{BB962C8B-B14F-4D97-AF65-F5344CB8AC3E}">
        <p14:creationId xmlns:p14="http://schemas.microsoft.com/office/powerpoint/2010/main" val="2040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4</a:t>
            </a:r>
            <a:r>
              <a:rPr lang="en-US" noProof="0" dirty="0" smtClean="0"/>
              <a:t>: </a:t>
            </a:r>
            <a:r>
              <a:rPr lang="cs-CZ" noProof="0" dirty="0" smtClean="0"/>
              <a:t>API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902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kubectl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 tool for working with the Kubernetes API</a:t>
            </a:r>
          </a:p>
          <a:p>
            <a:pPr lvl="1"/>
            <a:r>
              <a:rPr lang="en-US" dirty="0" smtClean="0"/>
              <a:t>Can be used to create, list or delete resources</a:t>
            </a:r>
          </a:p>
          <a:p>
            <a:pPr lvl="1"/>
            <a:r>
              <a:rPr lang="en-US" dirty="0" smtClean="0"/>
              <a:t>Communicates via the REST API</a:t>
            </a:r>
          </a:p>
          <a:p>
            <a:r>
              <a:rPr lang="en-US" dirty="0" smtClean="0"/>
              <a:t>Advanced usage</a:t>
            </a:r>
          </a:p>
          <a:p>
            <a:pPr lvl="1"/>
            <a:r>
              <a:rPr lang="en-US" dirty="0" smtClean="0"/>
              <a:t>Proxy connections between cluster and localhost</a:t>
            </a:r>
          </a:p>
          <a:p>
            <a:pPr lvl="1"/>
            <a:r>
              <a:rPr lang="en-US" dirty="0" smtClean="0"/>
              <a:t>Get latest logs</a:t>
            </a:r>
          </a:p>
          <a:p>
            <a:pPr lvl="1"/>
            <a:r>
              <a:rPr lang="en-US" dirty="0" smtClean="0"/>
              <a:t>Connect into running containers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6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kubectl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is stored locally</a:t>
            </a:r>
          </a:p>
          <a:p>
            <a:pPr lvl="1"/>
            <a:r>
              <a:rPr lang="en-US" dirty="0" smtClean="0"/>
              <a:t>„cluster“ configuration contains the API endpoint etc.</a:t>
            </a:r>
          </a:p>
          <a:p>
            <a:pPr lvl="1"/>
            <a:r>
              <a:rPr lang="en-US" dirty="0" smtClean="0"/>
              <a:t>„credentials“ configuration contains the configuration of the user</a:t>
            </a:r>
          </a:p>
          <a:p>
            <a:pPr lvl="1"/>
            <a:r>
              <a:rPr lang="en-US" dirty="0" smtClean="0"/>
              <a:t>„context“ links one cluster and one credentials object</a:t>
            </a:r>
          </a:p>
          <a:p>
            <a:r>
              <a:rPr lang="en-US" dirty="0" smtClean="0"/>
              <a:t>Current context is used as default</a:t>
            </a:r>
          </a:p>
          <a:p>
            <a:pPr lvl="1"/>
            <a:r>
              <a:rPr lang="en-US" dirty="0" smtClean="0"/>
              <a:t>„—context“ can be used to overwrite the current context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1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5</a:t>
            </a:r>
            <a:r>
              <a:rPr lang="en-US" noProof="0" dirty="0" smtClean="0"/>
              <a:t>: kubectl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3236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Dashboard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based UI</a:t>
            </a:r>
          </a:p>
          <a:p>
            <a:r>
              <a:rPr lang="en-US" dirty="0" smtClean="0"/>
              <a:t>Monitor and manage resources deployed into the cluster</a:t>
            </a:r>
          </a:p>
          <a:p>
            <a:r>
              <a:rPr lang="en-US" dirty="0" smtClean="0"/>
              <a:t>Monitor and manage the cluster it self</a:t>
            </a:r>
          </a:p>
          <a:p>
            <a:r>
              <a:rPr lang="en-US" dirty="0" smtClean="0"/>
              <a:t>Monitor resources consumed by deployed applications</a:t>
            </a:r>
          </a:p>
          <a:p>
            <a:r>
              <a:rPr lang="en-US" dirty="0" smtClean="0"/>
              <a:t>Runs as any other application deployed into Kubernetes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Dashboard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59" y="1690688"/>
            <a:ext cx="7747283" cy="4731377"/>
          </a:xfrm>
        </p:spPr>
      </p:pic>
    </p:spTree>
    <p:extLst>
      <p:ext uri="{BB962C8B-B14F-4D97-AF65-F5344CB8AC3E}">
        <p14:creationId xmlns:p14="http://schemas.microsoft.com/office/powerpoint/2010/main" val="36317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6</a:t>
            </a:r>
            <a:r>
              <a:rPr lang="en-US" noProof="0" dirty="0" smtClean="0"/>
              <a:t>: Kubernetes Dashboard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729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What is Kubernetes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</a:t>
            </a:r>
            <a:r>
              <a:rPr lang="cs-CZ" noProof="0" dirty="0" smtClean="0"/>
              <a:t> 1</a:t>
            </a:r>
            <a:r>
              <a:rPr lang="en-US" noProof="0" dirty="0" smtClean="0"/>
              <a:t>: Accessing </a:t>
            </a:r>
            <a:r>
              <a:rPr lang="cs-CZ" noProof="0" dirty="0" err="1" smtClean="0"/>
              <a:t>Kubernetes</a:t>
            </a:r>
            <a:r>
              <a:rPr lang="en-US" noProof="0" dirty="0" smtClean="0"/>
              <a:t> cluster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s-CZ" sz="7200" dirty="0" smtClean="0">
                <a:hlinkClick r:id="rId2"/>
              </a:rPr>
              <a:t>http://</a:t>
            </a:r>
            <a:r>
              <a:rPr lang="en-US" sz="7200" dirty="0" smtClean="0">
                <a:hlinkClick r:id="rId2"/>
              </a:rPr>
              <a:t>jsch.cz/k8slab1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9204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Resources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Namespaces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resources are split between namespaces</a:t>
            </a:r>
          </a:p>
          <a:p>
            <a:pPr lvl="1"/>
            <a:r>
              <a:rPr lang="en-US" dirty="0" smtClean="0"/>
              <a:t>Avoid naming conflicts</a:t>
            </a:r>
          </a:p>
          <a:p>
            <a:pPr lvl="1"/>
            <a:r>
              <a:rPr lang="en-US" dirty="0" smtClean="0"/>
              <a:t>Isolation between different applications</a:t>
            </a:r>
          </a:p>
          <a:p>
            <a:pPr lvl="1"/>
            <a:r>
              <a:rPr lang="en-US" dirty="0" smtClean="0"/>
              <a:t>Resource limits</a:t>
            </a:r>
          </a:p>
          <a:p>
            <a:r>
              <a:rPr lang="en-US" dirty="0" smtClean="0"/>
              <a:t>„</a:t>
            </a:r>
            <a:r>
              <a:rPr lang="en-US" i="1" dirty="0" err="1" smtClean="0"/>
              <a:t>kube</a:t>
            </a:r>
            <a:r>
              <a:rPr lang="en-US" i="1" dirty="0" smtClean="0"/>
              <a:t>-system</a:t>
            </a:r>
            <a:r>
              <a:rPr lang="en-US" dirty="0" smtClean="0"/>
              <a:t>“ namespace contains the system components</a:t>
            </a:r>
          </a:p>
          <a:p>
            <a:r>
              <a:rPr lang="en-US" dirty="0" smtClean="0"/>
              <a:t>„</a:t>
            </a:r>
            <a:r>
              <a:rPr lang="en-US" i="1" dirty="0" smtClean="0"/>
              <a:t>default</a:t>
            </a:r>
            <a:r>
              <a:rPr lang="en-US" dirty="0" smtClean="0"/>
              <a:t>“ namespace is used unless another namespace is specified</a:t>
            </a:r>
          </a:p>
          <a:p>
            <a:r>
              <a:rPr lang="en-US" dirty="0" smtClean="0"/>
              <a:t>Managed through the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 get 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 create 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schojak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the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--namespace=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schojak</a:t>
            </a:r>
            <a:r>
              <a:rPr lang="en-US" dirty="0" smtClean="0"/>
              <a:t>“ option to list resources from different namespaces</a:t>
            </a:r>
          </a:p>
        </p:txBody>
      </p:sp>
    </p:spTree>
    <p:extLst>
      <p:ext uri="{BB962C8B-B14F-4D97-AF65-F5344CB8AC3E}">
        <p14:creationId xmlns:p14="http://schemas.microsoft.com/office/powerpoint/2010/main" val="3118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7</a:t>
            </a:r>
            <a:r>
              <a:rPr lang="en-US" noProof="0" dirty="0" smtClean="0"/>
              <a:t>: Namespaces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989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Labels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resources in Kubernetes have labels</a:t>
            </a:r>
          </a:p>
          <a:p>
            <a:r>
              <a:rPr lang="en-US" dirty="0" smtClean="0"/>
              <a:t>Labels are used not only to identify the individual resources, but also to establish links between them and many other tricks</a:t>
            </a:r>
          </a:p>
        </p:txBody>
      </p:sp>
    </p:spTree>
    <p:extLst>
      <p:ext uri="{BB962C8B-B14F-4D97-AF65-F5344CB8AC3E}">
        <p14:creationId xmlns:p14="http://schemas.microsoft.com/office/powerpoint/2010/main" val="29712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Smallest computing unit in Kubernetes</a:t>
            </a:r>
          </a:p>
          <a:p>
            <a:r>
              <a:rPr lang="en-US" dirty="0" smtClean="0"/>
              <a:t>Every pod has its own IP address</a:t>
            </a:r>
          </a:p>
          <a:p>
            <a:r>
              <a:rPr lang="en-US" dirty="0" smtClean="0"/>
              <a:t>Contains one or more containers</a:t>
            </a:r>
          </a:p>
          <a:p>
            <a:pPr lvl="1"/>
            <a:r>
              <a:rPr lang="en-US" dirty="0" smtClean="0"/>
              <a:t>All containers from one Pod instance are running on the same node</a:t>
            </a:r>
          </a:p>
          <a:p>
            <a:pPr lvl="1"/>
            <a:r>
              <a:rPr lang="en-US" dirty="0" smtClean="0"/>
              <a:t>Containers in one Pod can easily communicate, share data and resources</a:t>
            </a:r>
          </a:p>
          <a:p>
            <a:pPr lvl="1"/>
            <a:r>
              <a:rPr lang="en-US" dirty="0" smtClean="0"/>
              <a:t>Containers share Pod‘s IP address and one port space</a:t>
            </a:r>
          </a:p>
          <a:p>
            <a:r>
              <a:rPr lang="en-US" dirty="0" smtClean="0"/>
              <a:t>Why should you run more container in single pod</a:t>
            </a:r>
          </a:p>
          <a:p>
            <a:pPr lvl="1"/>
            <a:r>
              <a:rPr lang="en-US" dirty="0" smtClean="0"/>
              <a:t>Tight coupling between applications</a:t>
            </a:r>
          </a:p>
          <a:p>
            <a:pPr lvl="1"/>
            <a:r>
              <a:rPr lang="en-US" dirty="0" smtClean="0"/>
              <a:t>Logging and monitoring adapters</a:t>
            </a:r>
          </a:p>
          <a:p>
            <a:pPr lvl="1"/>
            <a:r>
              <a:rPr lang="en-US" dirty="0" smtClean="0"/>
              <a:t>Proxies, bridges and adapters</a:t>
            </a:r>
          </a:p>
          <a:p>
            <a:pPr lvl="1"/>
            <a:r>
              <a:rPr lang="en-US" dirty="0" smtClean="0"/>
              <a:t>Local cache managers</a:t>
            </a:r>
          </a:p>
          <a:p>
            <a:pPr lvl="1"/>
            <a:r>
              <a:rPr lang="en-US" dirty="0" smtClean="0"/>
              <a:t>File loaders</a:t>
            </a:r>
          </a:p>
        </p:txBody>
      </p:sp>
    </p:spTree>
    <p:extLst>
      <p:ext uri="{BB962C8B-B14F-4D97-AF65-F5344CB8AC3E}">
        <p14:creationId xmlns:p14="http://schemas.microsoft.com/office/powerpoint/2010/main" val="9520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0" y="1303309"/>
            <a:ext cx="7434660" cy="5297049"/>
          </a:xfrm>
        </p:spPr>
      </p:pic>
    </p:spTree>
    <p:extLst>
      <p:ext uri="{BB962C8B-B14F-4D97-AF65-F5344CB8AC3E}">
        <p14:creationId xmlns:p14="http://schemas.microsoft.com/office/powerpoint/2010/main" val="833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5200" dirty="0" smtClean="0"/>
          </a:p>
          <a:p>
            <a:r>
              <a:rPr lang="en-US" sz="5200" dirty="0" smtClean="0"/>
              <a:t>Specified using YAML or JSON</a:t>
            </a:r>
          </a:p>
          <a:p>
            <a:r>
              <a:rPr lang="en-US" sz="5200" dirty="0" smtClean="0"/>
              <a:t>API version and resource type</a:t>
            </a:r>
          </a:p>
          <a:p>
            <a:r>
              <a:rPr lang="en-US" sz="5200" dirty="0" smtClean="0"/>
              <a:t>Pod name and labels</a:t>
            </a:r>
          </a:p>
          <a:p>
            <a:r>
              <a:rPr lang="en-US" sz="5200" dirty="0" smtClean="0"/>
              <a:t>Might specify namespace</a:t>
            </a:r>
          </a:p>
          <a:p>
            <a:r>
              <a:rPr lang="en-US" sz="5200" dirty="0" smtClean="0"/>
              <a:t>Containers and their ports</a:t>
            </a:r>
          </a:p>
          <a:p>
            <a:r>
              <a:rPr lang="en-US" sz="5200" dirty="0" smtClean="0"/>
              <a:t>Resource limits</a:t>
            </a:r>
          </a:p>
          <a:p>
            <a:r>
              <a:rPr lang="en-US" sz="5200" dirty="0" smtClean="0"/>
              <a:t>Volumes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-Django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app: web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name: key-value-store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ports: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6379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name: frontend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ports: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durable on their own</a:t>
            </a:r>
          </a:p>
          <a:p>
            <a:r>
              <a:rPr lang="en-US" dirty="0" smtClean="0"/>
              <a:t>When Pod is deleted, applications inside receive TERM signal and have 30 seconds to stop</a:t>
            </a:r>
          </a:p>
          <a:p>
            <a:r>
              <a:rPr lang="en-US" dirty="0" smtClean="0"/>
              <a:t>Pods are not automatically restarted</a:t>
            </a:r>
          </a:p>
          <a:p>
            <a:r>
              <a:rPr lang="en-US" dirty="0" smtClean="0"/>
              <a:t>Health and readiness probes:</a:t>
            </a:r>
          </a:p>
          <a:p>
            <a:pPr lvl="1"/>
            <a:r>
              <a:rPr lang="en-US" dirty="0" smtClean="0"/>
              <a:t>HTTP GET</a:t>
            </a:r>
          </a:p>
          <a:p>
            <a:pPr lvl="1"/>
            <a:r>
              <a:rPr lang="en-US" dirty="0" smtClean="0"/>
              <a:t>TCP SOCKET</a:t>
            </a:r>
          </a:p>
          <a:p>
            <a:pPr lvl="1"/>
            <a:r>
              <a:rPr lang="en-US" dirty="0" smtClean="0"/>
              <a:t>Exec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1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Are run before the main containers are started</a:t>
            </a:r>
          </a:p>
          <a:p>
            <a:pPr lvl="1"/>
            <a:r>
              <a:rPr lang="en-US" dirty="0" smtClean="0"/>
              <a:t>Can be used to prepare the environment</a:t>
            </a:r>
          </a:p>
          <a:p>
            <a:pPr lvl="2"/>
            <a:r>
              <a:rPr lang="en-US" dirty="0" smtClean="0"/>
              <a:t>Generate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Download data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Requests and limits</a:t>
            </a:r>
          </a:p>
          <a:p>
            <a:pPr lvl="1"/>
            <a:r>
              <a:rPr lang="en-US" dirty="0" smtClean="0"/>
              <a:t>CPU and Memory</a:t>
            </a:r>
          </a:p>
          <a:p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Used to configure the container(s)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8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Greek</a:t>
            </a:r>
          </a:p>
          <a:p>
            <a:pPr lvl="1"/>
            <a:r>
              <a:rPr lang="en-US" dirty="0"/>
              <a:t>Means helmsman / ship‘s pilot</a:t>
            </a:r>
          </a:p>
          <a:p>
            <a:pPr lvl="1"/>
            <a:r>
              <a:rPr lang="en-US" dirty="0"/>
              <a:t>Steers your ship full of containers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Kubernetes = k8s</a:t>
            </a:r>
          </a:p>
          <a:p>
            <a:r>
              <a:rPr lang="en-US" dirty="0" smtClean="0"/>
              <a:t>System for automated deployment, scaling and management of containerized applications</a:t>
            </a:r>
          </a:p>
          <a:p>
            <a:r>
              <a:rPr lang="en-US" dirty="0"/>
              <a:t>„A true cloud platform“</a:t>
            </a:r>
          </a:p>
          <a:p>
            <a:r>
              <a:rPr lang="en-US" noProof="0" dirty="0" smtClean="0"/>
              <a:t>Open source (ASL 2.0), governed by Cloud Native Computing Found.</a:t>
            </a:r>
          </a:p>
          <a:p>
            <a:r>
              <a:rPr lang="en-US" noProof="0" dirty="0" smtClean="0"/>
              <a:t>Planet scale, flexible, runs everywhere</a:t>
            </a:r>
          </a:p>
          <a:p>
            <a:r>
              <a:rPr lang="en-US" dirty="0" smtClean="0"/>
              <a:t>Written in Go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8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8</a:t>
            </a:r>
            <a:r>
              <a:rPr lang="en-US" noProof="0" dirty="0" smtClean="0"/>
              <a:t>: Pods</a:t>
            </a:r>
            <a:r>
              <a:rPr lang="cs-CZ" noProof="0" dirty="0" smtClean="0"/>
              <a:t> &amp; </a:t>
            </a:r>
            <a:r>
              <a:rPr lang="cs-CZ" noProof="0" dirty="0" err="1" smtClean="0"/>
              <a:t>Labels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23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Replication controller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Ensures that Pods are running in required number of replicas / instances</a:t>
            </a:r>
          </a:p>
          <a:p>
            <a:pPr lvl="1"/>
            <a:r>
              <a:rPr lang="en-US" dirty="0" smtClean="0"/>
              <a:t>Starts new Pods if needed</a:t>
            </a:r>
          </a:p>
          <a:p>
            <a:r>
              <a:rPr lang="en-US" dirty="0" smtClean="0"/>
              <a:t>The RC specification contains a Pod template which is used to create the Pods</a:t>
            </a:r>
          </a:p>
          <a:p>
            <a:r>
              <a:rPr lang="en-US" dirty="0" smtClean="0"/>
              <a:t>Pods created by RC have no fixed names and cannot be easily addressed directly</a:t>
            </a:r>
          </a:p>
          <a:p>
            <a:r>
              <a:rPr lang="en-US" dirty="0" smtClean="0"/>
              <a:t>Rolling updates supported only from client side</a:t>
            </a:r>
          </a:p>
          <a:p>
            <a:r>
              <a:rPr lang="en-US" dirty="0" smtClean="0"/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9934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Replication controller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ReplicationController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name: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0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 Set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„Next generation“ Replication Controller</a:t>
            </a:r>
          </a:p>
          <a:p>
            <a:r>
              <a:rPr lang="en-US" dirty="0" smtClean="0"/>
              <a:t>Improved selectors over replication controllers</a:t>
            </a:r>
          </a:p>
          <a:p>
            <a:r>
              <a:rPr lang="en-US" dirty="0" smtClean="0"/>
              <a:t>Usually used not independently but through Deployments</a:t>
            </a:r>
          </a:p>
        </p:txBody>
      </p:sp>
    </p:spTree>
    <p:extLst>
      <p:ext uri="{BB962C8B-B14F-4D97-AF65-F5344CB8AC3E}">
        <p14:creationId xmlns:p14="http://schemas.microsoft.com/office/powerpoint/2010/main" val="487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used to deploy your application </a:t>
            </a:r>
          </a:p>
          <a:p>
            <a:pPr lvl="1"/>
            <a:r>
              <a:rPr lang="en-US" dirty="0" smtClean="0"/>
              <a:t>Instead of using Pods, Replica controllers or Replica Sets directly</a:t>
            </a:r>
          </a:p>
          <a:p>
            <a:r>
              <a:rPr lang="en-US" dirty="0" smtClean="0"/>
              <a:t>Supports server-side rolling updates and canary deployments</a:t>
            </a:r>
          </a:p>
          <a:p>
            <a:r>
              <a:rPr lang="en-US" dirty="0" smtClean="0"/>
              <a:t>Creates </a:t>
            </a:r>
            <a:r>
              <a:rPr lang="en-US" dirty="0" err="1" smtClean="0"/>
              <a:t>ReplicaSets</a:t>
            </a:r>
            <a:r>
              <a:rPr lang="en-US" dirty="0" smtClean="0"/>
              <a:t> which create Pods</a:t>
            </a:r>
          </a:p>
        </p:txBody>
      </p:sp>
    </p:spTree>
    <p:extLst>
      <p:ext uri="{BB962C8B-B14F-4D97-AF65-F5344CB8AC3E}">
        <p14:creationId xmlns:p14="http://schemas.microsoft.com/office/powerpoint/2010/main" val="28433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71" y="1408922"/>
            <a:ext cx="7243858" cy="5150498"/>
          </a:xfrm>
        </p:spPr>
      </p:pic>
    </p:spTree>
    <p:extLst>
      <p:ext uri="{BB962C8B-B14F-4D97-AF65-F5344CB8AC3E}">
        <p14:creationId xmlns:p14="http://schemas.microsoft.com/office/powerpoint/2010/main" val="5428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extensions/v1beta1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nginx:1.7.9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688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9</a:t>
            </a:r>
            <a:r>
              <a:rPr lang="en-US" noProof="0" dirty="0" smtClean="0"/>
              <a:t>: Deployments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481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created using kubectl</a:t>
            </a:r>
          </a:p>
          <a:p>
            <a:pPr lvl="1"/>
            <a:r>
              <a:rPr lang="en-US" dirty="0" smtClean="0"/>
              <a:t>From YAML / JSON files</a:t>
            </a:r>
          </a:p>
          <a:p>
            <a:pPr lvl="1"/>
            <a:r>
              <a:rPr lang="en-US" dirty="0" smtClean="0"/>
              <a:t>Generated from files / directories which should be in the </a:t>
            </a:r>
            <a:r>
              <a:rPr lang="en-US" dirty="0" err="1" smtClean="0"/>
              <a:t>config</a:t>
            </a:r>
            <a:r>
              <a:rPr lang="en-US" dirty="0" smtClean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8059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mapped to environment variables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name: MY_SPECIAL_VARIABLE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configMapKeyRef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name: my-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key: my-key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Containers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Containers are key to application deployments in Kubernetes</a:t>
            </a:r>
          </a:p>
          <a:p>
            <a:r>
              <a:rPr lang="en-US" dirty="0" smtClean="0"/>
              <a:t>They are the only supported type of workload</a:t>
            </a:r>
          </a:p>
          <a:p>
            <a:r>
              <a:rPr lang="en-US" noProof="0" dirty="0" smtClean="0"/>
              <a:t>Kubernetes supports different container runtimes</a:t>
            </a:r>
          </a:p>
          <a:p>
            <a:pPr lvl="1"/>
            <a:r>
              <a:rPr lang="en-US" dirty="0" smtClean="0"/>
              <a:t>Container Runtime Interface = pluggable mechanism for container runtimes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rk</a:t>
            </a:r>
            <a:r>
              <a:rPr lang="en-US" noProof="0" dirty="0" smtClean="0"/>
              <a:t>t / </a:t>
            </a:r>
            <a:r>
              <a:rPr lang="en-US" noProof="0" dirty="0" err="1" smtClean="0"/>
              <a:t>rktlet</a:t>
            </a:r>
            <a:endParaRPr lang="en-US" noProof="0" dirty="0" smtClean="0"/>
          </a:p>
          <a:p>
            <a:pPr lvl="1"/>
            <a:r>
              <a:rPr lang="en-US" dirty="0" smtClean="0"/>
              <a:t>cri-o / OCI containers (through CRI)</a:t>
            </a:r>
          </a:p>
          <a:p>
            <a:pPr lvl="1"/>
            <a:r>
              <a:rPr lang="en-US" noProof="0" dirty="0" err="1" smtClean="0"/>
              <a:t>Frakti</a:t>
            </a:r>
            <a:r>
              <a:rPr lang="en-US" noProof="0" dirty="0" smtClean="0"/>
              <a:t> containers (hypervisor based containers)</a:t>
            </a:r>
          </a:p>
          <a:p>
            <a:r>
              <a:rPr lang="en-US" noProof="0" dirty="0" smtClean="0"/>
              <a:t>Containers allow to run heterogeneous workloads</a:t>
            </a:r>
          </a:p>
          <a:p>
            <a:pPr lvl="1"/>
            <a:r>
              <a:rPr lang="en-US" dirty="0" smtClean="0"/>
              <a:t>Everything what can be packed into container can run on Kubernetes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mapped to a volume inside the Pod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-volume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name: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-volume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name: my-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</a:p>
        </p:txBody>
      </p:sp>
    </p:spTree>
    <p:extLst>
      <p:ext uri="{BB962C8B-B14F-4D97-AF65-F5344CB8AC3E}">
        <p14:creationId xmlns:p14="http://schemas.microsoft.com/office/powerpoint/2010/main" val="30235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10</a:t>
            </a:r>
            <a:r>
              <a:rPr lang="en-US" noProof="0" dirty="0" smtClean="0"/>
              <a:t>: </a:t>
            </a:r>
            <a:r>
              <a:rPr lang="en-US" noProof="0" dirty="0" err="1" smtClean="0"/>
              <a:t>ConfigMap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9952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Secrets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store secrets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Private keys</a:t>
            </a:r>
          </a:p>
          <a:p>
            <a:r>
              <a:rPr lang="en-US" dirty="0" smtClean="0"/>
              <a:t>Assigned to the node only when some Pod needs them</a:t>
            </a:r>
          </a:p>
          <a:p>
            <a:r>
              <a:rPr lang="en-US" dirty="0" smtClean="0"/>
              <a:t>Deleted together with the Pod</a:t>
            </a:r>
          </a:p>
          <a:p>
            <a:r>
              <a:rPr lang="en-US" dirty="0" smtClean="0"/>
              <a:t>Stored in the </a:t>
            </a:r>
            <a:r>
              <a:rPr lang="en-US" dirty="0" err="1" smtClean="0"/>
              <a:t>etcd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Creation and usage very similar to </a:t>
            </a:r>
            <a:r>
              <a:rPr lang="en-US" dirty="0" err="1" smtClean="0"/>
              <a:t>config</a:t>
            </a:r>
            <a:r>
              <a:rPr lang="en-US" dirty="0" smtClean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24717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11</a:t>
            </a:r>
            <a:r>
              <a:rPr lang="en-US" noProof="0" dirty="0" smtClean="0"/>
              <a:t>: Secrets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5506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are running within Pods</a:t>
            </a:r>
          </a:p>
          <a:p>
            <a:r>
              <a:rPr lang="en-US" dirty="0" smtClean="0"/>
              <a:t>Pods created by RCs / Deployments don‘t have stable names / IP addresses</a:t>
            </a:r>
          </a:p>
          <a:p>
            <a:pPr lvl="1"/>
            <a:r>
              <a:rPr lang="en-US" dirty="0" smtClean="0"/>
              <a:t>Cannot be addressed from other applications</a:t>
            </a:r>
          </a:p>
          <a:p>
            <a:r>
              <a:rPr lang="en-US" dirty="0" smtClean="0"/>
              <a:t>Service targets set of one or more pods (based on Label selector)</a:t>
            </a:r>
          </a:p>
          <a:p>
            <a:pPr lvl="1"/>
            <a:r>
              <a:rPr lang="en-US" dirty="0" smtClean="0"/>
              <a:t>Maps Pod / Container ports to a service ports</a:t>
            </a:r>
          </a:p>
          <a:p>
            <a:pPr lvl="1"/>
            <a:r>
              <a:rPr lang="en-US" dirty="0" smtClean="0"/>
              <a:t>Exposes the underlying service for discovery</a:t>
            </a:r>
          </a:p>
          <a:p>
            <a:pPr lvl="1"/>
            <a:r>
              <a:rPr lang="en-US" dirty="0" smtClean="0"/>
              <a:t>Provide stable address using IP address / DNS name</a:t>
            </a:r>
          </a:p>
          <a:p>
            <a:pPr lvl="1"/>
            <a:r>
              <a:rPr lang="en-US" dirty="0" smtClean="0"/>
              <a:t>DNS names are based on „</a:t>
            </a:r>
            <a:r>
              <a:rPr lang="en-US" i="1" dirty="0" smtClean="0"/>
              <a:t>service-</a:t>
            </a:r>
            <a:r>
              <a:rPr lang="en-US" i="1" dirty="0" err="1" smtClean="0"/>
              <a:t>name.namespace</a:t>
            </a:r>
            <a:r>
              <a:rPr lang="en-US" i="1" dirty="0" smtClean="0"/>
              <a:t>“</a:t>
            </a:r>
            <a:r>
              <a:rPr lang="en-US" dirty="0" smtClean="0"/>
              <a:t> pattern</a:t>
            </a:r>
          </a:p>
          <a:p>
            <a:pPr lvl="1"/>
            <a:r>
              <a:rPr lang="en-US" dirty="0" smtClean="0"/>
              <a:t>Service hosts and ports are also exposed via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1822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service types</a:t>
            </a:r>
          </a:p>
          <a:p>
            <a:pPr lvl="1"/>
            <a:r>
              <a:rPr lang="en-US" dirty="0" err="1" smtClean="0"/>
              <a:t>ClusterIP</a:t>
            </a:r>
            <a:endParaRPr lang="en-US" dirty="0" smtClean="0"/>
          </a:p>
          <a:p>
            <a:pPr lvl="2"/>
            <a:r>
              <a:rPr lang="en-US" dirty="0" smtClean="0"/>
              <a:t>Assigns internal IP address / hostname</a:t>
            </a:r>
          </a:p>
          <a:p>
            <a:pPr lvl="2"/>
            <a:r>
              <a:rPr lang="en-US" dirty="0" smtClean="0"/>
              <a:t>Accessible only from within the Kubernetes cluster</a:t>
            </a:r>
          </a:p>
          <a:p>
            <a:pPr lvl="1"/>
            <a:r>
              <a:rPr lang="en-US" dirty="0" err="1" smtClean="0"/>
              <a:t>NodePort</a:t>
            </a:r>
            <a:endParaRPr lang="en-US" dirty="0" smtClean="0"/>
          </a:p>
          <a:p>
            <a:pPr lvl="2"/>
            <a:r>
              <a:rPr lang="en-US" dirty="0" smtClean="0"/>
              <a:t>Binds the service to the Node where the Pod is running</a:t>
            </a:r>
          </a:p>
          <a:p>
            <a:pPr lvl="2"/>
            <a:r>
              <a:rPr lang="en-US" dirty="0" smtClean="0"/>
              <a:t>Usually used only for special purposes (debugging)</a:t>
            </a:r>
          </a:p>
          <a:p>
            <a:pPr lvl="1"/>
            <a:r>
              <a:rPr lang="en-US" dirty="0" err="1" smtClean="0"/>
              <a:t>LoadBalancer</a:t>
            </a:r>
            <a:endParaRPr lang="en-US" dirty="0" smtClean="0"/>
          </a:p>
          <a:p>
            <a:pPr lvl="2"/>
            <a:r>
              <a:rPr lang="en-US" dirty="0" smtClean="0"/>
              <a:t>Creates a load balancer which is accessible from outside</a:t>
            </a:r>
          </a:p>
          <a:p>
            <a:pPr lvl="2"/>
            <a:r>
              <a:rPr lang="en-US" dirty="0" smtClean="0"/>
              <a:t>Work usually on public cloud (AWS, GCP), where it creates its native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49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2" y="1825625"/>
            <a:ext cx="9636155" cy="4351338"/>
          </a:xfrm>
        </p:spPr>
      </p:pic>
      <p:sp>
        <p:nvSpPr>
          <p:cNvPr id="3" name="TextBox 2"/>
          <p:cNvSpPr txBox="1"/>
          <p:nvPr/>
        </p:nvSpPr>
        <p:spPr>
          <a:xfrm>
            <a:off x="9311640" y="633984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smtClean="0"/>
              <a:t>Source: kubernetes.io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4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12</a:t>
            </a:r>
            <a:r>
              <a:rPr lang="en-US" noProof="0" dirty="0" smtClean="0"/>
              <a:t>: 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979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Microservices deployment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30" y="1408922"/>
            <a:ext cx="6391140" cy="5218024"/>
          </a:xfrm>
        </p:spPr>
      </p:pic>
    </p:spTree>
    <p:extLst>
      <p:ext uri="{BB962C8B-B14F-4D97-AF65-F5344CB8AC3E}">
        <p14:creationId xmlns:p14="http://schemas.microsoft.com/office/powerpoint/2010/main" val="12116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</a:t>
            </a:r>
            <a:r>
              <a:rPr lang="cs-CZ" noProof="0" dirty="0" smtClean="0"/>
              <a:t> 2</a:t>
            </a:r>
            <a:r>
              <a:rPr lang="en-US" noProof="0" dirty="0" smtClean="0"/>
              <a:t>: My first application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hlinkClick r:id="rId3"/>
              </a:rPr>
              <a:t>http://</a:t>
            </a:r>
            <a:r>
              <a:rPr lang="en-US" sz="7200" dirty="0" smtClean="0">
                <a:hlinkClick r:id="rId3"/>
              </a:rPr>
              <a:t>jsch.cz/k8slab2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7284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 features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Self-healing</a:t>
            </a:r>
          </a:p>
          <a:p>
            <a:pPr lvl="1"/>
            <a:r>
              <a:rPr lang="en-US" dirty="0" smtClean="0"/>
              <a:t>Restarts applications when they fail</a:t>
            </a:r>
          </a:p>
          <a:p>
            <a:pPr lvl="1"/>
            <a:r>
              <a:rPr lang="en-US" noProof="0" dirty="0" smtClean="0"/>
              <a:t>Kills containers which do not respond</a:t>
            </a:r>
          </a:p>
          <a:p>
            <a:r>
              <a:rPr lang="en-US" dirty="0" smtClean="0"/>
              <a:t>Horizontal scaling</a:t>
            </a:r>
          </a:p>
          <a:p>
            <a:pPr lvl="1"/>
            <a:r>
              <a:rPr lang="en-US" noProof="0" dirty="0" smtClean="0"/>
              <a:t>Allows scaling of applications up and down</a:t>
            </a:r>
          </a:p>
          <a:p>
            <a:r>
              <a:rPr lang="en-US" dirty="0" smtClean="0"/>
              <a:t>Automatic binpacking</a:t>
            </a:r>
          </a:p>
          <a:p>
            <a:pPr lvl="1"/>
            <a:r>
              <a:rPr lang="en-US" noProof="0" dirty="0" smtClean="0"/>
              <a:t>Schedules the containers according to different requirements (density, reliability)</a:t>
            </a:r>
          </a:p>
          <a:p>
            <a:r>
              <a:rPr lang="en-US" dirty="0" smtClean="0"/>
              <a:t>Secrets and Configuration management</a:t>
            </a:r>
          </a:p>
          <a:p>
            <a:pPr lvl="1"/>
            <a:r>
              <a:rPr lang="en-US" noProof="0" dirty="0" smtClean="0"/>
              <a:t>Deploys and manages secrets and configurations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Volumes map disks to Pods</a:t>
            </a:r>
          </a:p>
          <a:p>
            <a:r>
              <a:rPr lang="en-US" dirty="0" smtClean="0"/>
              <a:t>Each volume has name and type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name: my-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US" dirty="0" smtClean="0"/>
              <a:t>Volumes can be mounted into containers using </a:t>
            </a:r>
            <a:r>
              <a:rPr lang="en-US" dirty="0" err="1" smtClean="0"/>
              <a:t>VolumeMounts</a:t>
            </a:r>
            <a:endParaRPr lang="en-US" dirty="0" smtClean="0"/>
          </a:p>
          <a:p>
            <a:pPr lvl="1"/>
            <a:r>
              <a:rPr lang="en-US" dirty="0" smtClean="0"/>
              <a:t>One volume can be mounted to multiple containers in the same pods</a:t>
            </a:r>
          </a:p>
          <a:p>
            <a:pPr lvl="1"/>
            <a:r>
              <a:rPr lang="en-US" dirty="0" smtClean="0"/>
              <a:t>Mount paths can be different for each container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mounthPath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/my/volume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my-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volume types:</a:t>
            </a:r>
          </a:p>
          <a:p>
            <a:pPr lvl="1"/>
            <a:r>
              <a:rPr lang="en-US" dirty="0" err="1" smtClean="0"/>
              <a:t>emptyDir</a:t>
            </a:r>
            <a:endParaRPr lang="en-US" dirty="0" smtClean="0"/>
          </a:p>
          <a:p>
            <a:pPr lvl="2"/>
            <a:r>
              <a:rPr lang="en-US" dirty="0" smtClean="0"/>
              <a:t>Empty directory on the node where the pod runs, which is deleted when the Pod dies</a:t>
            </a:r>
          </a:p>
          <a:p>
            <a:pPr lvl="1"/>
            <a:r>
              <a:rPr lang="en-US" dirty="0" err="1" smtClean="0"/>
              <a:t>hostPath</a:t>
            </a:r>
            <a:endParaRPr lang="en-US" dirty="0" smtClean="0"/>
          </a:p>
          <a:p>
            <a:pPr lvl="2"/>
            <a:r>
              <a:rPr lang="en-US" dirty="0" smtClean="0"/>
              <a:t>Path on the node where the pod is running, which survives the Pod deletion</a:t>
            </a:r>
          </a:p>
          <a:p>
            <a:pPr lvl="1"/>
            <a:r>
              <a:rPr lang="en-US" dirty="0" smtClean="0"/>
              <a:t>NFS</a:t>
            </a:r>
          </a:p>
          <a:p>
            <a:pPr lvl="1"/>
            <a:r>
              <a:rPr lang="en-US" dirty="0" smtClean="0"/>
              <a:t>iSCSI</a:t>
            </a:r>
          </a:p>
          <a:p>
            <a:pPr lvl="1"/>
            <a:r>
              <a:rPr lang="en-US" dirty="0" err="1" smtClean="0"/>
              <a:t>CephFS</a:t>
            </a:r>
            <a:endParaRPr lang="en-US" dirty="0" smtClean="0"/>
          </a:p>
          <a:p>
            <a:pPr lvl="1"/>
            <a:r>
              <a:rPr lang="en-US" dirty="0" err="1" smtClean="0"/>
              <a:t>GlusterFS</a:t>
            </a:r>
            <a:endParaRPr lang="en-US" dirty="0" smtClean="0"/>
          </a:p>
          <a:p>
            <a:pPr lvl="1"/>
            <a:r>
              <a:rPr lang="en-US" dirty="0" smtClean="0"/>
              <a:t>AWS/GCP disks</a:t>
            </a:r>
          </a:p>
          <a:p>
            <a:pPr lvl="1"/>
            <a:r>
              <a:rPr lang="en-US" dirty="0" smtClean="0"/>
              <a:t>Persistent Volume Claims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487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the storage for </a:t>
            </a:r>
            <a:r>
              <a:rPr lang="en-US" dirty="0" err="1" smtClean="0"/>
              <a:t>persisitent</a:t>
            </a:r>
            <a:r>
              <a:rPr lang="en-US" dirty="0" smtClean="0"/>
              <a:t> disks</a:t>
            </a:r>
          </a:p>
          <a:p>
            <a:pPr lvl="1"/>
            <a:r>
              <a:rPr lang="en-US" dirty="0" smtClean="0"/>
              <a:t>Used to map Kubernetes volumes to disk as provided by infrastructure (AWS, GCP, </a:t>
            </a:r>
            <a:r>
              <a:rPr lang="en-US" dirty="0" err="1" smtClean="0"/>
              <a:t>Gluster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Thanks to the abstraction, your application doesn`t care where the Kubernetes cluster runs</a:t>
            </a:r>
          </a:p>
          <a:p>
            <a:r>
              <a:rPr lang="en-US" dirty="0" smtClean="0"/>
              <a:t>Maps against specific physical / virtual disk</a:t>
            </a:r>
          </a:p>
          <a:p>
            <a:pPr lvl="1"/>
            <a:r>
              <a:rPr lang="en-US" dirty="0" smtClean="0"/>
              <a:t>The persistent volume it self is not portable</a:t>
            </a:r>
          </a:p>
          <a:p>
            <a:pPr lvl="1"/>
            <a:r>
              <a:rPr lang="en-US" dirty="0" smtClean="0"/>
              <a:t>But all resources referring to it by its name are portable</a:t>
            </a:r>
          </a:p>
          <a:p>
            <a:r>
              <a:rPr lang="en-US" dirty="0" smtClean="0"/>
              <a:t>Reclaim policy</a:t>
            </a:r>
          </a:p>
          <a:p>
            <a:pPr lvl="1"/>
            <a:r>
              <a:rPr lang="en-US" dirty="0" smtClean="0"/>
              <a:t>What happens when the disk is returned … should it be deleted or retained?</a:t>
            </a:r>
          </a:p>
        </p:txBody>
      </p:sp>
    </p:spTree>
    <p:extLst>
      <p:ext uri="{BB962C8B-B14F-4D97-AF65-F5344CB8AC3E}">
        <p14:creationId xmlns:p14="http://schemas.microsoft.com/office/powerpoint/2010/main" val="2499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mongo-volume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type: local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capacity: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storage: 10Gi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accessModes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ReadWriteOnce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awsElasticBlockStore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vol-d371e406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ext4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persistentVolumeReclaimPolicy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Delete</a:t>
            </a:r>
          </a:p>
        </p:txBody>
      </p:sp>
    </p:spTree>
    <p:extLst>
      <p:ext uri="{BB962C8B-B14F-4D97-AF65-F5344CB8AC3E}">
        <p14:creationId xmlns:p14="http://schemas.microsoft.com/office/powerpoint/2010/main" val="21143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dynamically provision Persistent Volumes</a:t>
            </a:r>
          </a:p>
          <a:p>
            <a:pPr lvl="1"/>
            <a:r>
              <a:rPr lang="en-US" dirty="0" smtClean="0"/>
              <a:t>Specifies the type of the disk (e.g. magnetic, SSD, IOPS)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StorageClass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storage.k8s.io/v1beta1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provisioner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kubernetes.io/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aws-ebs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type: gp2</a:t>
            </a:r>
          </a:p>
        </p:txBody>
      </p:sp>
    </p:spTree>
    <p:extLst>
      <p:ext uri="{BB962C8B-B14F-4D97-AF65-F5344CB8AC3E}">
        <p14:creationId xmlns:p14="http://schemas.microsoft.com/office/powerpoint/2010/main" val="5053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 Claims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claim Persistent Volume</a:t>
            </a:r>
          </a:p>
          <a:p>
            <a:pPr lvl="1"/>
            <a:r>
              <a:rPr lang="en-US" dirty="0" smtClean="0"/>
              <a:t>Used within a pod</a:t>
            </a:r>
          </a:p>
          <a:p>
            <a:pPr lvl="1"/>
            <a:r>
              <a:rPr lang="en-US" dirty="0" smtClean="0"/>
              <a:t>Reserves (claims) the persistent volume</a:t>
            </a:r>
          </a:p>
          <a:p>
            <a:r>
              <a:rPr lang="en-US" dirty="0" smtClean="0"/>
              <a:t>Can be used in combination with </a:t>
            </a:r>
            <a:r>
              <a:rPr lang="en-US" dirty="0" err="1" smtClean="0"/>
              <a:t>StorageClass</a:t>
            </a:r>
            <a:r>
              <a:rPr lang="en-US" dirty="0" smtClean="0"/>
              <a:t> to dynamically provision volumes</a:t>
            </a:r>
          </a:p>
          <a:p>
            <a:r>
              <a:rPr lang="en-US" dirty="0" smtClean="0"/>
              <a:t>Claims are referred to by volumes inside the Pods</a:t>
            </a:r>
          </a:p>
        </p:txBody>
      </p:sp>
    </p:spTree>
    <p:extLst>
      <p:ext uri="{BB962C8B-B14F-4D97-AF65-F5344CB8AC3E}">
        <p14:creationId xmlns:p14="http://schemas.microsoft.com/office/powerpoint/2010/main" val="14451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 Claims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PersistentVolumeClaim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mongo-storage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namespace: database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volume.beta.kubernetes.io/storage-class: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mongo-storage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accessModes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ReadWriteOnce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resources: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requests: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storage: 10Gi</a:t>
            </a:r>
          </a:p>
        </p:txBody>
      </p:sp>
    </p:spTree>
    <p:extLst>
      <p:ext uri="{BB962C8B-B14F-4D97-AF65-F5344CB8AC3E}">
        <p14:creationId xmlns:p14="http://schemas.microsoft.com/office/powerpoint/2010/main" val="3195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13</a:t>
            </a:r>
            <a:r>
              <a:rPr lang="en-US" noProof="0" dirty="0" smtClean="0"/>
              <a:t>: Persistent 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4660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Multi-tier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hlinkClick r:id="rId3"/>
              </a:rPr>
              <a:t>http://</a:t>
            </a:r>
            <a:r>
              <a:rPr lang="en-US" sz="7200" dirty="0" smtClean="0">
                <a:hlinkClick r:id="rId3"/>
              </a:rPr>
              <a:t>jsch.cz/k8slab3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38750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DaemonSets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Replication Controllers</a:t>
            </a:r>
          </a:p>
          <a:p>
            <a:r>
              <a:rPr lang="en-US" dirty="0" smtClean="0"/>
              <a:t>Run single Pod on every single node of the cluster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Network pods</a:t>
            </a:r>
          </a:p>
          <a:p>
            <a:pPr lvl="1"/>
            <a:r>
              <a:rPr lang="en-US" dirty="0" smtClean="0"/>
              <a:t>Log collectors</a:t>
            </a:r>
          </a:p>
          <a:p>
            <a:pPr lvl="1"/>
            <a:r>
              <a:rPr lang="en-US" dirty="0" smtClean="0"/>
              <a:t>Storage daemons</a:t>
            </a:r>
          </a:p>
          <a:p>
            <a:pPr lvl="1"/>
            <a:r>
              <a:rPr lang="en-US" dirty="0" smtClean="0"/>
              <a:t>Monitoring daemons</a:t>
            </a:r>
          </a:p>
        </p:txBody>
      </p:sp>
    </p:spTree>
    <p:extLst>
      <p:ext uri="{BB962C8B-B14F-4D97-AF65-F5344CB8AC3E}">
        <p14:creationId xmlns:p14="http://schemas.microsoft.com/office/powerpoint/2010/main" val="1228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 features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Service discovery and load balancing</a:t>
            </a:r>
          </a:p>
          <a:p>
            <a:pPr lvl="1"/>
            <a:r>
              <a:rPr lang="en-US" dirty="0" smtClean="0"/>
              <a:t>Find applications using their DNS names</a:t>
            </a:r>
          </a:p>
          <a:p>
            <a:pPr lvl="1"/>
            <a:r>
              <a:rPr lang="en-US" noProof="0" dirty="0" smtClean="0"/>
              <a:t>Load balance </a:t>
            </a:r>
            <a:r>
              <a:rPr lang="en-US" dirty="0" smtClean="0"/>
              <a:t>across set of containers</a:t>
            </a:r>
            <a:endParaRPr lang="en-US" noProof="0" dirty="0" smtClean="0"/>
          </a:p>
          <a:p>
            <a:r>
              <a:rPr lang="en-US" dirty="0" smtClean="0"/>
              <a:t>Rollouts and rollbacks</a:t>
            </a:r>
          </a:p>
          <a:p>
            <a:pPr lvl="1"/>
            <a:r>
              <a:rPr lang="en-US" noProof="0" dirty="0" smtClean="0"/>
              <a:t>Progressively deploy changes or roll them back in case of problems</a:t>
            </a:r>
          </a:p>
          <a:p>
            <a:r>
              <a:rPr lang="en-US" dirty="0" smtClean="0"/>
              <a:t>Storage orchestration</a:t>
            </a:r>
          </a:p>
          <a:p>
            <a:pPr lvl="1"/>
            <a:r>
              <a:rPr lang="en-US" noProof="0" dirty="0" smtClean="0"/>
              <a:t>Create storage on supported platforms (AWS, GCP, </a:t>
            </a:r>
            <a:r>
              <a:rPr lang="en-US" noProof="0" dirty="0" err="1" smtClean="0"/>
              <a:t>Gluster</a:t>
            </a:r>
            <a:r>
              <a:rPr lang="en-US" noProof="0" dirty="0" smtClean="0"/>
              <a:t>, </a:t>
            </a:r>
            <a:r>
              <a:rPr lang="en-US" noProof="0" dirty="0" err="1" smtClean="0"/>
              <a:t>Ceph</a:t>
            </a:r>
            <a:r>
              <a:rPr lang="en-US" noProof="0" dirty="0" smtClean="0"/>
              <a:t>, …)</a:t>
            </a:r>
          </a:p>
          <a:p>
            <a:r>
              <a:rPr lang="en-US" dirty="0" smtClean="0"/>
              <a:t>Batch execution</a:t>
            </a:r>
          </a:p>
          <a:p>
            <a:pPr lvl="1"/>
            <a:r>
              <a:rPr lang="en-US" noProof="0" dirty="0" smtClean="0"/>
              <a:t>Can run long running services but also batch jobs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7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14</a:t>
            </a:r>
            <a:r>
              <a:rPr lang="en-US" noProof="0" dirty="0" smtClean="0"/>
              <a:t>: </a:t>
            </a:r>
            <a:r>
              <a:rPr lang="en-US" noProof="0" dirty="0" err="1" smtClean="0"/>
              <a:t>DeamonSets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1248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StatefulSets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stateful applications is hard!</a:t>
            </a:r>
          </a:p>
          <a:p>
            <a:r>
              <a:rPr lang="en-US" dirty="0" smtClean="0"/>
              <a:t>Stateless applications have no need to address replicas individually</a:t>
            </a:r>
          </a:p>
          <a:p>
            <a:pPr lvl="1"/>
            <a:r>
              <a:rPr lang="en-US" dirty="0" smtClean="0"/>
              <a:t>Treat them as cattle and use deployment</a:t>
            </a:r>
          </a:p>
          <a:p>
            <a:r>
              <a:rPr lang="en-US" dirty="0" smtClean="0"/>
              <a:t>Stateful applications often need to address replicas</a:t>
            </a:r>
          </a:p>
          <a:p>
            <a:pPr lvl="1"/>
            <a:r>
              <a:rPr lang="en-US" dirty="0" smtClean="0"/>
              <a:t>Treat them as pets</a:t>
            </a:r>
          </a:p>
          <a:p>
            <a:r>
              <a:rPr lang="en-US" dirty="0" smtClean="0"/>
              <a:t>Deployments name their pods randomly and make them not addressable</a:t>
            </a:r>
          </a:p>
          <a:p>
            <a:r>
              <a:rPr lang="en-US" dirty="0" smtClean="0"/>
              <a:t>Alternative to deployment of stateful applications using several separate deployments with single replica are Stateful Sets</a:t>
            </a:r>
          </a:p>
        </p:txBody>
      </p:sp>
    </p:spTree>
    <p:extLst>
      <p:ext uri="{BB962C8B-B14F-4D97-AF65-F5344CB8AC3E}">
        <p14:creationId xmlns:p14="http://schemas.microsoft.com/office/powerpoint/2010/main" val="380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StatefulSets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</a:t>
            </a:r>
            <a:r>
              <a:rPr lang="en-US" dirty="0" err="1" smtClean="0"/>
              <a:t>PetSets</a:t>
            </a:r>
            <a:r>
              <a:rPr lang="en-US" dirty="0" smtClean="0"/>
              <a:t> before Kubernetes 1.5</a:t>
            </a:r>
          </a:p>
          <a:p>
            <a:r>
              <a:rPr lang="en-US" dirty="0" smtClean="0"/>
              <a:t>Stateful sets treat pods as pets</a:t>
            </a:r>
          </a:p>
          <a:p>
            <a:pPr lvl="1"/>
            <a:r>
              <a:rPr lang="en-US" dirty="0" smtClean="0"/>
              <a:t>Each pods is created with index instead of random name</a:t>
            </a:r>
          </a:p>
          <a:p>
            <a:pPr lvl="1"/>
            <a:r>
              <a:rPr lang="en-US" dirty="0" smtClean="0"/>
              <a:t>Index doesn‘t change when you move to different node or restart the pod</a:t>
            </a:r>
          </a:p>
          <a:p>
            <a:pPr lvl="1"/>
            <a:r>
              <a:rPr lang="en-US" dirty="0" smtClean="0"/>
              <a:t>Thanks to the fixed index, pods have fixed addresses and can be used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2263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15</a:t>
            </a:r>
            <a:r>
              <a:rPr lang="en-US" noProof="0" dirty="0" smtClean="0"/>
              <a:t>: </a:t>
            </a:r>
            <a:r>
              <a:rPr lang="en-US" noProof="0" dirty="0" err="1" smtClean="0"/>
              <a:t>StatefulSets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570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Jobs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support for batch jobs</a:t>
            </a:r>
          </a:p>
          <a:p>
            <a:r>
              <a:rPr lang="en-US" dirty="0" smtClean="0"/>
              <a:t>Job starts a Pod and monitors it</a:t>
            </a:r>
          </a:p>
          <a:p>
            <a:pPr lvl="1"/>
            <a:r>
              <a:rPr lang="en-US" dirty="0" smtClean="0"/>
              <a:t>If the Pod fails it is restarted</a:t>
            </a:r>
          </a:p>
          <a:p>
            <a:pPr lvl="1"/>
            <a:r>
              <a:rPr lang="en-US" dirty="0" smtClean="0"/>
              <a:t>If the pod completes the Job completes as well</a:t>
            </a:r>
          </a:p>
          <a:p>
            <a:r>
              <a:rPr lang="en-US" dirty="0" smtClean="0"/>
              <a:t>Jobs can run Pods in parallel replicas</a:t>
            </a:r>
          </a:p>
        </p:txBody>
      </p:sp>
    </p:spTree>
    <p:extLst>
      <p:ext uri="{BB962C8B-B14F-4D97-AF65-F5344CB8AC3E}">
        <p14:creationId xmlns:p14="http://schemas.microsoft.com/office/powerpoint/2010/main" val="28027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Jobs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batch/v1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Job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name: 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["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"-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Mbignum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=bpi", "-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"print bpi(2000)"]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Never</a:t>
            </a:r>
          </a:p>
        </p:txBody>
      </p:sp>
    </p:spTree>
    <p:extLst>
      <p:ext uri="{BB962C8B-B14F-4D97-AF65-F5344CB8AC3E}">
        <p14:creationId xmlns:p14="http://schemas.microsoft.com/office/powerpoint/2010/main" val="40065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16</a:t>
            </a:r>
            <a:r>
              <a:rPr lang="en-US" noProof="0" dirty="0" smtClean="0"/>
              <a:t>: Jobs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1092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Ingress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balancer type service works only on Layer 4 (TCP)</a:t>
            </a:r>
          </a:p>
          <a:p>
            <a:r>
              <a:rPr lang="en-US" dirty="0" smtClean="0"/>
              <a:t>Ingress stands between the internet and the internal services</a:t>
            </a:r>
          </a:p>
          <a:p>
            <a:r>
              <a:rPr lang="en-US" dirty="0" smtClean="0"/>
              <a:t>Works as a Layer 7 load balancer</a:t>
            </a:r>
          </a:p>
          <a:p>
            <a:pPr lvl="1"/>
            <a:r>
              <a:rPr lang="en-US" dirty="0" smtClean="0"/>
              <a:t>Understands HTTP</a:t>
            </a:r>
          </a:p>
          <a:p>
            <a:pPr lvl="1"/>
            <a:r>
              <a:rPr lang="en-US" dirty="0" smtClean="0"/>
              <a:t>SSL termination</a:t>
            </a:r>
          </a:p>
          <a:p>
            <a:pPr lvl="1"/>
            <a:r>
              <a:rPr lang="en-US" dirty="0" smtClean="0"/>
              <a:t>Advanced HTTP request routing</a:t>
            </a:r>
          </a:p>
          <a:p>
            <a:r>
              <a:rPr lang="en-US" dirty="0" smtClean="0"/>
              <a:t>Implemented usually as Nginx proxy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6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Ingress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extensions/v1beta1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Ingress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test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host: foo.bar.com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paths: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path: /foo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backend: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path: /bar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backend: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10" y="1470393"/>
            <a:ext cx="3959168" cy="4612364"/>
          </a:xfrm>
        </p:spPr>
      </p:pic>
    </p:spTree>
    <p:extLst>
      <p:ext uri="{BB962C8B-B14F-4D97-AF65-F5344CB8AC3E}">
        <p14:creationId xmlns:p14="http://schemas.microsoft.com/office/powerpoint/2010/main" val="25301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 Quotas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to Namespace</a:t>
            </a:r>
          </a:p>
          <a:p>
            <a:pPr lvl="1"/>
            <a:r>
              <a:rPr lang="en-US" dirty="0" smtClean="0"/>
              <a:t>Can limit the number of resources consumed per namespace</a:t>
            </a:r>
          </a:p>
          <a:p>
            <a:pPr lvl="1"/>
            <a:r>
              <a:rPr lang="en-US" dirty="0" smtClean="0"/>
              <a:t>Bound to different resources</a:t>
            </a:r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RAM</a:t>
            </a:r>
          </a:p>
          <a:p>
            <a:pPr lvl="2"/>
            <a:r>
              <a:rPr lang="en-US" dirty="0" smtClean="0"/>
              <a:t>Storage volume and number of volume claims</a:t>
            </a:r>
          </a:p>
          <a:p>
            <a:pPr lvl="2"/>
            <a:r>
              <a:rPr lang="en-US" dirty="0" smtClean="0"/>
              <a:t>Number of created resources (Pods, Services, etc.)</a:t>
            </a:r>
          </a:p>
          <a:p>
            <a:pPr lvl="1"/>
            <a:r>
              <a:rPr lang="en-US" dirty="0" smtClean="0"/>
              <a:t>Requests vs. Limits</a:t>
            </a:r>
          </a:p>
        </p:txBody>
      </p:sp>
    </p:spTree>
    <p:extLst>
      <p:ext uri="{BB962C8B-B14F-4D97-AF65-F5344CB8AC3E}">
        <p14:creationId xmlns:p14="http://schemas.microsoft.com/office/powerpoint/2010/main" val="13503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History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Google has 15 years of experience with running production workloads in containers and had a major role in container development</a:t>
            </a:r>
          </a:p>
          <a:p>
            <a:r>
              <a:rPr lang="en-US" noProof="0" dirty="0" smtClean="0"/>
              <a:t>„Large-scale cluster management at Google with Borg“</a:t>
            </a:r>
          </a:p>
          <a:p>
            <a:r>
              <a:rPr lang="en-US" noProof="0" dirty="0" smtClean="0"/>
              <a:t>„Borg, Omega and Kubernetes“</a:t>
            </a:r>
          </a:p>
          <a:p>
            <a:r>
              <a:rPr lang="en-US" noProof="0" dirty="0" smtClean="0"/>
              <a:t>Kubernetes are not open source version of Borg or Omega, but …</a:t>
            </a:r>
          </a:p>
          <a:p>
            <a:pPr lvl="1"/>
            <a:r>
              <a:rPr lang="en-US" noProof="0" dirty="0" smtClean="0"/>
              <a:t>They are built by the same people</a:t>
            </a:r>
          </a:p>
          <a:p>
            <a:pPr lvl="1"/>
            <a:r>
              <a:rPr lang="en-US" dirty="0" smtClean="0"/>
              <a:t>They build on the experience from Borg and Omega</a:t>
            </a:r>
          </a:p>
          <a:p>
            <a:pPr lvl="1"/>
            <a:r>
              <a:rPr lang="en-US" dirty="0" smtClean="0"/>
              <a:t>Take the good things, improve the bad things</a:t>
            </a:r>
          </a:p>
          <a:p>
            <a:r>
              <a:rPr lang="en-US" dirty="0" smtClean="0"/>
              <a:t>Other </a:t>
            </a:r>
            <a:r>
              <a:rPr lang="en-US" noProof="0" dirty="0" smtClean="0"/>
              <a:t>frameworks building on Borg heritage (</a:t>
            </a:r>
            <a:r>
              <a:rPr lang="en-US" noProof="0" dirty="0" err="1" smtClean="0"/>
              <a:t>Mesos</a:t>
            </a:r>
            <a:r>
              <a:rPr lang="en-US" noProof="0" dirty="0" smtClean="0"/>
              <a:t>, </a:t>
            </a:r>
            <a:r>
              <a:rPr lang="en-US" noProof="0" dirty="0" err="1" smtClean="0"/>
              <a:t>CloudFoundry</a:t>
            </a:r>
            <a:r>
              <a:rPr lang="en-US" noProof="0" dirty="0" smtClean="0"/>
              <a:t>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8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Auto 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Native applications should support scaling and elasticity</a:t>
            </a:r>
          </a:p>
          <a:p>
            <a:r>
              <a:rPr lang="en-US" dirty="0" smtClean="0"/>
              <a:t>Horizontal Pod Auto</a:t>
            </a:r>
            <a:r>
              <a:rPr lang="cs-CZ" dirty="0" smtClean="0"/>
              <a:t>-</a:t>
            </a:r>
            <a:r>
              <a:rPr lang="en-US" dirty="0" smtClean="0"/>
              <a:t>scaler can scale pods up and down</a:t>
            </a:r>
          </a:p>
          <a:p>
            <a:pPr lvl="1"/>
            <a:r>
              <a:rPr lang="en-US" dirty="0" smtClean="0"/>
              <a:t>Plugs into Replication Controller / Deployment</a:t>
            </a:r>
          </a:p>
          <a:p>
            <a:pPr lvl="1"/>
            <a:r>
              <a:rPr lang="en-US" dirty="0" smtClean="0"/>
              <a:t>Periodically queries the resource consumption and triggers scaling</a:t>
            </a:r>
          </a:p>
          <a:p>
            <a:pPr lvl="1"/>
            <a:r>
              <a:rPr lang="en-US" dirty="0" smtClean="0"/>
              <a:t>Based on CPU consumption or on custom metrics</a:t>
            </a:r>
          </a:p>
          <a:p>
            <a:r>
              <a:rPr lang="en-US" dirty="0" smtClean="0"/>
              <a:t>Resource monitoring (</a:t>
            </a:r>
            <a:r>
              <a:rPr lang="en-US" dirty="0" err="1" smtClean="0"/>
              <a:t>Heapster</a:t>
            </a:r>
            <a:r>
              <a:rPr lang="en-US" dirty="0" smtClean="0"/>
              <a:t>) is needed for working </a:t>
            </a:r>
            <a:r>
              <a:rPr lang="en-US" dirty="0" err="1" smtClean="0"/>
              <a:t>autoscaling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20" y="1690688"/>
            <a:ext cx="13162483" cy="59436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Auto 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autoscaling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HorizontalPodAutoscaler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namespace: default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scaleTargetRef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extensions/v1beta1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kind: Deployment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minReplicas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maxReplicas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targetCPUUtilizationPercentage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1640" y="633984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smtClean="0"/>
              <a:t>Source: kubernetes.io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88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17</a:t>
            </a:r>
            <a:r>
              <a:rPr lang="en-US" noProof="0" dirty="0" smtClean="0"/>
              <a:t>: Auto 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413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Third Party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Kubernetes allow to define custom API resources</a:t>
            </a:r>
          </a:p>
          <a:p>
            <a:pPr lvl="1"/>
            <a:r>
              <a:rPr lang="en-US" dirty="0" smtClean="0"/>
              <a:t>Such resources support CRUD operations as any other Kubernetes resources</a:t>
            </a:r>
          </a:p>
          <a:p>
            <a:r>
              <a:rPr lang="en-US" dirty="0" smtClean="0"/>
              <a:t>To make them do something, a custom controller handling such resources has to be deployed</a:t>
            </a:r>
          </a:p>
          <a:p>
            <a:pPr lvl="2"/>
            <a:r>
              <a:rPr lang="en-US" dirty="0" smtClean="0"/>
              <a:t>Monitors the cluster for resource changes</a:t>
            </a:r>
          </a:p>
          <a:p>
            <a:pPr lvl="2"/>
            <a:r>
              <a:rPr lang="en-US" dirty="0" smtClean="0"/>
              <a:t>Applies the changes when needed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Provisioning of RDS databases through custom resource</a:t>
            </a:r>
          </a:p>
          <a:p>
            <a:pPr lvl="1"/>
            <a:r>
              <a:rPr lang="en-US" dirty="0" smtClean="0">
                <a:hlinkClick r:id="rId2"/>
              </a:rPr>
              <a:t>http://www.devoperandi.com/kubernetes-automation-with-stackstorm-and-thirdpartyresources/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What is missing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missing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Network policies</a:t>
            </a:r>
          </a:p>
          <a:p>
            <a:pPr lvl="1"/>
            <a:r>
              <a:rPr lang="en-US" dirty="0" smtClean="0"/>
              <a:t>User and Service accounts</a:t>
            </a:r>
          </a:p>
          <a:p>
            <a:r>
              <a:rPr lang="en-US" dirty="0" smtClean="0"/>
              <a:t>Federation</a:t>
            </a:r>
          </a:p>
          <a:p>
            <a:r>
              <a:rPr lang="en-US" dirty="0" smtClean="0"/>
              <a:t>Helm</a:t>
            </a:r>
          </a:p>
          <a:p>
            <a:pPr lvl="1"/>
            <a:r>
              <a:rPr lang="en-US" dirty="0" smtClean="0"/>
              <a:t>Kubernetes package manager</a:t>
            </a:r>
          </a:p>
          <a:p>
            <a:pPr lvl="1"/>
            <a:r>
              <a:rPr lang="en-US" dirty="0" smtClean="0"/>
              <a:t>Allows easy deployment or prepackaged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775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4083</Words>
  <Application>Microsoft Office PowerPoint</Application>
  <PresentationFormat>Widescreen</PresentationFormat>
  <Paragraphs>759</Paragraphs>
  <Slides>95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Courier New</vt:lpstr>
      <vt:lpstr>Wingdings</vt:lpstr>
      <vt:lpstr>Office Theme</vt:lpstr>
      <vt:lpstr>Kubernetes Training</vt:lpstr>
      <vt:lpstr>Introduction</vt:lpstr>
      <vt:lpstr>Organization</vt:lpstr>
      <vt:lpstr>What is Kubernetes</vt:lpstr>
      <vt:lpstr>Kubernetes</vt:lpstr>
      <vt:lpstr>Containers</vt:lpstr>
      <vt:lpstr>Main features</vt:lpstr>
      <vt:lpstr>Main features</vt:lpstr>
      <vt:lpstr>History</vt:lpstr>
      <vt:lpstr>Why should you use Kubernetes</vt:lpstr>
      <vt:lpstr>Distributions</vt:lpstr>
      <vt:lpstr>Alternatives</vt:lpstr>
      <vt:lpstr>Kubernetes cluster</vt:lpstr>
      <vt:lpstr>Kubernetes architecture</vt:lpstr>
      <vt:lpstr>Kubernetes architecture</vt:lpstr>
      <vt:lpstr>Master node(s)</vt:lpstr>
      <vt:lpstr>etcd</vt:lpstr>
      <vt:lpstr>Worker nodes</vt:lpstr>
      <vt:lpstr>Kubernetes architecture</vt:lpstr>
      <vt:lpstr>Networking</vt:lpstr>
      <vt:lpstr>Demo 1: Kubernetes components</vt:lpstr>
      <vt:lpstr>Kubernetes installation</vt:lpstr>
      <vt:lpstr>Installation</vt:lpstr>
      <vt:lpstr>Public clouds</vt:lpstr>
      <vt:lpstr>Tools</vt:lpstr>
      <vt:lpstr>Demo 2: Training cluster in AWS</vt:lpstr>
      <vt:lpstr>Development installations</vt:lpstr>
      <vt:lpstr>Demo 3: minikube</vt:lpstr>
      <vt:lpstr>Add-ons</vt:lpstr>
      <vt:lpstr>How to try Kubernetes?</vt:lpstr>
      <vt:lpstr>Accessing Kubernetes</vt:lpstr>
      <vt:lpstr>Kubernetes API</vt:lpstr>
      <vt:lpstr>Demo 4: API</vt:lpstr>
      <vt:lpstr>kubectl</vt:lpstr>
      <vt:lpstr>kubectl</vt:lpstr>
      <vt:lpstr>Demo 5: kubectl</vt:lpstr>
      <vt:lpstr>Kubernetes Dashboard</vt:lpstr>
      <vt:lpstr>Kubernetes Dashboard</vt:lpstr>
      <vt:lpstr>Demo 6: Kubernetes Dashboard</vt:lpstr>
      <vt:lpstr>Lab 1: Accessing Kubernetes cluster</vt:lpstr>
      <vt:lpstr>Kubernetes Resources</vt:lpstr>
      <vt:lpstr>Namespaces</vt:lpstr>
      <vt:lpstr>Demo 7: Namespaces</vt:lpstr>
      <vt:lpstr>Labels</vt:lpstr>
      <vt:lpstr>Pod</vt:lpstr>
      <vt:lpstr>Pod</vt:lpstr>
      <vt:lpstr>Pod</vt:lpstr>
      <vt:lpstr>Pod</vt:lpstr>
      <vt:lpstr>Pod</vt:lpstr>
      <vt:lpstr>Demo 8: Pods &amp; Labels</vt:lpstr>
      <vt:lpstr>Replication controller</vt:lpstr>
      <vt:lpstr>Replication controller</vt:lpstr>
      <vt:lpstr>Replica Set</vt:lpstr>
      <vt:lpstr>Deployment</vt:lpstr>
      <vt:lpstr>Deployment</vt:lpstr>
      <vt:lpstr>Deployment</vt:lpstr>
      <vt:lpstr>Demo 9: Deployments</vt:lpstr>
      <vt:lpstr>ConfigMaps</vt:lpstr>
      <vt:lpstr>ConfigMaps</vt:lpstr>
      <vt:lpstr>ConfigMaps</vt:lpstr>
      <vt:lpstr>Demo 10: ConfigMap</vt:lpstr>
      <vt:lpstr>Secrets</vt:lpstr>
      <vt:lpstr>Demo 11: Secrets</vt:lpstr>
      <vt:lpstr>Services</vt:lpstr>
      <vt:lpstr>Services</vt:lpstr>
      <vt:lpstr>Services</vt:lpstr>
      <vt:lpstr>Demo 12: Services</vt:lpstr>
      <vt:lpstr>Microservices deployment</vt:lpstr>
      <vt:lpstr>Lab 2: My first application</vt:lpstr>
      <vt:lpstr>Volumes</vt:lpstr>
      <vt:lpstr>Volumes</vt:lpstr>
      <vt:lpstr>Persistent Volumes</vt:lpstr>
      <vt:lpstr>Persistent Volumes</vt:lpstr>
      <vt:lpstr>Storage Class</vt:lpstr>
      <vt:lpstr>Persistent Volume Claims</vt:lpstr>
      <vt:lpstr>Persistent Volume Claims</vt:lpstr>
      <vt:lpstr>Demo 13: Persistent Volumes</vt:lpstr>
      <vt:lpstr>Lab 3: Multi-tier application</vt:lpstr>
      <vt:lpstr>DaemonSets</vt:lpstr>
      <vt:lpstr>Demo 14: DeamonSets</vt:lpstr>
      <vt:lpstr>StatefulSets</vt:lpstr>
      <vt:lpstr>StatefulSets</vt:lpstr>
      <vt:lpstr>Demo 15: StatefulSets</vt:lpstr>
      <vt:lpstr>Jobs</vt:lpstr>
      <vt:lpstr>Jobs</vt:lpstr>
      <vt:lpstr>Demo 16: Jobs</vt:lpstr>
      <vt:lpstr>Ingress</vt:lpstr>
      <vt:lpstr>Ingress</vt:lpstr>
      <vt:lpstr>Resource Quotas</vt:lpstr>
      <vt:lpstr>Auto Scaling</vt:lpstr>
      <vt:lpstr>Auto Scaling</vt:lpstr>
      <vt:lpstr>Demo 17: Auto Scaling</vt:lpstr>
      <vt:lpstr>Third Party Resources</vt:lpstr>
      <vt:lpstr>What is missing</vt:lpstr>
      <vt:lpstr>What is missing</vt:lpstr>
    </vt:vector>
  </TitlesOfParts>
  <Company>Deutsche Börse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 Introduction</dc:title>
  <dc:creator>Scholz Jakub</dc:creator>
  <cp:lastModifiedBy>Scholz Jakub</cp:lastModifiedBy>
  <cp:revision>423</cp:revision>
  <dcterms:created xsi:type="dcterms:W3CDTF">2017-02-06T10:00:36Z</dcterms:created>
  <dcterms:modified xsi:type="dcterms:W3CDTF">2017-02-27T16:12:36Z</dcterms:modified>
</cp:coreProperties>
</file>