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5" r:id="rId6"/>
    <p:sldId id="289" r:id="rId7"/>
    <p:sldId id="290" r:id="rId8"/>
    <p:sldId id="293" r:id="rId9"/>
    <p:sldId id="294" r:id="rId10"/>
    <p:sldId id="292" r:id="rId11"/>
    <p:sldId id="295" r:id="rId12"/>
    <p:sldId id="297" r:id="rId13"/>
    <p:sldId id="296" r:id="rId14"/>
    <p:sldId id="298" r:id="rId15"/>
    <p:sldId id="267"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113" d="100"/>
          <a:sy n="113" d="100"/>
        </p:scale>
        <p:origin x="510" y="10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7/4/2023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7/4/2023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7/4/2023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7/4/2023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7/4/2023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7/4/2023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7/4/2023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7/4/2023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7/4/2023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7/4/2023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7/4/2023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7/4/2023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fontScale="90000"/>
          </a:bodyPr>
          <a:lstStyle/>
          <a:p>
            <a:r>
              <a:rPr lang="en-US" dirty="0"/>
              <a:t>Los Angeles Crime Analysis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David Simms</a:t>
            </a:r>
          </a:p>
          <a:p>
            <a:r>
              <a:rPr lang="en-US" dirty="0"/>
              <a:t>July 3, 2023</a:t>
            </a:r>
          </a:p>
          <a:p>
            <a:endParaRPr lang="en-US" dirty="0"/>
          </a:p>
        </p:txBody>
      </p:sp>
      <p:pic>
        <p:nvPicPr>
          <p:cNvPr id="1030" name="Picture 6" descr="Los Angeles City Pictures | Download Free Images on Unsplash">
            <a:extLst>
              <a:ext uri="{FF2B5EF4-FFF2-40B4-BE49-F238E27FC236}">
                <a16:creationId xmlns:a16="http://schemas.microsoft.com/office/drawing/2014/main" id="{2FD25263-B6AE-33DD-7848-0FBB0B197710}"/>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11325" b="1132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a:xfrm>
            <a:off x="1089291" y="1995027"/>
            <a:ext cx="3924300" cy="4391025"/>
          </a:xfrm>
        </p:spPr>
        <p:txBody>
          <a:bodyPr>
            <a:normAutofit/>
          </a:bodyPr>
          <a:lstStyle/>
          <a:p>
            <a:r>
              <a:rPr lang="en-US" dirty="0"/>
              <a:t>Between parking lot, sidewalk, Underground parking and street, crimes outside account for almost 50%  of all crimes reported.</a:t>
            </a:r>
          </a:p>
          <a:p>
            <a:r>
              <a:rPr lang="en-US" dirty="0"/>
              <a:t>20 % of crimes occur inside family dwellings.</a:t>
            </a:r>
          </a:p>
          <a:p>
            <a:r>
              <a:rPr lang="en-US" dirty="0"/>
              <a:t>Businesses and vehicles make up the rest of reported crimes.</a:t>
            </a:r>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pic>
        <p:nvPicPr>
          <p:cNvPr id="13" name="Picture 12" descr="A picture containing text, screenshot, font, line&#10;&#10;Description automatically generated">
            <a:extLst>
              <a:ext uri="{FF2B5EF4-FFF2-40B4-BE49-F238E27FC236}">
                <a16:creationId xmlns:a16="http://schemas.microsoft.com/office/drawing/2014/main" id="{1022029B-EEDE-72D5-7ADF-C5E48F881003}"/>
              </a:ext>
            </a:extLst>
          </p:cNvPr>
          <p:cNvPicPr>
            <a:picLocks noChangeAspect="1"/>
          </p:cNvPicPr>
          <p:nvPr/>
        </p:nvPicPr>
        <p:blipFill>
          <a:blip r:embed="rId3"/>
          <a:stretch>
            <a:fillRect/>
          </a:stretch>
        </p:blipFill>
        <p:spPr>
          <a:xfrm>
            <a:off x="5212283" y="954022"/>
            <a:ext cx="6522483" cy="4491479"/>
          </a:xfrm>
          <a:prstGeom prst="rect">
            <a:avLst/>
          </a:prstGeom>
        </p:spPr>
      </p:pic>
    </p:spTree>
    <p:extLst>
      <p:ext uri="{BB962C8B-B14F-4D97-AF65-F5344CB8AC3E}">
        <p14:creationId xmlns:p14="http://schemas.microsoft.com/office/powerpoint/2010/main" val="77549611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a:xfrm>
            <a:off x="1089291" y="1995027"/>
            <a:ext cx="3924300" cy="4391025"/>
          </a:xfrm>
        </p:spPr>
        <p:txBody>
          <a:bodyPr>
            <a:normAutofit/>
          </a:bodyPr>
          <a:lstStyle/>
          <a:p>
            <a:r>
              <a:rPr lang="en-US" dirty="0"/>
              <a:t>The type of weapon was only recorded in 30 % of all crimes, but most recorded crimes occurred with no weapon.</a:t>
            </a:r>
          </a:p>
          <a:p>
            <a:r>
              <a:rPr lang="en-US" dirty="0"/>
              <a:t>Guns were used in only 10 crimes out of 300 recorded.</a:t>
            </a:r>
          </a:p>
          <a:p>
            <a:r>
              <a:rPr lang="en-US" dirty="0"/>
              <a:t>Most crimes are committed unarmed. Guns were used in only 1% of reported crimes with the weapon type captured. </a:t>
            </a:r>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pic>
        <p:nvPicPr>
          <p:cNvPr id="17" name="Picture 16" descr="A picture containing text, screenshot, font, number&#10;&#10;Description automatically generated">
            <a:extLst>
              <a:ext uri="{FF2B5EF4-FFF2-40B4-BE49-F238E27FC236}">
                <a16:creationId xmlns:a16="http://schemas.microsoft.com/office/drawing/2014/main" id="{EA597936-FCDC-EB43-4F12-28CBBA73A6FA}"/>
              </a:ext>
            </a:extLst>
          </p:cNvPr>
          <p:cNvPicPr>
            <a:picLocks noChangeAspect="1"/>
          </p:cNvPicPr>
          <p:nvPr/>
        </p:nvPicPr>
        <p:blipFill>
          <a:blip r:embed="rId2"/>
          <a:stretch>
            <a:fillRect/>
          </a:stretch>
        </p:blipFill>
        <p:spPr>
          <a:xfrm>
            <a:off x="5020569" y="1142970"/>
            <a:ext cx="6757403" cy="439102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0819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2644587" y="573503"/>
            <a:ext cx="8409067" cy="1369591"/>
          </a:xfrm>
        </p:spPr>
        <p:txBody>
          <a:bodyPr/>
          <a:lstStyle/>
          <a:p>
            <a:r>
              <a:rPr lang="en-US" sz="4800" dirty="0"/>
              <a:t>Summary</a:t>
            </a:r>
          </a:p>
        </p:txBody>
      </p:sp>
      <p:graphicFrame>
        <p:nvGraphicFramePr>
          <p:cNvPr id="23" name="Table 23">
            <a:extLst>
              <a:ext uri="{FF2B5EF4-FFF2-40B4-BE49-F238E27FC236}">
                <a16:creationId xmlns:a16="http://schemas.microsoft.com/office/drawing/2014/main" id="{A4779ED5-F550-4DD0-A629-AFB3A45D79DA}"/>
              </a:ext>
            </a:extLst>
          </p:cNvPr>
          <p:cNvGraphicFramePr>
            <a:graphicFrameLocks noGrp="1"/>
          </p:cNvGraphicFramePr>
          <p:nvPr>
            <p:extLst>
              <p:ext uri="{D42A27DB-BD31-4B8C-83A1-F6EECF244321}">
                <p14:modId xmlns:p14="http://schemas.microsoft.com/office/powerpoint/2010/main" val="1125232222"/>
              </p:ext>
            </p:extLst>
          </p:nvPr>
        </p:nvGraphicFramePr>
        <p:xfrm>
          <a:off x="1028700" y="2569118"/>
          <a:ext cx="10134600" cy="4130040"/>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3007200546"/>
                    </a:ext>
                  </a:extLst>
                </a:gridCol>
                <a:gridCol w="5067300">
                  <a:extLst>
                    <a:ext uri="{9D8B030D-6E8A-4147-A177-3AD203B41FA5}">
                      <a16:colId xmlns:a16="http://schemas.microsoft.com/office/drawing/2014/main" val="1309975012"/>
                    </a:ext>
                  </a:extLst>
                </a:gridCol>
              </a:tblGrid>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Types of Crime and Weapon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Vehicle Burglaries are the most common type of crime in Central LA. Overall, Crime is mostly a mix of petty crime, theft, and vandalism. Roughly 10 % of crimes were Violent crimes. Most reported crimes were weaponless, and guns do not seem to be a major problem.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Victim 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60 % of all victims are adults aged 18-64. Only 5% of victims are elderly.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There was 172 reports for victim aged 0 which is likely a placeholder for unknown victim 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315998"/>
                  </a:ext>
                </a:extLst>
              </a:tr>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Time of Crime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The safest time of day is 5-6 AM. Crime peaks at 7-8 pm, with a similar peak at noon, which is a spike compared to the hours around noon.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Victim Sex and Descent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Victim Sex was 50% male, 30% female, and rest likely unknown. There was no trend to the type of crime by sex. Victim Descent was not analyzed.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1012071"/>
                  </a:ext>
                </a:extLst>
              </a:tr>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Location of Crime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Crimes outside account for almost 50 % of reported crimes.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rPr>
                        <a:t>Inside family dwellings are almost 20 %, and business / vehicles the rest.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Result of Crime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Most crimes (~80%) do not result in immediate arrest.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The average </a:t>
                      </a:r>
                      <a:r>
                        <a:rPr kumimoji="0" lang="en-US" sz="1400" b="1"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Time to Report</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 </a:t>
                      </a:r>
                      <a:r>
                        <a:rPr kumimoji="0" lang="en-US" sz="1400" b="0" i="0" u="none" strike="noStrike" kern="1200" cap="none" spc="0" normalizeH="0" baseline="0" noProof="0">
                          <a:ln>
                            <a:noFill/>
                          </a:ln>
                          <a:solidFill>
                            <a:schemeClr val="accent2">
                              <a:lumMod val="50000"/>
                            </a:schemeClr>
                          </a:solidFill>
                          <a:effectLst/>
                          <a:uLnTx/>
                          <a:uFillTx/>
                          <a:latin typeface="+mn-lt"/>
                          <a:ea typeface="+mn-ea"/>
                          <a:cs typeface="Biome Light" panose="020B0303030204020804" pitchFamily="34" charset="0"/>
                        </a:rPr>
                        <a:t>crime was </a:t>
                      </a:r>
                      <a:r>
                        <a:rPr kumimoji="0" lang="en-US" sz="1400" b="1" i="0" u="none" strike="noStrike" kern="1200" cap="none" spc="0" normalizeH="0" baseline="0" noProof="0">
                          <a:ln>
                            <a:noFill/>
                          </a:ln>
                          <a:solidFill>
                            <a:schemeClr val="accent2">
                              <a:lumMod val="50000"/>
                            </a:schemeClr>
                          </a:solidFill>
                          <a:effectLst/>
                          <a:uLnTx/>
                          <a:uFillTx/>
                          <a:latin typeface="+mn-lt"/>
                          <a:ea typeface="+mn-ea"/>
                          <a:cs typeface="Biome Light" panose="020B0303030204020804" pitchFamily="34" charset="0"/>
                        </a:rPr>
                        <a:t>30 days</a:t>
                      </a:r>
                      <a:r>
                        <a:rPr kumimoji="0" lang="en-US" sz="1400" b="0" i="0" u="none" strike="noStrike" kern="1200" cap="none" spc="0" normalizeH="0" baseline="0" noProof="0">
                          <a:ln>
                            <a:noFill/>
                          </a:ln>
                          <a:solidFill>
                            <a:schemeClr val="accent2">
                              <a:lumMod val="50000"/>
                            </a:schemeClr>
                          </a:solidFill>
                          <a:effectLst/>
                          <a:uLnTx/>
                          <a:uFillTx/>
                          <a:latin typeface="+mn-lt"/>
                          <a:ea typeface="+mn-ea"/>
                          <a:cs typeface="Biome Light" panose="020B0303030204020804" pitchFamily="34" charset="0"/>
                        </a:rPr>
                        <a:t>.</a:t>
                      </a:r>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1895934"/>
                  </a:ext>
                </a:extLst>
              </a:tr>
            </a:tbl>
          </a:graphicData>
        </a:graphic>
      </p:graphicFrame>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7/4/2023</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7" name="Text Placeholder 4">
            <a:extLst>
              <a:ext uri="{FF2B5EF4-FFF2-40B4-BE49-F238E27FC236}">
                <a16:creationId xmlns:a16="http://schemas.microsoft.com/office/drawing/2014/main" id="{B1AB17C2-BCA9-1EAD-B1E3-7743CB3D1325}"/>
              </a:ext>
            </a:extLst>
          </p:cNvPr>
          <p:cNvSpPr txBox="1">
            <a:spLocks/>
          </p:cNvSpPr>
          <p:nvPr/>
        </p:nvSpPr>
        <p:spPr>
          <a:xfrm>
            <a:off x="914317" y="670372"/>
            <a:ext cx="2956560" cy="13335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8800" b="1" kern="1200">
                <a:solidFill>
                  <a:schemeClr val="bg1"/>
                </a:solidFill>
                <a:latin typeface="+mj-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800" b="1" i="0" u="none" strike="noStrike" kern="1200" cap="none" spc="0" normalizeH="0" baseline="0" noProof="0" dirty="0">
                <a:ln>
                  <a:noFill/>
                </a:ln>
                <a:solidFill>
                  <a:sysClr val="window" lastClr="FFFFFF"/>
                </a:solidFill>
                <a:effectLst/>
                <a:uLnTx/>
                <a:uFillTx/>
                <a:latin typeface="Biome Light"/>
                <a:ea typeface="+mn-ea"/>
                <a:cs typeface="+mn-cs"/>
              </a:rPr>
              <a:t>03</a:t>
            </a:r>
            <a:endParaRPr kumimoji="0" lang="en-CA" sz="8800" b="1" i="0" u="none" strike="noStrike" kern="1200" cap="none" spc="0" normalizeH="0" baseline="0" noProof="0" dirty="0">
              <a:ln>
                <a:noFill/>
              </a:ln>
              <a:solidFill>
                <a:sysClr val="window" lastClr="FFFFFF"/>
              </a:solidFill>
              <a:effectLst/>
              <a:uLnTx/>
              <a:uFillTx/>
              <a:latin typeface="Biome Light"/>
              <a:ea typeface="+mn-ea"/>
              <a:cs typeface="+mn-cs"/>
            </a:endParaRPr>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04</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a:xfrm>
            <a:off x="2652620" y="654371"/>
            <a:ext cx="3935647" cy="1340615"/>
          </a:xfrm>
        </p:spPr>
        <p:txBody>
          <a:bodyPr/>
          <a:lstStyle/>
          <a:p>
            <a:r>
              <a:rPr lang="en-US" dirty="0"/>
              <a:t>Closing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30" y="2009776"/>
            <a:ext cx="3924300" cy="2367491"/>
          </a:xfrm>
        </p:spPr>
        <p:txBody>
          <a:bodyPr vert="horz" lIns="91440" tIns="45720" rIns="91440" bIns="45720" rtlCol="0" anchor="t">
            <a:normAutofit fontScale="85000" lnSpcReduction="10000"/>
          </a:bodyPr>
          <a:lstStyle/>
          <a:p>
            <a:pPr marL="0" indent="0">
              <a:lnSpc>
                <a:spcPct val="150000"/>
              </a:lnSpc>
              <a:buNone/>
            </a:pPr>
            <a:r>
              <a:rPr lang="en-US" sz="2400" dirty="0">
                <a:solidFill>
                  <a:schemeClr val="accent2">
                    <a:lumMod val="50000"/>
                  </a:schemeClr>
                </a:solidFill>
                <a:latin typeface="Biome Light" panose="020B0303030204020804" pitchFamily="34" charset="0"/>
                <a:cs typeface="Biome Light" panose="020B0303030204020804" pitchFamily="34" charset="0"/>
              </a:rPr>
              <a:t>Petty crimes such as theft, vandalism, and simple assault seem to be the major cause of crime in Central LA in January 2020.</a:t>
            </a: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7/4/2023</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2" name="Picture 6" descr="Los Angeles City Pictures | Download Free Images on Unsplash">
            <a:extLst>
              <a:ext uri="{FF2B5EF4-FFF2-40B4-BE49-F238E27FC236}">
                <a16:creationId xmlns:a16="http://schemas.microsoft.com/office/drawing/2014/main" id="{66F02986-6144-7DEB-444D-A17F300EF1B2}"/>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t="11325" b="11325"/>
          <a:stretch>
            <a:fillRect/>
          </a:stretch>
        </p:blipFill>
        <p:spPr bwMode="auto">
          <a:xfrm>
            <a:off x="6221413" y="0"/>
            <a:ext cx="4941887" cy="572611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A748D50-3614-C1E4-8B4E-713E763D2B38}"/>
              </a:ext>
            </a:extLst>
          </p:cNvPr>
          <p:cNvSpPr txBox="1"/>
          <p:nvPr/>
        </p:nvSpPr>
        <p:spPr>
          <a:xfrm>
            <a:off x="1028701" y="4662183"/>
            <a:ext cx="4432300" cy="1600438"/>
          </a:xfrm>
          <a:prstGeom prst="rect">
            <a:avLst/>
          </a:prstGeom>
          <a:noFill/>
        </p:spPr>
        <p:txBody>
          <a:bodyPr wrap="square" rtlCol="0">
            <a:spAutoFit/>
          </a:bodyPr>
          <a:lstStyle/>
          <a:p>
            <a:r>
              <a:rPr lang="en-US" sz="1600" dirty="0">
                <a:solidFill>
                  <a:schemeClr val="accent2">
                    <a:lumMod val="50000"/>
                  </a:schemeClr>
                </a:solidFill>
                <a:latin typeface="Biome Light" panose="020B0303030204020804" pitchFamily="34" charset="0"/>
                <a:cs typeface="Biome Light" panose="020B0303030204020804" pitchFamily="34" charset="0"/>
              </a:rPr>
              <a:t>In the future, we suggest a more robust data set that will allow a better analysis of the locations, time, and types of weapons used for a better overall analysis of crime in the city of Los Angeles.</a:t>
            </a:r>
          </a:p>
          <a:p>
            <a:endParaRPr lang="en-CA" dirty="0"/>
          </a:p>
        </p:txBody>
      </p:sp>
    </p:spTree>
    <p:extLst>
      <p:ext uri="{BB962C8B-B14F-4D97-AF65-F5344CB8AC3E}">
        <p14:creationId xmlns:p14="http://schemas.microsoft.com/office/powerpoint/2010/main" val="423777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01 Introduction and Methodology</a:t>
            </a:r>
          </a:p>
          <a:p>
            <a:r>
              <a:rPr lang="en-US" dirty="0"/>
              <a:t>02 Analysis</a:t>
            </a:r>
          </a:p>
          <a:p>
            <a:r>
              <a:rPr lang="en-US" dirty="0"/>
              <a:t>03 Summary</a:t>
            </a:r>
          </a:p>
          <a:p>
            <a:r>
              <a:rPr lang="en-US" dirty="0"/>
              <a:t>04 Closing</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7/4/2023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385551" y="471948"/>
            <a:ext cx="5834216" cy="1340615"/>
          </a:xfrm>
        </p:spPr>
        <p:txBody>
          <a:bodyPr/>
          <a:lstStyle/>
          <a:p>
            <a:r>
              <a:rPr lang="en-US" dirty="0"/>
              <a:t>Introduction and Methodology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a:lstStyle/>
          <a:p>
            <a:r>
              <a:rPr lang="en-US" dirty="0"/>
              <a:t>This dataset contains crime data for Los Angeles, California, obtained from the US Governments Open Data website, provided to me by  Lanark, Leeds and Grenville Addictions and Mental Health to analyze and present.</a:t>
            </a:r>
          </a:p>
          <a:p>
            <a:r>
              <a:rPr lang="en-US" dirty="0"/>
              <a:t>The dataset contained 999 rows with 20 features each.</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7/4/2023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2" name="Content Placeholder 2">
            <a:extLst>
              <a:ext uri="{FF2B5EF4-FFF2-40B4-BE49-F238E27FC236}">
                <a16:creationId xmlns:a16="http://schemas.microsoft.com/office/drawing/2014/main" id="{29110DD7-489B-CF39-82D7-B34014B2D75F}"/>
              </a:ext>
            </a:extLst>
          </p:cNvPr>
          <p:cNvSpPr txBox="1">
            <a:spLocks/>
          </p:cNvSpPr>
          <p:nvPr/>
        </p:nvSpPr>
        <p:spPr>
          <a:xfrm>
            <a:off x="6669098" y="1995027"/>
            <a:ext cx="3924300" cy="439102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81CA0B96-5F2D-89DB-6CA2-D0F714D7FFB6}"/>
              </a:ext>
            </a:extLst>
          </p:cNvPr>
          <p:cNvSpPr txBox="1">
            <a:spLocks/>
          </p:cNvSpPr>
          <p:nvPr/>
        </p:nvSpPr>
        <p:spPr>
          <a:xfrm>
            <a:off x="6213279" y="2162175"/>
            <a:ext cx="3924300" cy="439102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 was cleaned and analyzed in Jupyter Notebook using Python and its data analysis packages.</a:t>
            </a:r>
          </a:p>
          <a:p>
            <a:r>
              <a:rPr lang="en-US" dirty="0"/>
              <a:t>There was no data dictionary included with this data. Column names were not descriptive. This led to the removal of the “Descent” column as I was unable to determine the column labels.</a:t>
            </a:r>
          </a:p>
        </p:txBody>
      </p:sp>
    </p:spTree>
    <p:extLst>
      <p:ext uri="{BB962C8B-B14F-4D97-AF65-F5344CB8AC3E}">
        <p14:creationId xmlns:p14="http://schemas.microsoft.com/office/powerpoint/2010/main" val="330850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p:txBody>
          <a:bodyPr>
            <a:normAutofit/>
          </a:bodyPr>
          <a:lstStyle/>
          <a:p>
            <a:r>
              <a:rPr lang="en-US" dirty="0"/>
              <a:t>The first step in the Analysis was cleaning the data. During cleaning it was revealed that the data was almost entirely from January 2020 in Central LA. </a:t>
            </a:r>
          </a:p>
          <a:p>
            <a:endParaRPr lang="en-US" dirty="0"/>
          </a:p>
          <a:p>
            <a:r>
              <a:rPr lang="en-US" dirty="0"/>
              <a:t>Thus, this analysis of LA Crime data became an analysis of Central LA crime data for the period of January 2020.</a:t>
            </a:r>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pic>
        <p:nvPicPr>
          <p:cNvPr id="22" name="Picture Placeholder 21" descr="A picture containing text, screenshot, font, number&#10;&#10;Description automatically generated">
            <a:extLst>
              <a:ext uri="{FF2B5EF4-FFF2-40B4-BE49-F238E27FC236}">
                <a16:creationId xmlns:a16="http://schemas.microsoft.com/office/drawing/2014/main" id="{90323992-2A7A-1D9C-681A-14A15FD0EE7D}"/>
              </a:ext>
            </a:extLst>
          </p:cNvPr>
          <p:cNvPicPr>
            <a:picLocks noGrp="1" noChangeAspect="1"/>
          </p:cNvPicPr>
          <p:nvPr>
            <p:ph type="pic" sz="quarter" idx="12"/>
          </p:nvPr>
        </p:nvPicPr>
        <p:blipFill>
          <a:blip r:embed="rId2"/>
          <a:stretch>
            <a:fillRect/>
          </a:stretch>
        </p:blipFill>
        <p:spPr>
          <a:xfrm>
            <a:off x="9401858" y="1376946"/>
            <a:ext cx="2699996" cy="3717465"/>
          </a:xfrm>
          <a:effectLst>
            <a:outerShdw blurRad="50800" dist="38100" dir="5400000" algn="t" rotWithShape="0">
              <a:prstClr val="black">
                <a:alpha val="40000"/>
              </a:prstClr>
            </a:outerShdw>
          </a:effectLst>
        </p:spPr>
      </p:pic>
      <p:pic>
        <p:nvPicPr>
          <p:cNvPr id="28" name="Picture Placeholder 27" descr="A picture containing text, screenshot, rectangle, diagram&#10;&#10;Description automatically generated">
            <a:extLst>
              <a:ext uri="{FF2B5EF4-FFF2-40B4-BE49-F238E27FC236}">
                <a16:creationId xmlns:a16="http://schemas.microsoft.com/office/drawing/2014/main" id="{16CF6110-EBF8-CCE5-05B1-E0C0721688D0}"/>
              </a:ext>
            </a:extLst>
          </p:cNvPr>
          <p:cNvPicPr>
            <a:picLocks noGrp="1" noChangeAspect="1"/>
          </p:cNvPicPr>
          <p:nvPr>
            <p:ph type="pic" sz="quarter" idx="10"/>
          </p:nvPr>
        </p:nvPicPr>
        <p:blipFill>
          <a:blip r:embed="rId3"/>
          <a:stretch>
            <a:fillRect/>
          </a:stretch>
        </p:blipFill>
        <p:spPr>
          <a:xfrm>
            <a:off x="5109544" y="189313"/>
            <a:ext cx="4147200" cy="2986421"/>
          </a:xfrm>
          <a:effectLst>
            <a:outerShdw blurRad="50800" dist="38100" dir="5400000" algn="t" rotWithShape="0">
              <a:prstClr val="black">
                <a:alpha val="40000"/>
              </a:prstClr>
            </a:outerShdw>
          </a:effectLst>
        </p:spPr>
      </p:pic>
      <p:pic>
        <p:nvPicPr>
          <p:cNvPr id="48" name="Picture 47" descr="A picture containing text, screenshot, number, font&#10;&#10;Description automatically generated">
            <a:extLst>
              <a:ext uri="{FF2B5EF4-FFF2-40B4-BE49-F238E27FC236}">
                <a16:creationId xmlns:a16="http://schemas.microsoft.com/office/drawing/2014/main" id="{B5210FF7-3910-7D46-D243-DFE84FF07CAF}"/>
              </a:ext>
            </a:extLst>
          </p:cNvPr>
          <p:cNvPicPr>
            <a:picLocks noChangeAspect="1"/>
          </p:cNvPicPr>
          <p:nvPr/>
        </p:nvPicPr>
        <p:blipFill>
          <a:blip r:embed="rId4"/>
          <a:stretch>
            <a:fillRect/>
          </a:stretch>
        </p:blipFill>
        <p:spPr>
          <a:xfrm>
            <a:off x="5138346" y="3673030"/>
            <a:ext cx="4147200" cy="298642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1430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p:txBody>
          <a:bodyPr>
            <a:normAutofit fontScale="92500"/>
          </a:bodyPr>
          <a:lstStyle/>
          <a:p>
            <a:r>
              <a:rPr lang="en-US" dirty="0"/>
              <a:t>The top 2 crimes, both representing about 10% of crimes committed, were </a:t>
            </a:r>
            <a:r>
              <a:rPr lang="en-US" b="1" dirty="0"/>
              <a:t>“Burglary from Vehicle” </a:t>
            </a:r>
            <a:r>
              <a:rPr lang="en-US" dirty="0"/>
              <a:t>and “</a:t>
            </a:r>
            <a:r>
              <a:rPr lang="en-US" b="1" dirty="0"/>
              <a:t>Simple Assault”. </a:t>
            </a:r>
            <a:r>
              <a:rPr lang="en-US" dirty="0"/>
              <a:t>Simple Assault in California is intent to inflict injury.</a:t>
            </a:r>
          </a:p>
          <a:p>
            <a:r>
              <a:rPr lang="en-US" dirty="0"/>
              <a:t>Most crimes occurring are petty crimes, theft, and vandalism. Violent crimes account for roughly 8-10% of crimes.</a:t>
            </a:r>
          </a:p>
          <a:p>
            <a:r>
              <a:rPr lang="en-US" dirty="0"/>
              <a:t>All types of crime remaining accounted for less than 5 % each (60 + types of crime.)</a:t>
            </a:r>
          </a:p>
          <a:p>
            <a:endParaRPr lang="en-US" dirty="0"/>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pic>
        <p:nvPicPr>
          <p:cNvPr id="21" name="Picture 20" descr="A picture containing text, screenshot, font, parallel&#10;&#10;Description automatically generated">
            <a:extLst>
              <a:ext uri="{FF2B5EF4-FFF2-40B4-BE49-F238E27FC236}">
                <a16:creationId xmlns:a16="http://schemas.microsoft.com/office/drawing/2014/main" id="{957F183C-983A-5D54-6D6E-BD345D076C86}"/>
              </a:ext>
            </a:extLst>
          </p:cNvPr>
          <p:cNvPicPr>
            <a:picLocks noChangeAspect="1"/>
          </p:cNvPicPr>
          <p:nvPr/>
        </p:nvPicPr>
        <p:blipFill>
          <a:blip r:embed="rId3"/>
          <a:stretch>
            <a:fillRect/>
          </a:stretch>
        </p:blipFill>
        <p:spPr>
          <a:xfrm>
            <a:off x="5084644" y="1065230"/>
            <a:ext cx="6771990" cy="439102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6726838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p:txBody>
          <a:bodyPr>
            <a:normAutofit fontScale="92500" lnSpcReduction="10000"/>
          </a:bodyPr>
          <a:lstStyle/>
          <a:p>
            <a:r>
              <a:rPr lang="en-US" dirty="0"/>
              <a:t>Unfortunately, I could not visualize any crime trends over time due to the data being entirely from January 2020. However, we can visualize the crime occurring by hours of the day.</a:t>
            </a:r>
          </a:p>
          <a:p>
            <a:r>
              <a:rPr lang="en-US" dirty="0"/>
              <a:t>The Safest Time of day is 5-6 am. Crime peaks at 7-8 pm with roughly 75 crimes per hour.</a:t>
            </a:r>
          </a:p>
          <a:p>
            <a:r>
              <a:rPr lang="en-US" dirty="0"/>
              <a:t>Crime is also high at noon compared to the hours around noon. There was no trend to the types of crime committed at noon.</a:t>
            </a:r>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pic>
        <p:nvPicPr>
          <p:cNvPr id="3" name="Picture 2" descr="A picture containing text, screenshot, diagram, plot&#10;&#10;Description automatically generated">
            <a:extLst>
              <a:ext uri="{FF2B5EF4-FFF2-40B4-BE49-F238E27FC236}">
                <a16:creationId xmlns:a16="http://schemas.microsoft.com/office/drawing/2014/main" id="{3C51DE01-98E1-EDC3-282D-952E1302B8BE}"/>
              </a:ext>
            </a:extLst>
          </p:cNvPr>
          <p:cNvPicPr>
            <a:picLocks noChangeAspect="1"/>
          </p:cNvPicPr>
          <p:nvPr/>
        </p:nvPicPr>
        <p:blipFill>
          <a:blip r:embed="rId3"/>
          <a:stretch>
            <a:fillRect/>
          </a:stretch>
        </p:blipFill>
        <p:spPr>
          <a:xfrm>
            <a:off x="5547439" y="1027045"/>
            <a:ext cx="5852172" cy="438912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78934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9" name="Picture Placeholder 8" descr="A picture containing text, screenshot, diagram, font&#10;&#10;Description automatically generated">
            <a:extLst>
              <a:ext uri="{FF2B5EF4-FFF2-40B4-BE49-F238E27FC236}">
                <a16:creationId xmlns:a16="http://schemas.microsoft.com/office/drawing/2014/main" id="{CCC2031E-E27F-5440-1205-B0CF11B5EEA2}"/>
              </a:ext>
            </a:extLst>
          </p:cNvPr>
          <p:cNvPicPr>
            <a:picLocks noGrp="1" noChangeAspect="1"/>
          </p:cNvPicPr>
          <p:nvPr>
            <p:ph type="pic" sz="quarter" idx="10"/>
          </p:nvPr>
        </p:nvPicPr>
        <p:blipFill>
          <a:blip r:embed="rId3"/>
          <a:stretch>
            <a:fillRect/>
          </a:stretch>
        </p:blipFill>
        <p:spPr>
          <a:xfrm>
            <a:off x="5816600" y="864280"/>
            <a:ext cx="5853600" cy="5129439"/>
          </a:xfrm>
        </p:spPr>
      </p:pic>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p:txBody>
          <a:bodyPr>
            <a:normAutofit/>
          </a:bodyPr>
          <a:lstStyle/>
          <a:p>
            <a:r>
              <a:rPr lang="en-US" dirty="0"/>
              <a:t>We can see here that 25-44 year-olds are victims of almost 40% of all crime in January 2020. </a:t>
            </a:r>
          </a:p>
          <a:p>
            <a:r>
              <a:rPr lang="en-US" dirty="0"/>
              <a:t>Almost all crimes for Under 18 are likely misreported. There was a significant count of victims of the age 0 which turned out to be a placeholder value for many crimes where age was not recorded.</a:t>
            </a:r>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spTree>
    <p:extLst>
      <p:ext uri="{BB962C8B-B14F-4D97-AF65-F5344CB8AC3E}">
        <p14:creationId xmlns:p14="http://schemas.microsoft.com/office/powerpoint/2010/main" val="27282632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p:txBody>
          <a:bodyPr>
            <a:normAutofit/>
          </a:bodyPr>
          <a:lstStyle/>
          <a:p>
            <a:r>
              <a:rPr lang="en-US" dirty="0"/>
              <a:t>Just over 50% of crimes were committed against males, 35% against females, and about 8% were against X. </a:t>
            </a:r>
          </a:p>
          <a:p>
            <a:r>
              <a:rPr lang="en-US" dirty="0"/>
              <a:t>7% of the crimes did not have the sex of the victim reported.</a:t>
            </a:r>
          </a:p>
          <a:p>
            <a:r>
              <a:rPr lang="en-US" dirty="0"/>
              <a:t>Unable to analyze by Victim Descent due to the lack of a data dictionary. H had 30%, W 23%, and B 18%.</a:t>
            </a:r>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pic>
        <p:nvPicPr>
          <p:cNvPr id="4" name="Picture 3" descr="A picture containing text, screenshot, diagram, rectangle&#10;&#10;Description automatically generated">
            <a:extLst>
              <a:ext uri="{FF2B5EF4-FFF2-40B4-BE49-F238E27FC236}">
                <a16:creationId xmlns:a16="http://schemas.microsoft.com/office/drawing/2014/main" id="{D9DB6C51-611D-335A-99EF-B5F3EB7CFA90}"/>
              </a:ext>
            </a:extLst>
          </p:cNvPr>
          <p:cNvPicPr>
            <a:picLocks noChangeAspect="1"/>
          </p:cNvPicPr>
          <p:nvPr/>
        </p:nvPicPr>
        <p:blipFill>
          <a:blip r:embed="rId2"/>
          <a:stretch>
            <a:fillRect/>
          </a:stretch>
        </p:blipFill>
        <p:spPr>
          <a:xfrm>
            <a:off x="5299698" y="1234435"/>
            <a:ext cx="5852172" cy="4389129"/>
          </a:xfrm>
          <a:prstGeom prst="rect">
            <a:avLst/>
          </a:prstGeom>
        </p:spPr>
      </p:pic>
    </p:spTree>
    <p:extLst>
      <p:ext uri="{BB962C8B-B14F-4D97-AF65-F5344CB8AC3E}">
        <p14:creationId xmlns:p14="http://schemas.microsoft.com/office/powerpoint/2010/main" val="396580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0506C1-67CD-1EF7-5901-DB8BC2021A32}"/>
              </a:ext>
            </a:extLst>
          </p:cNvPr>
          <p:cNvSpPr>
            <a:spLocks noGrp="1"/>
          </p:cNvSpPr>
          <p:nvPr>
            <p:ph type="body" sz="quarter" idx="15"/>
          </p:nvPr>
        </p:nvSpPr>
        <p:spPr/>
        <p:txBody>
          <a:bodyPr/>
          <a:lstStyle/>
          <a:p>
            <a:r>
              <a:rPr lang="en-US" dirty="0"/>
              <a:t>02</a:t>
            </a:r>
            <a:endParaRPr lang="en-CA" dirty="0"/>
          </a:p>
        </p:txBody>
      </p:sp>
      <p:sp>
        <p:nvSpPr>
          <p:cNvPr id="6" name="Text Placeholder 5">
            <a:extLst>
              <a:ext uri="{FF2B5EF4-FFF2-40B4-BE49-F238E27FC236}">
                <a16:creationId xmlns:a16="http://schemas.microsoft.com/office/drawing/2014/main" id="{3DFA4C12-34F4-D727-6AAE-3E42472DA793}"/>
              </a:ext>
            </a:extLst>
          </p:cNvPr>
          <p:cNvSpPr>
            <a:spLocks noGrp="1"/>
          </p:cNvSpPr>
          <p:nvPr>
            <p:ph type="body" sz="quarter" idx="13"/>
          </p:nvPr>
        </p:nvSpPr>
        <p:spPr>
          <a:xfrm>
            <a:off x="1089291" y="1995027"/>
            <a:ext cx="3924300" cy="4391025"/>
          </a:xfrm>
        </p:spPr>
        <p:txBody>
          <a:bodyPr>
            <a:normAutofit/>
          </a:bodyPr>
          <a:lstStyle/>
          <a:p>
            <a:endParaRPr lang="en-US" dirty="0"/>
          </a:p>
          <a:p>
            <a:endParaRPr lang="en-US" dirty="0"/>
          </a:p>
          <a:p>
            <a:r>
              <a:rPr lang="en-US" dirty="0"/>
              <a:t>Over 80 % of reports result in an investigation. 10-20% result in an arrest, depending on what “Adult Other” means.</a:t>
            </a:r>
          </a:p>
        </p:txBody>
      </p:sp>
      <p:sp>
        <p:nvSpPr>
          <p:cNvPr id="7" name="Date Placeholder 6">
            <a:extLst>
              <a:ext uri="{FF2B5EF4-FFF2-40B4-BE49-F238E27FC236}">
                <a16:creationId xmlns:a16="http://schemas.microsoft.com/office/drawing/2014/main" id="{8A77A524-4D82-28B0-2082-41A102D0CAEF}"/>
              </a:ext>
            </a:extLst>
          </p:cNvPr>
          <p:cNvSpPr>
            <a:spLocks noGrp="1"/>
          </p:cNvSpPr>
          <p:nvPr>
            <p:ph type="dt" sz="half" idx="2"/>
          </p:nvPr>
        </p:nvSpPr>
        <p:spPr/>
        <p:txBody>
          <a:bodyPr/>
          <a:lstStyle/>
          <a:p>
            <a:fld id="{C7C81873-7D47-483D-BCB4-50DD9806C720}" type="datetime1">
              <a:rPr lang="en-US" smtClean="0"/>
              <a:t>7/4/2023</a:t>
            </a:fld>
            <a:endParaRPr lang="en-US" dirty="0"/>
          </a:p>
        </p:txBody>
      </p:sp>
      <p:sp>
        <p:nvSpPr>
          <p:cNvPr id="8" name="Slide Number Placeholder 7">
            <a:extLst>
              <a:ext uri="{FF2B5EF4-FFF2-40B4-BE49-F238E27FC236}">
                <a16:creationId xmlns:a16="http://schemas.microsoft.com/office/drawing/2014/main" id="{D1CB5720-B9A0-E29C-CA7F-2F4CFEFB3F55}"/>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14" name="Title 17">
            <a:extLst>
              <a:ext uri="{FF2B5EF4-FFF2-40B4-BE49-F238E27FC236}">
                <a16:creationId xmlns:a16="http://schemas.microsoft.com/office/drawing/2014/main" id="{3C212358-D6E2-3B42-30B6-792967A51DAA}"/>
              </a:ext>
            </a:extLst>
          </p:cNvPr>
          <p:cNvSpPr txBox="1">
            <a:spLocks/>
          </p:cNvSpPr>
          <p:nvPr/>
        </p:nvSpPr>
        <p:spPr>
          <a:xfrm>
            <a:off x="2385551" y="471948"/>
            <a:ext cx="3431049" cy="13406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CA" dirty="0"/>
              <a:t>Analysis</a:t>
            </a:r>
          </a:p>
        </p:txBody>
      </p:sp>
      <p:pic>
        <p:nvPicPr>
          <p:cNvPr id="3" name="Picture 2" descr="A picture containing text, screenshot, number, diagram&#10;&#10;Description automatically generated">
            <a:extLst>
              <a:ext uri="{FF2B5EF4-FFF2-40B4-BE49-F238E27FC236}">
                <a16:creationId xmlns:a16="http://schemas.microsoft.com/office/drawing/2014/main" id="{9B5B2FE1-35B7-5616-2BA6-103A29D28424}"/>
              </a:ext>
            </a:extLst>
          </p:cNvPr>
          <p:cNvPicPr>
            <a:picLocks noChangeAspect="1"/>
          </p:cNvPicPr>
          <p:nvPr/>
        </p:nvPicPr>
        <p:blipFill>
          <a:blip r:embed="rId2"/>
          <a:stretch>
            <a:fillRect/>
          </a:stretch>
        </p:blipFill>
        <p:spPr>
          <a:xfrm>
            <a:off x="5160378" y="944140"/>
            <a:ext cx="6626293" cy="4969720"/>
          </a:xfrm>
          <a:prstGeom prst="rect">
            <a:avLst/>
          </a:prstGeom>
        </p:spPr>
      </p:pic>
    </p:spTree>
    <p:extLst>
      <p:ext uri="{BB962C8B-B14F-4D97-AF65-F5344CB8AC3E}">
        <p14:creationId xmlns:p14="http://schemas.microsoft.com/office/powerpoint/2010/main" val="3354576020"/>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715</TotalTime>
  <Words>930</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Biome Light</vt:lpstr>
      <vt:lpstr>Calibri</vt:lpstr>
      <vt:lpstr>Office Theme</vt:lpstr>
      <vt:lpstr>Los Angeles Crime Analysis</vt:lpstr>
      <vt:lpstr>Agenda</vt:lpstr>
      <vt:lpstr>Introduction and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Angeles Crime Analysis</dc:title>
  <dc:creator>Simms, David (2)</dc:creator>
  <cp:lastModifiedBy>Simms, David (2)</cp:lastModifiedBy>
  <cp:revision>9</cp:revision>
  <dcterms:created xsi:type="dcterms:W3CDTF">2023-07-04T04:28:19Z</dcterms:created>
  <dcterms:modified xsi:type="dcterms:W3CDTF">2023-07-04T16:33:57Z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