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3"/>
    <p:sldId id="285" r:id="rId4"/>
    <p:sldId id="257" r:id="rId5"/>
    <p:sldId id="265" r:id="rId6"/>
    <p:sldId id="263" r:id="rId7"/>
    <p:sldId id="262" r:id="rId8"/>
    <p:sldId id="261" r:id="rId9"/>
    <p:sldId id="272" r:id="rId10"/>
    <p:sldId id="260" r:id="rId11"/>
    <p:sldId id="310" r:id="rId12"/>
    <p:sldId id="311" r:id="rId13"/>
    <p:sldId id="312" r:id="rId14"/>
    <p:sldId id="313" r:id="rId15"/>
    <p:sldId id="314" r:id="rId16"/>
    <p:sldId id="315" r:id="rId17"/>
    <p:sldId id="316" r:id="rId18"/>
    <p:sldId id="317" r:id="rId19"/>
    <p:sldId id="318" r:id="rId20"/>
    <p:sldId id="266" r:id="rId21"/>
    <p:sldId id="306" r:id="rId22"/>
    <p:sldId id="267" r:id="rId23"/>
    <p:sldId id="305" r:id="rId24"/>
    <p:sldId id="268" r:id="rId25"/>
    <p:sldId id="307" r:id="rId26"/>
    <p:sldId id="309" r:id="rId27"/>
    <p:sldId id="258" r:id="rId28"/>
    <p:sldId id="273" r:id="rId29"/>
    <p:sldId id="274"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36C64"/>
    <a:srgbClr val="166548"/>
    <a:srgbClr val="E08648"/>
    <a:srgbClr val="675E8C"/>
    <a:srgbClr val="272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856"/>
        <p:guide orient="horz" pos="2162"/>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072380" y="1481138"/>
            <a:ext cx="7913688" cy="2387600"/>
          </a:xfrm>
        </p:spPr>
        <p:txBody>
          <a:bodyPr vert="horz" lIns="91440" tIns="45720" rIns="91440" bIns="45720" rtlCol="0" anchor="b">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80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RTO Management System</a:t>
            </a:r>
            <a:endParaRPr kumimoji="0" lang="en-US" altLang="zh-CN" sz="80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7170" name="副标题 2"/>
          <p:cNvSpPr>
            <a:spLocks noGrp="1"/>
          </p:cNvSpPr>
          <p:nvPr>
            <p:ph type="subTitle" idx="1"/>
          </p:nvPr>
        </p:nvSpPr>
        <p:spPr>
          <a:xfrm>
            <a:off x="3438525" y="4741863"/>
            <a:ext cx="7913688" cy="1655762"/>
          </a:xfrm>
        </p:spPr>
        <p:txBody>
          <a:bodyPr wrap="square" lIns="91440" tIns="45720" rIns="91440" bIns="45720" anchor="t" anchorCtr="0"/>
          <a:p>
            <a:pPr algn="ctr" defTabSz="914400">
              <a:buClrTx/>
              <a:buSzTx/>
            </a:pPr>
            <a:r>
              <a:rPr lang="en-US" altLang="zh-CN" sz="2800" kern="1200" dirty="0">
                <a:latin typeface="+mn-lt"/>
                <a:ea typeface="Arial" panose="020B0604020202020204" pitchFamily="34" charset="0"/>
                <a:cs typeface="+mn-cs"/>
              </a:rPr>
              <a:t>Software Engineering &amp; Project Management</a:t>
            </a:r>
            <a:endParaRPr lang="en-US" altLang="zh-CN" sz="2800" kern="1200" dirty="0">
              <a:latin typeface="+mn-lt"/>
              <a:ea typeface="Arial" panose="020B0604020202020204" pitchFamily="34" charset="0"/>
              <a:cs typeface="+mn-cs"/>
            </a:endParaRPr>
          </a:p>
          <a:p>
            <a:pPr algn="ctr" defTabSz="914400">
              <a:buClrTx/>
              <a:buSzTx/>
            </a:pPr>
            <a:r>
              <a:rPr lang="en-US" altLang="zh-CN" sz="2800" kern="1200" dirty="0">
                <a:latin typeface="+mn-lt"/>
                <a:ea typeface="Arial" panose="020B0604020202020204" pitchFamily="34" charset="0"/>
                <a:cs typeface="+mn-cs"/>
              </a:rPr>
              <a:t>Semister - IV</a:t>
            </a:r>
            <a:endParaRPr lang="en-US" altLang="zh-CN" sz="2800" kern="1200" dirty="0">
              <a:latin typeface="+mn-lt"/>
              <a:ea typeface="Arial" panose="020B0604020202020204" pitchFamily="34" charset="0"/>
              <a:cs typeface="+mn-cs"/>
            </a:endParaRPr>
          </a:p>
          <a:p>
            <a:pPr algn="ctr" defTabSz="914400">
              <a:buClrTx/>
              <a:buSzTx/>
            </a:pPr>
            <a:r>
              <a:rPr lang="en-US" altLang="zh-CN" sz="2800" kern="1200" dirty="0">
                <a:latin typeface="+mn-lt"/>
                <a:ea typeface="Arial" panose="020B0604020202020204" pitchFamily="34" charset="0"/>
                <a:cs typeface="+mn-cs"/>
              </a:rPr>
              <a:t>Group Project</a:t>
            </a:r>
            <a:endParaRPr lang="en-US" altLang="zh-CN" sz="2800" kern="1200" dirty="0">
              <a:latin typeface="+mn-lt"/>
              <a:ea typeface="Arial" panose="020B0604020202020204"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22045" y="142240"/>
            <a:ext cx="10515600" cy="950595"/>
          </a:xfrm>
        </p:spPr>
        <p:txBody>
          <a:bodyPr/>
          <a:p>
            <a:r>
              <a:rPr lang="en-IN" altLang="en-US"/>
              <a:t>Use Case Diagram</a:t>
            </a:r>
            <a:endParaRPr lang="en-IN" altLang="en-US"/>
          </a:p>
        </p:txBody>
      </p:sp>
      <p:pic>
        <p:nvPicPr>
          <p:cNvPr id="5" name="image2.jpg"/>
          <p:cNvPicPr preferRelativeResize="0"/>
          <p:nvPr/>
        </p:nvPicPr>
        <p:blipFill>
          <a:blip r:embed="rId1"/>
          <a:srcRect/>
          <a:stretch>
            <a:fillRect/>
          </a:stretch>
        </p:blipFill>
        <p:spPr>
          <a:xfrm>
            <a:off x="217170" y="993775"/>
            <a:ext cx="8706485" cy="5610225"/>
          </a:xfrm>
          <a:prstGeom prst="rect">
            <a:avLst/>
          </a:prstGeom>
        </p:spPr>
      </p:pic>
      <p:sp>
        <p:nvSpPr>
          <p:cNvPr id="3" name="Text Box 2"/>
          <p:cNvSpPr txBox="1"/>
          <p:nvPr/>
        </p:nvSpPr>
        <p:spPr>
          <a:xfrm>
            <a:off x="9087485" y="984885"/>
            <a:ext cx="2940050" cy="5631180"/>
          </a:xfrm>
          <a:prstGeom prst="rect">
            <a:avLst/>
          </a:prstGeom>
          <a:noFill/>
        </p:spPr>
        <p:txBody>
          <a:bodyPr wrap="square" rtlCol="0">
            <a:spAutoFit/>
          </a:bodyPr>
          <a:p>
            <a:pPr algn="l"/>
            <a:r>
              <a:rPr lang="en-US">
                <a:solidFill>
                  <a:schemeClr val="bg1"/>
                </a:solidFill>
                <a:latin typeface="+mn-ea"/>
                <a:cs typeface="+mn-ea"/>
                <a:sym typeface="+mn-ea"/>
              </a:rPr>
              <a:t>This is the UML use case diagram for RTO Management System</a:t>
            </a:r>
            <a:endParaRPr lang="en-US">
              <a:solidFill>
                <a:schemeClr val="bg1"/>
              </a:solidFill>
              <a:latin typeface="+mn-ea"/>
              <a:cs typeface="+mn-ea"/>
              <a:sym typeface="+mn-ea"/>
            </a:endParaRPr>
          </a:p>
          <a:p>
            <a:pPr algn="l"/>
            <a:endParaRPr lang="en-US">
              <a:solidFill>
                <a:schemeClr val="bg1"/>
              </a:solidFill>
              <a:latin typeface="+mn-ea"/>
              <a:cs typeface="+mn-ea"/>
            </a:endParaRPr>
          </a:p>
          <a:p>
            <a:pPr algn="l"/>
            <a:r>
              <a:rPr lang="en-US">
                <a:solidFill>
                  <a:schemeClr val="bg1"/>
                </a:solidFill>
                <a:latin typeface="+mn-ea"/>
                <a:cs typeface="+mn-ea"/>
                <a:sym typeface="+mn-ea"/>
              </a:rPr>
              <a:t>RTO official (Admin) :  Manage users, Manage Registrations, Account Registration, System Login and logout, Update User details, Manage license </a:t>
            </a:r>
            <a:endParaRPr lang="en-US">
              <a:solidFill>
                <a:schemeClr val="bg1"/>
              </a:solidFill>
              <a:latin typeface="+mn-ea"/>
              <a:cs typeface="+mn-ea"/>
              <a:sym typeface="+mn-ea"/>
            </a:endParaRPr>
          </a:p>
          <a:p>
            <a:pPr algn="l"/>
            <a:endParaRPr lang="en-US">
              <a:solidFill>
                <a:schemeClr val="bg1"/>
              </a:solidFill>
              <a:latin typeface="+mn-ea"/>
              <a:cs typeface="+mn-ea"/>
            </a:endParaRPr>
          </a:p>
          <a:p>
            <a:pPr algn="l"/>
            <a:r>
              <a:rPr lang="en-US">
                <a:solidFill>
                  <a:schemeClr val="bg1"/>
                </a:solidFill>
                <a:latin typeface="+mn-ea"/>
                <a:cs typeface="+mn-ea"/>
                <a:sym typeface="+mn-ea"/>
              </a:rPr>
              <a:t>Agent : Request Registration, Request license, Account Registration, System Login and logout, Update User details, Fee Payment, communication with customer</a:t>
            </a:r>
            <a:endParaRPr lang="en-US">
              <a:solidFill>
                <a:schemeClr val="bg1"/>
              </a:solidFill>
              <a:latin typeface="+mn-ea"/>
              <a:cs typeface="+mn-ea"/>
            </a:endParaRPr>
          </a:p>
          <a:p>
            <a:endParaRPr lang="en-US">
              <a:solidFill>
                <a:schemeClr val="bg1"/>
              </a:solidFill>
              <a:latin typeface="+mn-ea"/>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3650" y="60960"/>
            <a:ext cx="10515600" cy="678180"/>
          </a:xfrm>
        </p:spPr>
        <p:txBody>
          <a:bodyPr/>
          <a:p>
            <a:r>
              <a:rPr lang="en-IN" altLang="en-US"/>
              <a:t>ER Diagram</a:t>
            </a:r>
            <a:endParaRPr lang="en-IN" altLang="en-US"/>
          </a:p>
        </p:txBody>
      </p:sp>
      <p:pic>
        <p:nvPicPr>
          <p:cNvPr id="4" name="image3.png"/>
          <p:cNvPicPr preferRelativeResize="0"/>
          <p:nvPr/>
        </p:nvPicPr>
        <p:blipFill>
          <a:blip r:embed="rId1"/>
          <a:srcRect/>
          <a:stretch>
            <a:fillRect/>
          </a:stretch>
        </p:blipFill>
        <p:spPr>
          <a:xfrm>
            <a:off x="113665" y="819150"/>
            <a:ext cx="6499860" cy="5960745"/>
          </a:xfrm>
          <a:prstGeom prst="rect">
            <a:avLst/>
          </a:prstGeom>
        </p:spPr>
      </p:pic>
      <p:sp>
        <p:nvSpPr>
          <p:cNvPr id="3" name="Text Box 2"/>
          <p:cNvSpPr txBox="1"/>
          <p:nvPr/>
        </p:nvSpPr>
        <p:spPr>
          <a:xfrm>
            <a:off x="6845935" y="863600"/>
            <a:ext cx="5161915" cy="5077460"/>
          </a:xfrm>
          <a:prstGeom prst="rect">
            <a:avLst/>
          </a:prstGeom>
          <a:noFill/>
        </p:spPr>
        <p:txBody>
          <a:bodyPr wrap="square" rtlCol="0">
            <a:spAutoFit/>
          </a:bodyPr>
          <a:p>
            <a:pPr algn="l"/>
            <a:r>
              <a:rPr lang="en-US">
                <a:solidFill>
                  <a:schemeClr val="bg1"/>
                </a:solidFill>
                <a:latin typeface="+mn-ea"/>
                <a:cs typeface="+mn-ea"/>
                <a:sym typeface="+mn-ea"/>
              </a:rPr>
              <a:t>This ER (Entity Relationship) Diagram represents the model of RTO Management System.</a:t>
            </a:r>
            <a:endParaRPr lang="en-US">
              <a:solidFill>
                <a:schemeClr val="bg1"/>
              </a:solidFill>
              <a:latin typeface="+mn-ea"/>
              <a:cs typeface="+mn-ea"/>
            </a:endParaRPr>
          </a:p>
          <a:p>
            <a:pPr algn="l"/>
            <a:endParaRPr lang="en-US">
              <a:solidFill>
                <a:schemeClr val="bg1"/>
              </a:solidFill>
              <a:latin typeface="+mn-ea"/>
              <a:cs typeface="+mn-ea"/>
            </a:endParaRPr>
          </a:p>
          <a:p>
            <a:pPr algn="l"/>
            <a:r>
              <a:rPr lang="en-US">
                <a:solidFill>
                  <a:schemeClr val="bg1"/>
                </a:solidFill>
                <a:latin typeface="+mn-ea"/>
                <a:cs typeface="+mn-ea"/>
                <a:sym typeface="+mn-ea"/>
              </a:rPr>
              <a:t>RTO Management System Entities and Attributes :</a:t>
            </a:r>
            <a:endParaRPr lang="en-US">
              <a:solidFill>
                <a:schemeClr val="bg1"/>
              </a:solidFill>
              <a:latin typeface="+mn-ea"/>
              <a:cs typeface="+mn-ea"/>
            </a:endParaRPr>
          </a:p>
          <a:p>
            <a:pPr algn="l"/>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Agent Entity : Agent_ID, Agent_Name, Agent_email, Agent_mobile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Admin Entity : Admin_ID, Admin_Name, Admin_email, Admin_mobile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Login Entity : Login_ID, Login_Username, Login_Password</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Vehicle Registration Entity : Reg_ID, Reg_Name, Agent_ID, Vehicle_No, Vehicle_type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License Entity : Lic_ID, Lic_Name, Lic_Address, Lic_type, Lic_vehicleno</a:t>
            </a:r>
            <a:endParaRPr lang="en-US">
              <a:solidFill>
                <a:schemeClr val="bg1"/>
              </a:solidFill>
              <a:latin typeface="+mn-ea"/>
              <a:cs typeface="+mn-ea"/>
            </a:endParaRPr>
          </a:p>
          <a:p>
            <a:endParaRPr lang="en-US">
              <a:solidFill>
                <a:schemeClr val="bg1"/>
              </a:solidFill>
              <a:latin typeface="+mn-ea"/>
              <a:cs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0440" y="274320"/>
            <a:ext cx="10515600" cy="949325"/>
          </a:xfrm>
        </p:spPr>
        <p:txBody>
          <a:bodyPr/>
          <a:p>
            <a:r>
              <a:rPr lang="en-US">
                <a:sym typeface="+mn-ea"/>
              </a:rPr>
              <a:t>Activity Diagram</a:t>
            </a:r>
            <a:br>
              <a:rPr lang="en-US"/>
            </a:br>
            <a:endParaRPr lang="en-US"/>
          </a:p>
        </p:txBody>
      </p:sp>
      <p:pic>
        <p:nvPicPr>
          <p:cNvPr id="4" name="Picture 4" descr="ActivityDiagram1"/>
          <p:cNvPicPr>
            <a:picLocks noChangeAspect="1"/>
          </p:cNvPicPr>
          <p:nvPr/>
        </p:nvPicPr>
        <p:blipFill>
          <a:blip r:embed="rId1"/>
          <a:stretch>
            <a:fillRect/>
          </a:stretch>
        </p:blipFill>
        <p:spPr>
          <a:xfrm>
            <a:off x="1711960" y="780415"/>
            <a:ext cx="8768080" cy="5920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2040" y="91440"/>
            <a:ext cx="10515600" cy="605155"/>
          </a:xfrm>
        </p:spPr>
        <p:txBody>
          <a:bodyPr/>
          <a:p>
            <a:r>
              <a:rPr lang="en-US">
                <a:sym typeface="+mn-ea"/>
              </a:rPr>
              <a:t>DFD Level 0 Process</a:t>
            </a:r>
            <a:endParaRPr lang="en-US"/>
          </a:p>
        </p:txBody>
      </p:sp>
      <p:pic>
        <p:nvPicPr>
          <p:cNvPr id="5" name="Picture 5" descr="DFD 1"/>
          <p:cNvPicPr>
            <a:picLocks noChangeAspect="1"/>
          </p:cNvPicPr>
          <p:nvPr/>
        </p:nvPicPr>
        <p:blipFill>
          <a:blip r:embed="rId1"/>
          <a:stretch>
            <a:fillRect/>
          </a:stretch>
        </p:blipFill>
        <p:spPr>
          <a:xfrm>
            <a:off x="1720850" y="696595"/>
            <a:ext cx="8757920" cy="3519805"/>
          </a:xfrm>
          <a:prstGeom prst="rect">
            <a:avLst/>
          </a:prstGeom>
        </p:spPr>
      </p:pic>
      <p:sp>
        <p:nvSpPr>
          <p:cNvPr id="3" name="Text Box 2"/>
          <p:cNvSpPr txBox="1"/>
          <p:nvPr/>
        </p:nvSpPr>
        <p:spPr>
          <a:xfrm>
            <a:off x="172085" y="4216400"/>
            <a:ext cx="11856085" cy="2799715"/>
          </a:xfrm>
          <a:prstGeom prst="rect">
            <a:avLst/>
          </a:prstGeom>
          <a:noFill/>
        </p:spPr>
        <p:txBody>
          <a:bodyPr wrap="square" rtlCol="0">
            <a:spAutoFit/>
          </a:bodyPr>
          <a:p>
            <a:pPr algn="l"/>
            <a:r>
              <a:rPr lang="en-US" sz="1600">
                <a:solidFill>
                  <a:schemeClr val="bg1"/>
                </a:solidFill>
                <a:latin typeface="+mn-ea"/>
                <a:cs typeface="+mn-ea"/>
                <a:sym typeface="+mn-ea"/>
              </a:rPr>
              <a:t>This is the first level DFD of RTO MANAGEMENT SYSTEM where we have elaborated the functions and services related to our software.It outlines the modules used in our project.The processes are:</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User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Service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Driving License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Vehicle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Database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Accessing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Editing Management</a:t>
            </a:r>
            <a:endParaRPr lang="en-US" sz="1600">
              <a:solidFill>
                <a:schemeClr val="bg1"/>
              </a:solidFill>
              <a:latin typeface="+mn-ea"/>
              <a:cs typeface="+mn-ea"/>
            </a:endParaRPr>
          </a:p>
          <a:p>
            <a:pPr algn="l">
              <a:buFont typeface="Arial" panose="020B0604020202020204" pitchFamily="34" charset="0"/>
              <a:buChar char="•"/>
            </a:pPr>
            <a:r>
              <a:rPr lang="en-US" sz="1600">
                <a:solidFill>
                  <a:schemeClr val="bg1"/>
                </a:solidFill>
                <a:latin typeface="+mn-ea"/>
                <a:cs typeface="+mn-ea"/>
                <a:sym typeface="+mn-ea"/>
              </a:rPr>
              <a:t>Login Management</a:t>
            </a:r>
            <a:endParaRPr lang="en-US" sz="1600">
              <a:solidFill>
                <a:schemeClr val="bg1"/>
              </a:solidFill>
              <a:latin typeface="+mn-ea"/>
              <a:cs typeface="+mn-ea"/>
            </a:endParaRPr>
          </a:p>
          <a:p>
            <a:endParaRPr lang="en-US" sz="1600">
              <a:solidFill>
                <a:schemeClr val="bg1"/>
              </a:solidFill>
              <a:latin typeface="+mn-ea"/>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1880" y="81280"/>
            <a:ext cx="10515600" cy="1183005"/>
          </a:xfrm>
        </p:spPr>
        <p:txBody>
          <a:bodyPr/>
          <a:p>
            <a:r>
              <a:rPr lang="en-US">
                <a:sym typeface="+mn-ea"/>
              </a:rPr>
              <a:t>DFD Level 1 Process</a:t>
            </a:r>
            <a:br>
              <a:rPr lang="en-US"/>
            </a:br>
            <a:endParaRPr lang="en-US"/>
          </a:p>
        </p:txBody>
      </p:sp>
      <p:pic>
        <p:nvPicPr>
          <p:cNvPr id="6" name="Picture 6" descr="DFD 2"/>
          <p:cNvPicPr>
            <a:picLocks noChangeAspect="1"/>
          </p:cNvPicPr>
          <p:nvPr/>
        </p:nvPicPr>
        <p:blipFill>
          <a:blip r:embed="rId1"/>
          <a:stretch>
            <a:fillRect/>
          </a:stretch>
        </p:blipFill>
        <p:spPr>
          <a:xfrm>
            <a:off x="2391410" y="723900"/>
            <a:ext cx="7409180" cy="3249930"/>
          </a:xfrm>
          <a:prstGeom prst="rect">
            <a:avLst/>
          </a:prstGeom>
        </p:spPr>
      </p:pic>
      <p:sp>
        <p:nvSpPr>
          <p:cNvPr id="3" name="Text Box 2"/>
          <p:cNvSpPr txBox="1"/>
          <p:nvPr/>
        </p:nvSpPr>
        <p:spPr>
          <a:xfrm>
            <a:off x="191135" y="3973830"/>
            <a:ext cx="11809730" cy="3138170"/>
          </a:xfrm>
          <a:prstGeom prst="rect">
            <a:avLst/>
          </a:prstGeom>
          <a:noFill/>
        </p:spPr>
        <p:txBody>
          <a:bodyPr wrap="square" rtlCol="0">
            <a:spAutoFit/>
          </a:bodyPr>
          <a:p>
            <a:pPr algn="l"/>
            <a:r>
              <a:rPr lang="en-US">
                <a:solidFill>
                  <a:schemeClr val="bg1"/>
                </a:solidFill>
                <a:sym typeface="+mn-ea"/>
              </a:rPr>
              <a:t>This is the second level DFD of RTO MANAGEMENT SYSTEM where we have elaborated the main functionality or subprocess of our software.</a:t>
            </a:r>
            <a:endParaRPr lang="en-US">
              <a:solidFill>
                <a:schemeClr val="bg1"/>
              </a:solidFill>
            </a:endParaRPr>
          </a:p>
          <a:p>
            <a:pPr algn="l"/>
            <a:r>
              <a:rPr lang="en-US">
                <a:solidFill>
                  <a:schemeClr val="bg1"/>
                </a:solidFill>
                <a:sym typeface="+mn-ea"/>
              </a:rPr>
              <a:t>The processes includes:</a:t>
            </a:r>
            <a:endParaRPr lang="en-US">
              <a:solidFill>
                <a:schemeClr val="bg1"/>
              </a:solidFill>
            </a:endParaRPr>
          </a:p>
          <a:p>
            <a:pPr algn="l">
              <a:buFont typeface="Arial" panose="020B0604020202020204" pitchFamily="34" charset="0"/>
              <a:buChar char="•"/>
            </a:pPr>
            <a:r>
              <a:rPr lang="en-US">
                <a:solidFill>
                  <a:schemeClr val="bg1"/>
                </a:solidFill>
                <a:sym typeface="+mn-ea"/>
              </a:rPr>
              <a:t>Managing Service and functions of the options available</a:t>
            </a:r>
            <a:endParaRPr lang="en-US">
              <a:solidFill>
                <a:schemeClr val="bg1"/>
              </a:solidFill>
            </a:endParaRPr>
          </a:p>
          <a:p>
            <a:pPr algn="l">
              <a:buFont typeface="Arial" panose="020B0604020202020204" pitchFamily="34" charset="0"/>
              <a:buChar char="•"/>
            </a:pPr>
            <a:r>
              <a:rPr lang="en-US">
                <a:solidFill>
                  <a:schemeClr val="bg1"/>
                </a:solidFill>
                <a:sym typeface="+mn-ea"/>
              </a:rPr>
              <a:t>Managing User Registration and Customer Registration</a:t>
            </a:r>
            <a:endParaRPr lang="en-US">
              <a:solidFill>
                <a:schemeClr val="bg1"/>
              </a:solidFill>
            </a:endParaRPr>
          </a:p>
          <a:p>
            <a:pPr algn="l">
              <a:buFont typeface="Arial" panose="020B0604020202020204" pitchFamily="34" charset="0"/>
              <a:buChar char="•"/>
            </a:pPr>
            <a:r>
              <a:rPr lang="en-US">
                <a:solidFill>
                  <a:schemeClr val="bg1"/>
                </a:solidFill>
                <a:sym typeface="+mn-ea"/>
              </a:rPr>
              <a:t>Managing Vehicle Owner information </a:t>
            </a:r>
            <a:endParaRPr lang="en-US">
              <a:solidFill>
                <a:schemeClr val="bg1"/>
              </a:solidFill>
            </a:endParaRPr>
          </a:p>
          <a:p>
            <a:pPr algn="l">
              <a:buFont typeface="Arial" panose="020B0604020202020204" pitchFamily="34" charset="0"/>
              <a:buChar char="•"/>
            </a:pPr>
            <a:r>
              <a:rPr lang="en-US">
                <a:solidFill>
                  <a:schemeClr val="bg1"/>
                </a:solidFill>
                <a:sym typeface="+mn-ea"/>
              </a:rPr>
              <a:t>Managing Payment for the service initiated</a:t>
            </a:r>
            <a:endParaRPr lang="en-US">
              <a:solidFill>
                <a:schemeClr val="bg1"/>
              </a:solidFill>
            </a:endParaRPr>
          </a:p>
          <a:p>
            <a:pPr algn="l">
              <a:buFont typeface="Arial" panose="020B0604020202020204" pitchFamily="34" charset="0"/>
              <a:buChar char="•"/>
            </a:pPr>
            <a:r>
              <a:rPr lang="en-US">
                <a:solidFill>
                  <a:schemeClr val="bg1"/>
                </a:solidFill>
                <a:sym typeface="+mn-ea"/>
              </a:rPr>
              <a:t>Managing Progress and tracking of service</a:t>
            </a:r>
            <a:endParaRPr lang="en-US">
              <a:solidFill>
                <a:schemeClr val="bg1"/>
              </a:solidFill>
            </a:endParaRPr>
          </a:p>
          <a:p>
            <a:pPr algn="l">
              <a:buFont typeface="Arial" panose="020B0604020202020204" pitchFamily="34" charset="0"/>
              <a:buChar char="•"/>
            </a:pPr>
            <a:r>
              <a:rPr lang="en-US">
                <a:solidFill>
                  <a:schemeClr val="bg1"/>
                </a:solidFill>
                <a:sym typeface="+mn-ea"/>
              </a:rPr>
              <a:t>Managing Driving License related details</a:t>
            </a:r>
            <a:endParaRPr lang="en-US">
              <a:solidFill>
                <a:schemeClr val="bg1"/>
              </a:solidFill>
            </a:endParaRPr>
          </a:p>
          <a:p>
            <a:pPr algn="l">
              <a:buFont typeface="Arial" panose="020B0604020202020204" pitchFamily="34" charset="0"/>
              <a:buChar char="•"/>
            </a:pPr>
            <a:r>
              <a:rPr lang="en-US">
                <a:solidFill>
                  <a:schemeClr val="bg1"/>
                </a:solidFill>
                <a:sym typeface="+mn-ea"/>
              </a:rPr>
              <a:t>Managing Editing and accessing of database</a:t>
            </a:r>
            <a:endParaRPr lang="en-US">
              <a:solidFill>
                <a:schemeClr val="bg1"/>
              </a:solidFill>
            </a:endParaRPr>
          </a:p>
          <a:p>
            <a:endParaRPr 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1880" y="90805"/>
            <a:ext cx="10515600" cy="900430"/>
          </a:xfrm>
        </p:spPr>
        <p:txBody>
          <a:bodyPr/>
          <a:p>
            <a:r>
              <a:rPr lang="en-US">
                <a:sym typeface="+mn-ea"/>
              </a:rPr>
              <a:t>Sequence Diagram</a:t>
            </a:r>
            <a:endParaRPr lang="en-US"/>
          </a:p>
        </p:txBody>
      </p:sp>
      <p:pic>
        <p:nvPicPr>
          <p:cNvPr id="5" name="Picture 4" descr="Screenshot 2021-03-22 113649"/>
          <p:cNvPicPr>
            <a:picLocks noChangeAspect="1"/>
          </p:cNvPicPr>
          <p:nvPr/>
        </p:nvPicPr>
        <p:blipFill>
          <a:blip r:embed="rId1"/>
          <a:stretch>
            <a:fillRect/>
          </a:stretch>
        </p:blipFill>
        <p:spPr>
          <a:xfrm>
            <a:off x="160020" y="991870"/>
            <a:ext cx="8667115" cy="5647690"/>
          </a:xfrm>
          <a:prstGeom prst="rect">
            <a:avLst/>
          </a:prstGeom>
        </p:spPr>
      </p:pic>
      <p:sp>
        <p:nvSpPr>
          <p:cNvPr id="3" name="Text Box 2"/>
          <p:cNvSpPr txBox="1"/>
          <p:nvPr/>
        </p:nvSpPr>
        <p:spPr>
          <a:xfrm>
            <a:off x="9114790" y="991870"/>
            <a:ext cx="3077210" cy="5507990"/>
          </a:xfrm>
          <a:prstGeom prst="rect">
            <a:avLst/>
          </a:prstGeom>
          <a:noFill/>
        </p:spPr>
        <p:txBody>
          <a:bodyPr wrap="square" rtlCol="0">
            <a:spAutoFit/>
          </a:bodyPr>
          <a:p>
            <a:pPr algn="l"/>
            <a:r>
              <a:rPr lang="en-US" sz="1600">
                <a:solidFill>
                  <a:schemeClr val="bg1"/>
                </a:solidFill>
                <a:latin typeface="+mn-ea"/>
                <a:cs typeface="+mn-ea"/>
                <a:sym typeface="+mn-ea"/>
              </a:rPr>
              <a:t>1.Login Success:Users login details are cross verified from the database.</a:t>
            </a:r>
            <a:endParaRPr lang="en-US" sz="1600">
              <a:solidFill>
                <a:schemeClr val="bg1"/>
              </a:solidFill>
              <a:latin typeface="+mn-ea"/>
              <a:cs typeface="+mn-ea"/>
            </a:endParaRPr>
          </a:p>
          <a:p>
            <a:pPr algn="l"/>
            <a:r>
              <a:rPr lang="en-US" sz="1600">
                <a:solidFill>
                  <a:schemeClr val="bg1"/>
                </a:solidFill>
                <a:latin typeface="+mn-ea"/>
                <a:cs typeface="+mn-ea"/>
                <a:sym typeface="+mn-ea"/>
              </a:rPr>
              <a:t>2.Vehicle Management:User can edit or add additional vehicles according to their requirements.As well as listing and deleting vehicles.</a:t>
            </a:r>
            <a:endParaRPr lang="en-US" sz="1600">
              <a:solidFill>
                <a:schemeClr val="bg1"/>
              </a:solidFill>
              <a:latin typeface="+mn-ea"/>
              <a:cs typeface="+mn-ea"/>
            </a:endParaRPr>
          </a:p>
          <a:p>
            <a:pPr algn="l"/>
            <a:r>
              <a:rPr lang="en-US" sz="1600">
                <a:solidFill>
                  <a:schemeClr val="bg1"/>
                </a:solidFill>
                <a:latin typeface="+mn-ea"/>
                <a:cs typeface="+mn-ea"/>
                <a:sym typeface="+mn-ea"/>
              </a:rPr>
              <a:t>3.Registration Management:User will be able to add their registrations and edit/update their old or wrong details.</a:t>
            </a:r>
            <a:endParaRPr lang="en-US" sz="1600">
              <a:solidFill>
                <a:schemeClr val="bg1"/>
              </a:solidFill>
              <a:latin typeface="+mn-ea"/>
              <a:cs typeface="+mn-ea"/>
            </a:endParaRPr>
          </a:p>
          <a:p>
            <a:pPr algn="l"/>
            <a:r>
              <a:rPr lang="en-US" sz="1600">
                <a:solidFill>
                  <a:schemeClr val="bg1"/>
                </a:solidFill>
                <a:latin typeface="+mn-ea"/>
                <a:cs typeface="+mn-ea"/>
                <a:sym typeface="+mn-ea"/>
              </a:rPr>
              <a:t>4.Driving License:Driving license details can be added and edited if required by user.</a:t>
            </a:r>
            <a:endParaRPr lang="en-US" sz="1600">
              <a:solidFill>
                <a:schemeClr val="bg1"/>
              </a:solidFill>
              <a:latin typeface="+mn-ea"/>
              <a:cs typeface="+mn-ea"/>
            </a:endParaRPr>
          </a:p>
          <a:p>
            <a:pPr algn="l"/>
            <a:r>
              <a:rPr lang="en-US" sz="1600">
                <a:solidFill>
                  <a:schemeClr val="bg1"/>
                </a:solidFill>
                <a:latin typeface="+mn-ea"/>
                <a:cs typeface="+mn-ea"/>
                <a:sym typeface="+mn-ea"/>
              </a:rPr>
              <a:t>5.Payment Registration:User can view their pending dues or payments required for various services.They can view past payment records as well.</a:t>
            </a:r>
            <a:endParaRPr lang="en-US" sz="1600">
              <a:solidFill>
                <a:schemeClr val="bg1"/>
              </a:solidFill>
              <a:latin typeface="+mn-ea"/>
              <a:cs typeface="+mn-ea"/>
            </a:endParaRPr>
          </a:p>
          <a:p>
            <a:endParaRPr lang="en-US" sz="1600">
              <a:solidFill>
                <a:schemeClr val="bg1"/>
              </a:solidFill>
              <a:latin typeface="+mn-ea"/>
              <a:cs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32840" y="0"/>
            <a:ext cx="10515600" cy="1092835"/>
          </a:xfrm>
        </p:spPr>
        <p:txBody>
          <a:bodyPr/>
          <a:p>
            <a:r>
              <a:rPr lang="en-US">
                <a:sym typeface="+mn-ea"/>
              </a:rPr>
              <a:t>State Diagram</a:t>
            </a:r>
            <a:endParaRPr lang="en-US"/>
          </a:p>
        </p:txBody>
      </p:sp>
      <p:pic>
        <p:nvPicPr>
          <p:cNvPr id="4" name="Picture 3" descr="WhatsApp Image 2021-03-29 at 12.20.28 PM"/>
          <p:cNvPicPr>
            <a:picLocks noChangeAspect="1"/>
          </p:cNvPicPr>
          <p:nvPr/>
        </p:nvPicPr>
        <p:blipFill>
          <a:blip r:embed="rId1"/>
          <a:stretch>
            <a:fillRect/>
          </a:stretch>
        </p:blipFill>
        <p:spPr>
          <a:xfrm>
            <a:off x="180340" y="817245"/>
            <a:ext cx="7877175" cy="5889625"/>
          </a:xfrm>
          <a:prstGeom prst="rect">
            <a:avLst/>
          </a:prstGeom>
        </p:spPr>
      </p:pic>
      <p:sp>
        <p:nvSpPr>
          <p:cNvPr id="3" name="Text Box 2"/>
          <p:cNvSpPr txBox="1"/>
          <p:nvPr/>
        </p:nvSpPr>
        <p:spPr>
          <a:xfrm>
            <a:off x="8366760" y="817245"/>
            <a:ext cx="3619500" cy="6185535"/>
          </a:xfrm>
          <a:prstGeom prst="rect">
            <a:avLst/>
          </a:prstGeom>
          <a:noFill/>
        </p:spPr>
        <p:txBody>
          <a:bodyPr wrap="square" rtlCol="0">
            <a:spAutoFit/>
          </a:bodyPr>
          <a:p>
            <a:pPr algn="l">
              <a:buFont typeface="Arial" panose="020B0604020202020204" pitchFamily="34" charset="0"/>
              <a:buChar char="•"/>
            </a:pPr>
            <a:r>
              <a:rPr lang="en-US">
                <a:solidFill>
                  <a:schemeClr val="bg1"/>
                </a:solidFill>
                <a:latin typeface="+mn-ea"/>
                <a:cs typeface="+mn-ea"/>
                <a:sym typeface="+mn-ea"/>
              </a:rPr>
              <a:t>These are the different pluaisble states in the progression of the working of the website.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Among all the miscellaneous services and editiong pages, we have shortlisted the main diverfication points in the state flow of the functions available for the website.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Registration and Login of the User Staff as well as the Server Maintainance Admin Staff is considrede the most imortant primary states in the initiation of any service.</a:t>
            </a:r>
            <a:endParaRPr lang="en-US">
              <a:solidFill>
                <a:schemeClr val="bg1"/>
              </a:solidFill>
              <a:latin typeface="+mn-ea"/>
              <a:cs typeface="+mn-ea"/>
            </a:endParaRPr>
          </a:p>
          <a:p>
            <a:pPr algn="l">
              <a:buFont typeface="Arial" panose="020B0604020202020204" pitchFamily="34" charset="0"/>
              <a:buChar char="•"/>
            </a:pPr>
            <a:r>
              <a:rPr lang="en-US">
                <a:solidFill>
                  <a:schemeClr val="bg1"/>
                </a:solidFill>
                <a:latin typeface="+mn-ea"/>
                <a:cs typeface="+mn-ea"/>
                <a:sym typeface="+mn-ea"/>
              </a:rPr>
              <a:t>Other updating, editing, requesting services regarding vehicle, owners and apllicants data are also the next important bufurcations holding poits in the state flow.</a:t>
            </a:r>
            <a:endParaRPr lang="en-US">
              <a:solidFill>
                <a:schemeClr val="bg1"/>
              </a:solidFill>
              <a:latin typeface="+mn-ea"/>
              <a:cs typeface="+mn-ea"/>
            </a:endParaRPr>
          </a:p>
          <a:p>
            <a:endParaRPr lang="en-US">
              <a:solidFill>
                <a:schemeClr val="bg1"/>
              </a:solidFill>
              <a:latin typeface="+mn-ea"/>
              <a:cs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1080" y="142240"/>
            <a:ext cx="10515600" cy="960755"/>
          </a:xfrm>
        </p:spPr>
        <p:txBody>
          <a:bodyPr/>
          <a:p>
            <a:r>
              <a:rPr lang="en-IN" altLang="en-US"/>
              <a:t>Collaboration Diagram</a:t>
            </a:r>
            <a:endParaRPr lang="en-IN" altLang="en-US"/>
          </a:p>
        </p:txBody>
      </p:sp>
      <p:pic>
        <p:nvPicPr>
          <p:cNvPr id="4" name="Picture 3" descr="collaboration diagram"/>
          <p:cNvPicPr>
            <a:picLocks noChangeAspect="1"/>
          </p:cNvPicPr>
          <p:nvPr/>
        </p:nvPicPr>
        <p:blipFill>
          <a:blip r:embed="rId1"/>
          <a:stretch>
            <a:fillRect/>
          </a:stretch>
        </p:blipFill>
        <p:spPr>
          <a:xfrm>
            <a:off x="196215" y="875030"/>
            <a:ext cx="9208135" cy="5751830"/>
          </a:xfrm>
          <a:prstGeom prst="rect">
            <a:avLst/>
          </a:prstGeom>
        </p:spPr>
      </p:pic>
      <p:sp>
        <p:nvSpPr>
          <p:cNvPr id="3" name="Text Box 2"/>
          <p:cNvSpPr txBox="1"/>
          <p:nvPr/>
        </p:nvSpPr>
        <p:spPr>
          <a:xfrm>
            <a:off x="9605645" y="1320165"/>
            <a:ext cx="2443480" cy="2584450"/>
          </a:xfrm>
          <a:prstGeom prst="rect">
            <a:avLst/>
          </a:prstGeom>
          <a:noFill/>
        </p:spPr>
        <p:txBody>
          <a:bodyPr wrap="square" rtlCol="0">
            <a:spAutoFit/>
          </a:bodyPr>
          <a:p>
            <a:pPr algn="l"/>
            <a:r>
              <a:rPr lang="en-US">
                <a:solidFill>
                  <a:schemeClr val="bg1"/>
                </a:solidFill>
                <a:sym typeface="+mn-ea"/>
              </a:rPr>
              <a:t>The main class function in the program which carry the important instances regarding editing, updating, viewing and initiating of services and requests are mentioned.</a:t>
            </a:r>
            <a:endParaRPr lang="en-US">
              <a:solidFill>
                <a:schemeClr val="bg1"/>
              </a:solidFill>
            </a:endParaRPr>
          </a:p>
          <a:p>
            <a:endParaRPr 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41400" y="507365"/>
            <a:ext cx="10515600" cy="686435"/>
          </a:xfrm>
        </p:spPr>
        <p:txBody>
          <a:bodyPr/>
          <a:p>
            <a:r>
              <a:rPr lang="en-US">
                <a:sym typeface="+mn-ea"/>
              </a:rPr>
              <a:t>Deployment Diagram</a:t>
            </a:r>
            <a:br>
              <a:rPr lang="en-US"/>
            </a:br>
            <a:endParaRPr lang="en-US"/>
          </a:p>
        </p:txBody>
      </p:sp>
      <p:pic>
        <p:nvPicPr>
          <p:cNvPr id="4" name="Picture 3" descr="DEPLOYMENT"/>
          <p:cNvPicPr>
            <a:picLocks noChangeAspect="1"/>
          </p:cNvPicPr>
          <p:nvPr/>
        </p:nvPicPr>
        <p:blipFill>
          <a:blip r:embed="rId1"/>
          <a:stretch>
            <a:fillRect/>
          </a:stretch>
        </p:blipFill>
        <p:spPr>
          <a:xfrm>
            <a:off x="399415" y="1193800"/>
            <a:ext cx="6283325" cy="5309235"/>
          </a:xfrm>
          <a:prstGeom prst="rect">
            <a:avLst/>
          </a:prstGeom>
        </p:spPr>
      </p:pic>
      <p:sp>
        <p:nvSpPr>
          <p:cNvPr id="3" name="Text Box 2"/>
          <p:cNvSpPr txBox="1"/>
          <p:nvPr/>
        </p:nvSpPr>
        <p:spPr>
          <a:xfrm>
            <a:off x="7028180" y="1157605"/>
            <a:ext cx="4966970" cy="2861310"/>
          </a:xfrm>
          <a:prstGeom prst="rect">
            <a:avLst/>
          </a:prstGeom>
          <a:noFill/>
        </p:spPr>
        <p:txBody>
          <a:bodyPr wrap="square" rtlCol="0">
            <a:spAutoFit/>
          </a:bodyPr>
          <a:p>
            <a:pPr marL="482600" indent="-457200" algn="l">
              <a:buFont typeface="Arial" panose="020B0604020202020204" pitchFamily="34" charset="0"/>
              <a:buChar char="•"/>
            </a:pPr>
            <a:r>
              <a:rPr lang="en-US">
                <a:solidFill>
                  <a:schemeClr val="bg1"/>
                </a:solidFill>
                <a:latin typeface="+mn-ea"/>
                <a:cs typeface="+mn-ea"/>
                <a:sym typeface="+mn-ea"/>
              </a:rPr>
              <a:t>This the deployment of data and instances between the differnet apllications and servers from the main speculated devices for a simple example.</a:t>
            </a:r>
            <a:endParaRPr lang="en-US">
              <a:solidFill>
                <a:schemeClr val="bg1"/>
              </a:solidFill>
              <a:latin typeface="+mn-ea"/>
              <a:cs typeface="+mn-ea"/>
            </a:endParaRPr>
          </a:p>
          <a:p>
            <a:pPr marL="482600" indent="-457200" algn="l">
              <a:buFont typeface="Arial" panose="020B0604020202020204" pitchFamily="34" charset="0"/>
              <a:buChar char="•"/>
            </a:pPr>
            <a:r>
              <a:rPr lang="en-US">
                <a:solidFill>
                  <a:schemeClr val="bg1"/>
                </a:solidFill>
                <a:latin typeface="+mn-ea"/>
                <a:cs typeface="+mn-ea"/>
                <a:sym typeface="+mn-ea"/>
              </a:rPr>
              <a:t>The main devices of user staff and admin will be havng the total control.</a:t>
            </a:r>
            <a:endParaRPr lang="en-US">
              <a:solidFill>
                <a:schemeClr val="bg1"/>
              </a:solidFill>
              <a:latin typeface="+mn-ea"/>
              <a:cs typeface="+mn-ea"/>
            </a:endParaRPr>
          </a:p>
          <a:p>
            <a:pPr marL="482600" indent="-457200" algn="l">
              <a:buFont typeface="Arial" panose="020B0604020202020204" pitchFamily="34" charset="0"/>
              <a:buChar char="•"/>
            </a:pPr>
            <a:r>
              <a:rPr lang="en-US">
                <a:solidFill>
                  <a:schemeClr val="bg1"/>
                </a:solidFill>
                <a:latin typeface="+mn-ea"/>
                <a:cs typeface="+mn-ea"/>
                <a:sym typeface="+mn-ea"/>
              </a:rPr>
              <a:t>The database and website applicatiosn will be directly under them for editing, reviewing and use for service.</a:t>
            </a:r>
            <a:endParaRPr lang="en-US">
              <a:solidFill>
                <a:schemeClr val="bg1"/>
              </a:solidFill>
              <a:latin typeface="+mn-ea"/>
              <a:cs typeface="+mn-ea"/>
            </a:endParaRPr>
          </a:p>
          <a:p>
            <a:endParaRPr lang="en-US">
              <a:solidFill>
                <a:schemeClr val="bg1"/>
              </a:solidFill>
              <a:latin typeface="+mn-ea"/>
              <a:cs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47750" y="222885"/>
            <a:ext cx="10515600" cy="83947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4400" b="0" i="0" u="none" strike="noStrike" kern="1200" cap="all" spc="0" normalizeH="0" baseline="0" noProof="0" dirty="0">
                <a:ln>
                  <a:noFill/>
                </a:ln>
                <a:solidFill>
                  <a:schemeClr val="bg1"/>
                </a:solidFill>
                <a:effectLst/>
                <a:uLnTx/>
                <a:uFillTx/>
                <a:latin typeface="+mj-lt"/>
                <a:ea typeface="+mj-ea"/>
                <a:cs typeface="+mj-cs"/>
              </a:rPr>
              <a:t>Module 1</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grpSp>
        <p:nvGrpSpPr>
          <p:cNvPr id="17410" name="组合 2"/>
          <p:cNvGrpSpPr/>
          <p:nvPr/>
        </p:nvGrpSpPr>
        <p:grpSpPr>
          <a:xfrm>
            <a:off x="6002655" y="2094865"/>
            <a:ext cx="1079500" cy="1079500"/>
            <a:chOff x="6711295" y="2349000"/>
            <a:chExt cx="1080000" cy="1080000"/>
          </a:xfrm>
        </p:grpSpPr>
        <p:sp>
          <p:nvSpPr>
            <p:cNvPr id="5" name="圆角矩形 4"/>
            <p:cNvSpPr>
              <a:spLocks noChangeAspect="1"/>
            </p:cNvSpPr>
            <p:nvPr/>
          </p:nvSpPr>
          <p:spPr>
            <a:xfrm>
              <a:off x="6711295" y="2349000"/>
              <a:ext cx="1080000" cy="1080000"/>
            </a:xfrm>
            <a:prstGeom prst="roundRect">
              <a:avLst>
                <a:gd name="adj" fmla="val 31317"/>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6" name="Group 4"/>
            <p:cNvGrpSpPr>
              <a:grpSpLocks noChangeAspect="1"/>
            </p:cNvGrpSpPr>
            <p:nvPr/>
          </p:nvGrpSpPr>
          <p:grpSpPr bwMode="auto">
            <a:xfrm>
              <a:off x="6891295" y="2645111"/>
              <a:ext cx="720000" cy="504900"/>
              <a:chOff x="3438" y="1882"/>
              <a:chExt cx="800" cy="561"/>
            </a:xfrm>
            <a:solidFill>
              <a:schemeClr val="bg1"/>
            </a:solidFill>
          </p:grpSpPr>
          <p:sp>
            <p:nvSpPr>
              <p:cNvPr id="7" name="Oval 5"/>
              <p:cNvSpPr>
                <a:spLocks noChangeArrowheads="1"/>
              </p:cNvSpPr>
              <p:nvPr/>
            </p:nvSpPr>
            <p:spPr bwMode="auto">
              <a:xfrm>
                <a:off x="3747" y="1892"/>
                <a:ext cx="181"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Oval 6"/>
              <p:cNvSpPr>
                <a:spLocks noChangeArrowheads="1"/>
              </p:cNvSpPr>
              <p:nvPr/>
            </p:nvSpPr>
            <p:spPr bwMode="auto">
              <a:xfrm>
                <a:off x="3509" y="1882"/>
                <a:ext cx="131" cy="1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Oval 7"/>
              <p:cNvSpPr>
                <a:spLocks noChangeArrowheads="1"/>
              </p:cNvSpPr>
              <p:nvPr/>
            </p:nvSpPr>
            <p:spPr bwMode="auto">
              <a:xfrm>
                <a:off x="4035" y="1882"/>
                <a:ext cx="131" cy="1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Freeform 8"/>
              <p:cNvSpPr/>
              <p:nvPr/>
            </p:nvSpPr>
            <p:spPr bwMode="auto">
              <a:xfrm>
                <a:off x="3438" y="2016"/>
                <a:ext cx="800" cy="427"/>
              </a:xfrm>
              <a:custGeom>
                <a:avLst/>
                <a:gdLst>
                  <a:gd name="T0" fmla="*/ 800 w 800"/>
                  <a:gd name="T1" fmla="*/ 154 h 427"/>
                  <a:gd name="T2" fmla="*/ 774 w 800"/>
                  <a:gd name="T3" fmla="*/ 29 h 427"/>
                  <a:gd name="T4" fmla="*/ 707 w 800"/>
                  <a:gd name="T5" fmla="*/ 12 h 427"/>
                  <a:gd name="T6" fmla="*/ 693 w 800"/>
                  <a:gd name="T7" fmla="*/ 0 h 427"/>
                  <a:gd name="T8" fmla="*/ 671 w 800"/>
                  <a:gd name="T9" fmla="*/ 22 h 427"/>
                  <a:gd name="T10" fmla="*/ 683 w 800"/>
                  <a:gd name="T11" fmla="*/ 144 h 427"/>
                  <a:gd name="T12" fmla="*/ 664 w 800"/>
                  <a:gd name="T13" fmla="*/ 166 h 427"/>
                  <a:gd name="T14" fmla="*/ 643 w 800"/>
                  <a:gd name="T15" fmla="*/ 144 h 427"/>
                  <a:gd name="T16" fmla="*/ 654 w 800"/>
                  <a:gd name="T17" fmla="*/ 22 h 427"/>
                  <a:gd name="T18" fmla="*/ 633 w 800"/>
                  <a:gd name="T19" fmla="*/ 0 h 427"/>
                  <a:gd name="T20" fmla="*/ 621 w 800"/>
                  <a:gd name="T21" fmla="*/ 12 h 427"/>
                  <a:gd name="T22" fmla="*/ 552 w 800"/>
                  <a:gd name="T23" fmla="*/ 29 h 427"/>
                  <a:gd name="T24" fmla="*/ 538 w 800"/>
                  <a:gd name="T25" fmla="*/ 101 h 427"/>
                  <a:gd name="T26" fmla="*/ 459 w 800"/>
                  <a:gd name="T27" fmla="*/ 84 h 427"/>
                  <a:gd name="T28" fmla="*/ 440 w 800"/>
                  <a:gd name="T29" fmla="*/ 65 h 427"/>
                  <a:gd name="T30" fmla="*/ 412 w 800"/>
                  <a:gd name="T31" fmla="*/ 96 h 427"/>
                  <a:gd name="T32" fmla="*/ 428 w 800"/>
                  <a:gd name="T33" fmla="*/ 269 h 427"/>
                  <a:gd name="T34" fmla="*/ 400 w 800"/>
                  <a:gd name="T35" fmla="*/ 300 h 427"/>
                  <a:gd name="T36" fmla="*/ 371 w 800"/>
                  <a:gd name="T37" fmla="*/ 269 h 427"/>
                  <a:gd name="T38" fmla="*/ 388 w 800"/>
                  <a:gd name="T39" fmla="*/ 96 h 427"/>
                  <a:gd name="T40" fmla="*/ 359 w 800"/>
                  <a:gd name="T41" fmla="*/ 65 h 427"/>
                  <a:gd name="T42" fmla="*/ 340 w 800"/>
                  <a:gd name="T43" fmla="*/ 84 h 427"/>
                  <a:gd name="T44" fmla="*/ 262 w 800"/>
                  <a:gd name="T45" fmla="*/ 101 h 427"/>
                  <a:gd name="T46" fmla="*/ 247 w 800"/>
                  <a:gd name="T47" fmla="*/ 29 h 427"/>
                  <a:gd name="T48" fmla="*/ 181 w 800"/>
                  <a:gd name="T49" fmla="*/ 12 h 427"/>
                  <a:gd name="T50" fmla="*/ 166 w 800"/>
                  <a:gd name="T51" fmla="*/ 0 h 427"/>
                  <a:gd name="T52" fmla="*/ 145 w 800"/>
                  <a:gd name="T53" fmla="*/ 22 h 427"/>
                  <a:gd name="T54" fmla="*/ 157 w 800"/>
                  <a:gd name="T55" fmla="*/ 144 h 427"/>
                  <a:gd name="T56" fmla="*/ 135 w 800"/>
                  <a:gd name="T57" fmla="*/ 166 h 427"/>
                  <a:gd name="T58" fmla="*/ 116 w 800"/>
                  <a:gd name="T59" fmla="*/ 144 h 427"/>
                  <a:gd name="T60" fmla="*/ 128 w 800"/>
                  <a:gd name="T61" fmla="*/ 22 h 427"/>
                  <a:gd name="T62" fmla="*/ 107 w 800"/>
                  <a:gd name="T63" fmla="*/ 0 h 427"/>
                  <a:gd name="T64" fmla="*/ 93 w 800"/>
                  <a:gd name="T65" fmla="*/ 12 h 427"/>
                  <a:gd name="T66" fmla="*/ 26 w 800"/>
                  <a:gd name="T67" fmla="*/ 29 h 427"/>
                  <a:gd name="T68" fmla="*/ 0 w 800"/>
                  <a:gd name="T69" fmla="*/ 154 h 427"/>
                  <a:gd name="T70" fmla="*/ 0 w 800"/>
                  <a:gd name="T71" fmla="*/ 154 h 427"/>
                  <a:gd name="T72" fmla="*/ 47 w 800"/>
                  <a:gd name="T73" fmla="*/ 259 h 427"/>
                  <a:gd name="T74" fmla="*/ 212 w 800"/>
                  <a:gd name="T75" fmla="*/ 259 h 427"/>
                  <a:gd name="T76" fmla="*/ 207 w 800"/>
                  <a:gd name="T77" fmla="*/ 281 h 427"/>
                  <a:gd name="T78" fmla="*/ 207 w 800"/>
                  <a:gd name="T79" fmla="*/ 281 h 427"/>
                  <a:gd name="T80" fmla="*/ 276 w 800"/>
                  <a:gd name="T81" fmla="*/ 427 h 427"/>
                  <a:gd name="T82" fmla="*/ 524 w 800"/>
                  <a:gd name="T83" fmla="*/ 427 h 427"/>
                  <a:gd name="T84" fmla="*/ 593 w 800"/>
                  <a:gd name="T85" fmla="*/ 281 h 427"/>
                  <a:gd name="T86" fmla="*/ 588 w 800"/>
                  <a:gd name="T87" fmla="*/ 259 h 427"/>
                  <a:gd name="T88" fmla="*/ 752 w 800"/>
                  <a:gd name="T89" fmla="*/ 259 h 427"/>
                  <a:gd name="T90" fmla="*/ 800 w 800"/>
                  <a:gd name="T91" fmla="*/ 154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427">
                    <a:moveTo>
                      <a:pt x="800" y="154"/>
                    </a:moveTo>
                    <a:lnTo>
                      <a:pt x="774" y="29"/>
                    </a:lnTo>
                    <a:lnTo>
                      <a:pt x="707" y="12"/>
                    </a:lnTo>
                    <a:lnTo>
                      <a:pt x="693" y="0"/>
                    </a:lnTo>
                    <a:lnTo>
                      <a:pt x="671" y="22"/>
                    </a:lnTo>
                    <a:lnTo>
                      <a:pt x="683" y="144"/>
                    </a:lnTo>
                    <a:lnTo>
                      <a:pt x="664" y="166"/>
                    </a:lnTo>
                    <a:lnTo>
                      <a:pt x="643" y="144"/>
                    </a:lnTo>
                    <a:lnTo>
                      <a:pt x="654" y="22"/>
                    </a:lnTo>
                    <a:lnTo>
                      <a:pt x="633" y="0"/>
                    </a:lnTo>
                    <a:lnTo>
                      <a:pt x="621" y="12"/>
                    </a:lnTo>
                    <a:lnTo>
                      <a:pt x="552" y="29"/>
                    </a:lnTo>
                    <a:lnTo>
                      <a:pt x="538" y="101"/>
                    </a:lnTo>
                    <a:lnTo>
                      <a:pt x="459" y="84"/>
                    </a:lnTo>
                    <a:lnTo>
                      <a:pt x="440" y="65"/>
                    </a:lnTo>
                    <a:lnTo>
                      <a:pt x="412" y="96"/>
                    </a:lnTo>
                    <a:lnTo>
                      <a:pt x="428" y="269"/>
                    </a:lnTo>
                    <a:lnTo>
                      <a:pt x="400" y="300"/>
                    </a:lnTo>
                    <a:lnTo>
                      <a:pt x="371" y="269"/>
                    </a:lnTo>
                    <a:lnTo>
                      <a:pt x="388" y="96"/>
                    </a:lnTo>
                    <a:lnTo>
                      <a:pt x="359" y="65"/>
                    </a:lnTo>
                    <a:lnTo>
                      <a:pt x="340" y="84"/>
                    </a:lnTo>
                    <a:lnTo>
                      <a:pt x="262" y="101"/>
                    </a:lnTo>
                    <a:lnTo>
                      <a:pt x="247" y="29"/>
                    </a:lnTo>
                    <a:lnTo>
                      <a:pt x="181" y="12"/>
                    </a:lnTo>
                    <a:lnTo>
                      <a:pt x="166" y="0"/>
                    </a:lnTo>
                    <a:lnTo>
                      <a:pt x="145" y="22"/>
                    </a:lnTo>
                    <a:lnTo>
                      <a:pt x="157" y="144"/>
                    </a:lnTo>
                    <a:lnTo>
                      <a:pt x="135" y="166"/>
                    </a:lnTo>
                    <a:lnTo>
                      <a:pt x="116" y="144"/>
                    </a:lnTo>
                    <a:lnTo>
                      <a:pt x="128" y="22"/>
                    </a:lnTo>
                    <a:lnTo>
                      <a:pt x="107" y="0"/>
                    </a:lnTo>
                    <a:lnTo>
                      <a:pt x="93" y="12"/>
                    </a:lnTo>
                    <a:lnTo>
                      <a:pt x="26" y="29"/>
                    </a:lnTo>
                    <a:lnTo>
                      <a:pt x="0" y="154"/>
                    </a:lnTo>
                    <a:lnTo>
                      <a:pt x="0" y="154"/>
                    </a:lnTo>
                    <a:lnTo>
                      <a:pt x="47" y="259"/>
                    </a:lnTo>
                    <a:lnTo>
                      <a:pt x="212" y="259"/>
                    </a:lnTo>
                    <a:lnTo>
                      <a:pt x="207" y="281"/>
                    </a:lnTo>
                    <a:lnTo>
                      <a:pt x="207" y="281"/>
                    </a:lnTo>
                    <a:lnTo>
                      <a:pt x="276" y="427"/>
                    </a:lnTo>
                    <a:lnTo>
                      <a:pt x="524" y="427"/>
                    </a:lnTo>
                    <a:lnTo>
                      <a:pt x="593" y="281"/>
                    </a:lnTo>
                    <a:lnTo>
                      <a:pt x="588" y="259"/>
                    </a:lnTo>
                    <a:lnTo>
                      <a:pt x="752" y="259"/>
                    </a:lnTo>
                    <a:lnTo>
                      <a:pt x="80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grpSp>
        <p:nvGrpSpPr>
          <p:cNvPr id="17413" name="组合 10"/>
          <p:cNvGrpSpPr/>
          <p:nvPr/>
        </p:nvGrpSpPr>
        <p:grpSpPr>
          <a:xfrm>
            <a:off x="6006783" y="3970020"/>
            <a:ext cx="1079500" cy="1079500"/>
            <a:chOff x="9021886" y="2349000"/>
            <a:chExt cx="1080000" cy="1080000"/>
          </a:xfrm>
        </p:grpSpPr>
        <p:sp>
          <p:nvSpPr>
            <p:cNvPr id="12" name="圆角矩形 11"/>
            <p:cNvSpPr>
              <a:spLocks noChangeAspect="1"/>
            </p:cNvSpPr>
            <p:nvPr/>
          </p:nvSpPr>
          <p:spPr>
            <a:xfrm>
              <a:off x="9021886" y="2349000"/>
              <a:ext cx="1080000" cy="1080000"/>
            </a:xfrm>
            <a:prstGeom prst="roundRect">
              <a:avLst>
                <a:gd name="adj" fmla="val 31317"/>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3" name="Group 11"/>
            <p:cNvGrpSpPr>
              <a:grpSpLocks noChangeAspect="1"/>
            </p:cNvGrpSpPr>
            <p:nvPr/>
          </p:nvGrpSpPr>
          <p:grpSpPr bwMode="auto">
            <a:xfrm>
              <a:off x="9216034" y="2524334"/>
              <a:ext cx="691703" cy="720000"/>
              <a:chOff x="3399" y="1701"/>
              <a:chExt cx="880" cy="916"/>
            </a:xfrm>
            <a:solidFill>
              <a:schemeClr val="bg1"/>
            </a:solidFill>
          </p:grpSpPr>
          <p:sp>
            <p:nvSpPr>
              <p:cNvPr id="14" name="Freeform 12"/>
              <p:cNvSpPr/>
              <p:nvPr/>
            </p:nvSpPr>
            <p:spPr bwMode="auto">
              <a:xfrm>
                <a:off x="3399" y="1701"/>
                <a:ext cx="880" cy="733"/>
              </a:xfrm>
              <a:custGeom>
                <a:avLst/>
                <a:gdLst>
                  <a:gd name="T0" fmla="*/ 370 w 370"/>
                  <a:gd name="T1" fmla="*/ 81 h 308"/>
                  <a:gd name="T2" fmla="*/ 323 w 370"/>
                  <a:gd name="T3" fmla="*/ 41 h 308"/>
                  <a:gd name="T4" fmla="*/ 276 w 370"/>
                  <a:gd name="T5" fmla="*/ 0 h 308"/>
                  <a:gd name="T6" fmla="*/ 229 w 370"/>
                  <a:gd name="T7" fmla="*/ 41 h 308"/>
                  <a:gd name="T8" fmla="*/ 182 w 370"/>
                  <a:gd name="T9" fmla="*/ 81 h 308"/>
                  <a:gd name="T10" fmla="*/ 234 w 370"/>
                  <a:gd name="T11" fmla="*/ 81 h 308"/>
                  <a:gd name="T12" fmla="*/ 7 w 370"/>
                  <a:gd name="T13" fmla="*/ 253 h 308"/>
                  <a:gd name="T14" fmla="*/ 5 w 370"/>
                  <a:gd name="T15" fmla="*/ 260 h 308"/>
                  <a:gd name="T16" fmla="*/ 327 w 370"/>
                  <a:gd name="T17" fmla="*/ 81 h 308"/>
                  <a:gd name="T18" fmla="*/ 370 w 370"/>
                  <a:gd name="T19" fmla="*/ 8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308">
                    <a:moveTo>
                      <a:pt x="370" y="81"/>
                    </a:moveTo>
                    <a:cubicBezTo>
                      <a:pt x="323" y="41"/>
                      <a:pt x="323" y="41"/>
                      <a:pt x="323" y="41"/>
                    </a:cubicBezTo>
                    <a:cubicBezTo>
                      <a:pt x="276" y="0"/>
                      <a:pt x="276" y="0"/>
                      <a:pt x="276" y="0"/>
                    </a:cubicBezTo>
                    <a:cubicBezTo>
                      <a:pt x="229" y="41"/>
                      <a:pt x="229" y="41"/>
                      <a:pt x="229" y="41"/>
                    </a:cubicBezTo>
                    <a:cubicBezTo>
                      <a:pt x="182" y="81"/>
                      <a:pt x="182" y="81"/>
                      <a:pt x="182" y="81"/>
                    </a:cubicBezTo>
                    <a:cubicBezTo>
                      <a:pt x="234" y="81"/>
                      <a:pt x="234" y="81"/>
                      <a:pt x="234" y="81"/>
                    </a:cubicBezTo>
                    <a:cubicBezTo>
                      <a:pt x="216" y="188"/>
                      <a:pt x="118" y="270"/>
                      <a:pt x="7" y="253"/>
                    </a:cubicBezTo>
                    <a:cubicBezTo>
                      <a:pt x="2" y="252"/>
                      <a:pt x="0" y="258"/>
                      <a:pt x="5" y="260"/>
                    </a:cubicBezTo>
                    <a:cubicBezTo>
                      <a:pt x="144" y="308"/>
                      <a:pt x="304" y="229"/>
                      <a:pt x="327" y="81"/>
                    </a:cubicBezTo>
                    <a:lnTo>
                      <a:pt x="370"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Freeform 13"/>
              <p:cNvSpPr/>
              <p:nvPr/>
            </p:nvSpPr>
            <p:spPr bwMode="auto">
              <a:xfrm>
                <a:off x="3917" y="2222"/>
                <a:ext cx="114" cy="395"/>
              </a:xfrm>
              <a:custGeom>
                <a:avLst/>
                <a:gdLst>
                  <a:gd name="T0" fmla="*/ 48 w 48"/>
                  <a:gd name="T1" fmla="*/ 0 h 166"/>
                  <a:gd name="T2" fmla="*/ 0 w 48"/>
                  <a:gd name="T3" fmla="*/ 34 h 166"/>
                  <a:gd name="T4" fmla="*/ 0 w 48"/>
                  <a:gd name="T5" fmla="*/ 166 h 166"/>
                  <a:gd name="T6" fmla="*/ 48 w 48"/>
                  <a:gd name="T7" fmla="*/ 166 h 166"/>
                  <a:gd name="T8" fmla="*/ 48 w 48"/>
                  <a:gd name="T9" fmla="*/ 0 h 166"/>
                </a:gdLst>
                <a:ahLst/>
                <a:cxnLst>
                  <a:cxn ang="0">
                    <a:pos x="T0" y="T1"/>
                  </a:cxn>
                  <a:cxn ang="0">
                    <a:pos x="T2" y="T3"/>
                  </a:cxn>
                  <a:cxn ang="0">
                    <a:pos x="T4" y="T5"/>
                  </a:cxn>
                  <a:cxn ang="0">
                    <a:pos x="T6" y="T7"/>
                  </a:cxn>
                  <a:cxn ang="0">
                    <a:pos x="T8" y="T9"/>
                  </a:cxn>
                </a:cxnLst>
                <a:rect l="0" t="0" r="r" b="b"/>
                <a:pathLst>
                  <a:path w="48" h="166">
                    <a:moveTo>
                      <a:pt x="48" y="0"/>
                    </a:moveTo>
                    <a:cubicBezTo>
                      <a:pt x="34" y="13"/>
                      <a:pt x="17" y="24"/>
                      <a:pt x="0" y="34"/>
                    </a:cubicBezTo>
                    <a:cubicBezTo>
                      <a:pt x="0" y="166"/>
                      <a:pt x="0" y="166"/>
                      <a:pt x="0" y="166"/>
                    </a:cubicBezTo>
                    <a:cubicBezTo>
                      <a:pt x="48" y="166"/>
                      <a:pt x="48" y="166"/>
                      <a:pt x="48" y="166"/>
                    </a:cubicBezTo>
                    <a:lnTo>
                      <a:pt x="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Freeform 14"/>
              <p:cNvSpPr/>
              <p:nvPr/>
            </p:nvSpPr>
            <p:spPr bwMode="auto">
              <a:xfrm>
                <a:off x="3746" y="2331"/>
                <a:ext cx="114" cy="286"/>
              </a:xfrm>
              <a:custGeom>
                <a:avLst/>
                <a:gdLst>
                  <a:gd name="T0" fmla="*/ 0 w 48"/>
                  <a:gd name="T1" fmla="*/ 120 h 120"/>
                  <a:gd name="T2" fmla="*/ 48 w 48"/>
                  <a:gd name="T3" fmla="*/ 120 h 120"/>
                  <a:gd name="T4" fmla="*/ 48 w 48"/>
                  <a:gd name="T5" fmla="*/ 0 h 120"/>
                  <a:gd name="T6" fmla="*/ 0 w 48"/>
                  <a:gd name="T7" fmla="*/ 15 h 120"/>
                  <a:gd name="T8" fmla="*/ 0 w 48"/>
                  <a:gd name="T9" fmla="*/ 120 h 120"/>
                </a:gdLst>
                <a:ahLst/>
                <a:cxnLst>
                  <a:cxn ang="0">
                    <a:pos x="T0" y="T1"/>
                  </a:cxn>
                  <a:cxn ang="0">
                    <a:pos x="T2" y="T3"/>
                  </a:cxn>
                  <a:cxn ang="0">
                    <a:pos x="T4" y="T5"/>
                  </a:cxn>
                  <a:cxn ang="0">
                    <a:pos x="T6" y="T7"/>
                  </a:cxn>
                  <a:cxn ang="0">
                    <a:pos x="T8" y="T9"/>
                  </a:cxn>
                </a:cxnLst>
                <a:rect l="0" t="0" r="r" b="b"/>
                <a:pathLst>
                  <a:path w="48" h="120">
                    <a:moveTo>
                      <a:pt x="0" y="120"/>
                    </a:moveTo>
                    <a:cubicBezTo>
                      <a:pt x="48" y="120"/>
                      <a:pt x="48" y="120"/>
                      <a:pt x="48" y="120"/>
                    </a:cubicBezTo>
                    <a:cubicBezTo>
                      <a:pt x="48" y="0"/>
                      <a:pt x="48" y="0"/>
                      <a:pt x="48" y="0"/>
                    </a:cubicBezTo>
                    <a:cubicBezTo>
                      <a:pt x="33" y="6"/>
                      <a:pt x="17" y="12"/>
                      <a:pt x="0" y="15"/>
                    </a:cubicBezTo>
                    <a:lnTo>
                      <a:pt x="0"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Freeform 15"/>
              <p:cNvSpPr/>
              <p:nvPr/>
            </p:nvSpPr>
            <p:spPr bwMode="auto">
              <a:xfrm>
                <a:off x="4089" y="1922"/>
                <a:ext cx="114" cy="695"/>
              </a:xfrm>
              <a:custGeom>
                <a:avLst/>
                <a:gdLst>
                  <a:gd name="T0" fmla="*/ 0 w 48"/>
                  <a:gd name="T1" fmla="*/ 292 h 292"/>
                  <a:gd name="T2" fmla="*/ 48 w 48"/>
                  <a:gd name="T3" fmla="*/ 292 h 292"/>
                  <a:gd name="T4" fmla="*/ 48 w 48"/>
                  <a:gd name="T5" fmla="*/ 0 h 292"/>
                  <a:gd name="T6" fmla="*/ 47 w 48"/>
                  <a:gd name="T7" fmla="*/ 0 h 292"/>
                  <a:gd name="T8" fmla="*/ 0 w 48"/>
                  <a:gd name="T9" fmla="*/ 100 h 292"/>
                  <a:gd name="T10" fmla="*/ 0 w 48"/>
                  <a:gd name="T11" fmla="*/ 292 h 292"/>
                </a:gdLst>
                <a:ahLst/>
                <a:cxnLst>
                  <a:cxn ang="0">
                    <a:pos x="T0" y="T1"/>
                  </a:cxn>
                  <a:cxn ang="0">
                    <a:pos x="T2" y="T3"/>
                  </a:cxn>
                  <a:cxn ang="0">
                    <a:pos x="T4" y="T5"/>
                  </a:cxn>
                  <a:cxn ang="0">
                    <a:pos x="T6" y="T7"/>
                  </a:cxn>
                  <a:cxn ang="0">
                    <a:pos x="T8" y="T9"/>
                  </a:cxn>
                  <a:cxn ang="0">
                    <a:pos x="T10" y="T11"/>
                  </a:cxn>
                </a:cxnLst>
                <a:rect l="0" t="0" r="r" b="b"/>
                <a:pathLst>
                  <a:path w="48" h="292">
                    <a:moveTo>
                      <a:pt x="0" y="292"/>
                    </a:moveTo>
                    <a:cubicBezTo>
                      <a:pt x="48" y="292"/>
                      <a:pt x="48" y="292"/>
                      <a:pt x="48" y="292"/>
                    </a:cubicBezTo>
                    <a:cubicBezTo>
                      <a:pt x="48" y="0"/>
                      <a:pt x="48" y="0"/>
                      <a:pt x="48" y="0"/>
                    </a:cubicBezTo>
                    <a:cubicBezTo>
                      <a:pt x="47" y="0"/>
                      <a:pt x="47" y="0"/>
                      <a:pt x="47" y="0"/>
                    </a:cubicBezTo>
                    <a:cubicBezTo>
                      <a:pt x="39" y="38"/>
                      <a:pt x="23" y="71"/>
                      <a:pt x="0" y="100"/>
                    </a:cubicBezTo>
                    <a:lnTo>
                      <a:pt x="0"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Freeform 16"/>
              <p:cNvSpPr/>
              <p:nvPr/>
            </p:nvSpPr>
            <p:spPr bwMode="auto">
              <a:xfrm>
                <a:off x="3403" y="2348"/>
                <a:ext cx="115" cy="269"/>
              </a:xfrm>
              <a:custGeom>
                <a:avLst/>
                <a:gdLst>
                  <a:gd name="T0" fmla="*/ 48 w 48"/>
                  <a:gd name="T1" fmla="*/ 11 h 113"/>
                  <a:gd name="T2" fmla="*/ 0 w 48"/>
                  <a:gd name="T3" fmla="*/ 0 h 113"/>
                  <a:gd name="T4" fmla="*/ 0 w 48"/>
                  <a:gd name="T5" fmla="*/ 113 h 113"/>
                  <a:gd name="T6" fmla="*/ 48 w 48"/>
                  <a:gd name="T7" fmla="*/ 113 h 113"/>
                  <a:gd name="T8" fmla="*/ 48 w 48"/>
                  <a:gd name="T9" fmla="*/ 11 h 113"/>
                </a:gdLst>
                <a:ahLst/>
                <a:cxnLst>
                  <a:cxn ang="0">
                    <a:pos x="T0" y="T1"/>
                  </a:cxn>
                  <a:cxn ang="0">
                    <a:pos x="T2" y="T3"/>
                  </a:cxn>
                  <a:cxn ang="0">
                    <a:pos x="T4" y="T5"/>
                  </a:cxn>
                  <a:cxn ang="0">
                    <a:pos x="T6" y="T7"/>
                  </a:cxn>
                  <a:cxn ang="0">
                    <a:pos x="T8" y="T9"/>
                  </a:cxn>
                </a:cxnLst>
                <a:rect l="0" t="0" r="r" b="b"/>
                <a:pathLst>
                  <a:path w="48" h="113">
                    <a:moveTo>
                      <a:pt x="48" y="11"/>
                    </a:moveTo>
                    <a:cubicBezTo>
                      <a:pt x="32" y="9"/>
                      <a:pt x="16" y="5"/>
                      <a:pt x="0" y="0"/>
                    </a:cubicBezTo>
                    <a:cubicBezTo>
                      <a:pt x="0" y="113"/>
                      <a:pt x="0" y="113"/>
                      <a:pt x="0" y="113"/>
                    </a:cubicBezTo>
                    <a:cubicBezTo>
                      <a:pt x="48" y="113"/>
                      <a:pt x="48" y="113"/>
                      <a:pt x="48" y="113"/>
                    </a:cubicBezTo>
                    <a:lnTo>
                      <a:pt x="4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Freeform 17"/>
              <p:cNvSpPr/>
              <p:nvPr/>
            </p:nvSpPr>
            <p:spPr bwMode="auto">
              <a:xfrm>
                <a:off x="3575" y="2377"/>
                <a:ext cx="114" cy="240"/>
              </a:xfrm>
              <a:custGeom>
                <a:avLst/>
                <a:gdLst>
                  <a:gd name="T0" fmla="*/ 0 w 48"/>
                  <a:gd name="T1" fmla="*/ 101 h 101"/>
                  <a:gd name="T2" fmla="*/ 48 w 48"/>
                  <a:gd name="T3" fmla="*/ 101 h 101"/>
                  <a:gd name="T4" fmla="*/ 48 w 48"/>
                  <a:gd name="T5" fmla="*/ 0 h 101"/>
                  <a:gd name="T6" fmla="*/ 15 w 48"/>
                  <a:gd name="T7" fmla="*/ 2 h 101"/>
                  <a:gd name="T8" fmla="*/ 0 w 48"/>
                  <a:gd name="T9" fmla="*/ 2 h 101"/>
                  <a:gd name="T10" fmla="*/ 0 w 48"/>
                  <a:gd name="T11" fmla="*/ 101 h 101"/>
                </a:gdLst>
                <a:ahLst/>
                <a:cxnLst>
                  <a:cxn ang="0">
                    <a:pos x="T0" y="T1"/>
                  </a:cxn>
                  <a:cxn ang="0">
                    <a:pos x="T2" y="T3"/>
                  </a:cxn>
                  <a:cxn ang="0">
                    <a:pos x="T4" y="T5"/>
                  </a:cxn>
                  <a:cxn ang="0">
                    <a:pos x="T6" y="T7"/>
                  </a:cxn>
                  <a:cxn ang="0">
                    <a:pos x="T8" y="T9"/>
                  </a:cxn>
                  <a:cxn ang="0">
                    <a:pos x="T10" y="T11"/>
                  </a:cxn>
                </a:cxnLst>
                <a:rect l="0" t="0" r="r" b="b"/>
                <a:pathLst>
                  <a:path w="48" h="101">
                    <a:moveTo>
                      <a:pt x="0" y="101"/>
                    </a:moveTo>
                    <a:cubicBezTo>
                      <a:pt x="48" y="101"/>
                      <a:pt x="48" y="101"/>
                      <a:pt x="48" y="101"/>
                    </a:cubicBezTo>
                    <a:cubicBezTo>
                      <a:pt x="48" y="0"/>
                      <a:pt x="48" y="0"/>
                      <a:pt x="48" y="0"/>
                    </a:cubicBezTo>
                    <a:cubicBezTo>
                      <a:pt x="37" y="1"/>
                      <a:pt x="26" y="2"/>
                      <a:pt x="15" y="2"/>
                    </a:cubicBezTo>
                    <a:cubicBezTo>
                      <a:pt x="10" y="2"/>
                      <a:pt x="5" y="2"/>
                      <a:pt x="0" y="2"/>
                    </a:cubicBezTo>
                    <a:lnTo>
                      <a:pt x="0"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sp>
        <p:nvSpPr>
          <p:cNvPr id="20" name="圆角矩形 19"/>
          <p:cNvSpPr>
            <a:spLocks noChangeAspect="1"/>
          </p:cNvSpPr>
          <p:nvPr/>
        </p:nvSpPr>
        <p:spPr>
          <a:xfrm>
            <a:off x="185420" y="3963670"/>
            <a:ext cx="1079500" cy="1079500"/>
          </a:xfrm>
          <a:prstGeom prst="roundRect">
            <a:avLst>
              <a:gd name="adj" fmla="val 31317"/>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1" name="Group 20"/>
          <p:cNvGrpSpPr>
            <a:grpSpLocks noChangeAspect="1"/>
          </p:cNvGrpSpPr>
          <p:nvPr/>
        </p:nvGrpSpPr>
        <p:grpSpPr bwMode="auto">
          <a:xfrm>
            <a:off x="365569" y="4157913"/>
            <a:ext cx="720000" cy="690504"/>
            <a:chOff x="3365" y="1699"/>
            <a:chExt cx="952" cy="913"/>
          </a:xfrm>
          <a:solidFill>
            <a:schemeClr val="bg1"/>
          </a:solidFill>
        </p:grpSpPr>
        <p:sp>
          <p:nvSpPr>
            <p:cNvPr id="22" name="Freeform 21"/>
            <p:cNvSpPr/>
            <p:nvPr/>
          </p:nvSpPr>
          <p:spPr bwMode="auto">
            <a:xfrm>
              <a:off x="3689" y="2516"/>
              <a:ext cx="305" cy="96"/>
            </a:xfrm>
            <a:custGeom>
              <a:avLst/>
              <a:gdLst>
                <a:gd name="T0" fmla="*/ 116 w 128"/>
                <a:gd name="T1" fmla="*/ 29 h 40"/>
                <a:gd name="T2" fmla="*/ 108 w 128"/>
                <a:gd name="T3" fmla="*/ 17 h 40"/>
                <a:gd name="T4" fmla="*/ 105 w 128"/>
                <a:gd name="T5" fmla="*/ 0 h 40"/>
                <a:gd name="T6" fmla="*/ 23 w 128"/>
                <a:gd name="T7" fmla="*/ 0 h 40"/>
                <a:gd name="T8" fmla="*/ 20 w 128"/>
                <a:gd name="T9" fmla="*/ 17 h 40"/>
                <a:gd name="T10" fmla="*/ 12 w 128"/>
                <a:gd name="T11" fmla="*/ 29 h 40"/>
                <a:gd name="T12" fmla="*/ 5 w 128"/>
                <a:gd name="T13" fmla="*/ 40 h 40"/>
                <a:gd name="T14" fmla="*/ 64 w 128"/>
                <a:gd name="T15" fmla="*/ 40 h 40"/>
                <a:gd name="T16" fmla="*/ 123 w 128"/>
                <a:gd name="T17" fmla="*/ 40 h 40"/>
                <a:gd name="T18" fmla="*/ 116 w 128"/>
                <a:gd name="T1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0">
                  <a:moveTo>
                    <a:pt x="116" y="29"/>
                  </a:moveTo>
                  <a:cubicBezTo>
                    <a:pt x="109" y="24"/>
                    <a:pt x="108" y="17"/>
                    <a:pt x="108" y="17"/>
                  </a:cubicBezTo>
                  <a:cubicBezTo>
                    <a:pt x="105" y="0"/>
                    <a:pt x="105" y="0"/>
                    <a:pt x="105" y="0"/>
                  </a:cubicBezTo>
                  <a:cubicBezTo>
                    <a:pt x="23" y="0"/>
                    <a:pt x="23" y="0"/>
                    <a:pt x="23" y="0"/>
                  </a:cubicBezTo>
                  <a:cubicBezTo>
                    <a:pt x="20" y="17"/>
                    <a:pt x="20" y="17"/>
                    <a:pt x="20" y="17"/>
                  </a:cubicBezTo>
                  <a:cubicBezTo>
                    <a:pt x="20" y="17"/>
                    <a:pt x="19" y="24"/>
                    <a:pt x="12" y="29"/>
                  </a:cubicBezTo>
                  <a:cubicBezTo>
                    <a:pt x="5" y="34"/>
                    <a:pt x="0" y="39"/>
                    <a:pt x="5" y="40"/>
                  </a:cubicBezTo>
                  <a:cubicBezTo>
                    <a:pt x="11" y="40"/>
                    <a:pt x="60" y="40"/>
                    <a:pt x="64" y="40"/>
                  </a:cubicBezTo>
                  <a:cubicBezTo>
                    <a:pt x="68" y="40"/>
                    <a:pt x="117" y="40"/>
                    <a:pt x="123" y="40"/>
                  </a:cubicBezTo>
                  <a:cubicBezTo>
                    <a:pt x="128" y="39"/>
                    <a:pt x="123" y="34"/>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3" name="Freeform 22"/>
            <p:cNvSpPr/>
            <p:nvPr/>
          </p:nvSpPr>
          <p:spPr bwMode="auto">
            <a:xfrm>
              <a:off x="3567" y="2121"/>
              <a:ext cx="303" cy="179"/>
            </a:xfrm>
            <a:custGeom>
              <a:avLst/>
              <a:gdLst>
                <a:gd name="T0" fmla="*/ 22 w 127"/>
                <a:gd name="T1" fmla="*/ 63 h 75"/>
                <a:gd name="T2" fmla="*/ 54 w 127"/>
                <a:gd name="T3" fmla="*/ 35 h 75"/>
                <a:gd name="T4" fmla="*/ 90 w 127"/>
                <a:gd name="T5" fmla="*/ 59 h 75"/>
                <a:gd name="T6" fmla="*/ 22 w 127"/>
                <a:gd name="T7" fmla="*/ 63 h 75"/>
              </a:gdLst>
              <a:ahLst/>
              <a:cxnLst>
                <a:cxn ang="0">
                  <a:pos x="T0" y="T1"/>
                </a:cxn>
                <a:cxn ang="0">
                  <a:pos x="T2" y="T3"/>
                </a:cxn>
                <a:cxn ang="0">
                  <a:pos x="T4" y="T5"/>
                </a:cxn>
                <a:cxn ang="0">
                  <a:pos x="T6" y="T7"/>
                </a:cxn>
              </a:cxnLst>
              <a:rect l="0" t="0" r="r" b="b"/>
              <a:pathLst>
                <a:path w="127" h="75">
                  <a:moveTo>
                    <a:pt x="22" y="63"/>
                  </a:moveTo>
                  <a:cubicBezTo>
                    <a:pt x="44" y="62"/>
                    <a:pt x="47" y="57"/>
                    <a:pt x="54" y="35"/>
                  </a:cubicBezTo>
                  <a:cubicBezTo>
                    <a:pt x="67" y="0"/>
                    <a:pt x="127" y="44"/>
                    <a:pt x="90" y="59"/>
                  </a:cubicBezTo>
                  <a:cubicBezTo>
                    <a:pt x="53" y="75"/>
                    <a:pt x="0" y="63"/>
                    <a:pt x="22"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 name="Freeform 23"/>
            <p:cNvSpPr>
              <a:spLocks noEditPoints="1"/>
            </p:cNvSpPr>
            <p:nvPr/>
          </p:nvSpPr>
          <p:spPr bwMode="auto">
            <a:xfrm>
              <a:off x="3767" y="1699"/>
              <a:ext cx="417" cy="498"/>
            </a:xfrm>
            <a:custGeom>
              <a:avLst/>
              <a:gdLst>
                <a:gd name="T0" fmla="*/ 165 w 175"/>
                <a:gd name="T1" fmla="*/ 8 h 209"/>
                <a:gd name="T2" fmla="*/ 125 w 175"/>
                <a:gd name="T3" fmla="*/ 18 h 209"/>
                <a:gd name="T4" fmla="*/ 11 w 175"/>
                <a:gd name="T5" fmla="*/ 179 h 209"/>
                <a:gd name="T6" fmla="*/ 11 w 175"/>
                <a:gd name="T7" fmla="*/ 199 h 209"/>
                <a:gd name="T8" fmla="*/ 30 w 175"/>
                <a:gd name="T9" fmla="*/ 195 h 209"/>
                <a:gd name="T10" fmla="*/ 164 w 175"/>
                <a:gd name="T11" fmla="*/ 49 h 209"/>
                <a:gd name="T12" fmla="*/ 165 w 175"/>
                <a:gd name="T13" fmla="*/ 8 h 209"/>
                <a:gd name="T14" fmla="*/ 135 w 175"/>
                <a:gd name="T15" fmla="*/ 28 h 209"/>
                <a:gd name="T16" fmla="*/ 128 w 175"/>
                <a:gd name="T17" fmla="*/ 21 h 209"/>
                <a:gd name="T18" fmla="*/ 153 w 175"/>
                <a:gd name="T19" fmla="*/ 10 h 209"/>
                <a:gd name="T20" fmla="*/ 135 w 175"/>
                <a:gd name="T21" fmla="*/ 2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09">
                  <a:moveTo>
                    <a:pt x="165" y="8"/>
                  </a:moveTo>
                  <a:cubicBezTo>
                    <a:pt x="154" y="0"/>
                    <a:pt x="136" y="4"/>
                    <a:pt x="125" y="18"/>
                  </a:cubicBezTo>
                  <a:cubicBezTo>
                    <a:pt x="11" y="179"/>
                    <a:pt x="11" y="179"/>
                    <a:pt x="11" y="179"/>
                  </a:cubicBezTo>
                  <a:cubicBezTo>
                    <a:pt x="0" y="193"/>
                    <a:pt x="0" y="191"/>
                    <a:pt x="11" y="199"/>
                  </a:cubicBezTo>
                  <a:cubicBezTo>
                    <a:pt x="22" y="208"/>
                    <a:pt x="19" y="209"/>
                    <a:pt x="30" y="195"/>
                  </a:cubicBezTo>
                  <a:cubicBezTo>
                    <a:pt x="164" y="49"/>
                    <a:pt x="164" y="49"/>
                    <a:pt x="164" y="49"/>
                  </a:cubicBezTo>
                  <a:cubicBezTo>
                    <a:pt x="175" y="35"/>
                    <a:pt x="175" y="17"/>
                    <a:pt x="165" y="8"/>
                  </a:cubicBezTo>
                  <a:close/>
                  <a:moveTo>
                    <a:pt x="135" y="28"/>
                  </a:moveTo>
                  <a:cubicBezTo>
                    <a:pt x="135" y="28"/>
                    <a:pt x="134" y="26"/>
                    <a:pt x="128" y="21"/>
                  </a:cubicBezTo>
                  <a:cubicBezTo>
                    <a:pt x="137" y="8"/>
                    <a:pt x="153" y="10"/>
                    <a:pt x="153" y="10"/>
                  </a:cubicBezTo>
                  <a:cubicBezTo>
                    <a:pt x="137" y="19"/>
                    <a:pt x="135" y="28"/>
                    <a:pt x="13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5" name="Freeform 24"/>
            <p:cNvSpPr/>
            <p:nvPr/>
          </p:nvSpPr>
          <p:spPr bwMode="auto">
            <a:xfrm>
              <a:off x="3365" y="1849"/>
              <a:ext cx="952" cy="629"/>
            </a:xfrm>
            <a:custGeom>
              <a:avLst/>
              <a:gdLst>
                <a:gd name="T0" fmla="*/ 384 w 400"/>
                <a:gd name="T1" fmla="*/ 0 h 264"/>
                <a:gd name="T2" fmla="*/ 334 w 400"/>
                <a:gd name="T3" fmla="*/ 0 h 264"/>
                <a:gd name="T4" fmla="*/ 312 w 400"/>
                <a:gd name="T5" fmla="*/ 24 h 264"/>
                <a:gd name="T6" fmla="*/ 376 w 400"/>
                <a:gd name="T7" fmla="*/ 24 h 264"/>
                <a:gd name="T8" fmla="*/ 376 w 400"/>
                <a:gd name="T9" fmla="*/ 216 h 264"/>
                <a:gd name="T10" fmla="*/ 24 w 400"/>
                <a:gd name="T11" fmla="*/ 216 h 264"/>
                <a:gd name="T12" fmla="*/ 24 w 400"/>
                <a:gd name="T13" fmla="*/ 24 h 264"/>
                <a:gd name="T14" fmla="*/ 229 w 400"/>
                <a:gd name="T15" fmla="*/ 24 h 264"/>
                <a:gd name="T16" fmla="*/ 246 w 400"/>
                <a:gd name="T17" fmla="*/ 0 h 264"/>
                <a:gd name="T18" fmla="*/ 16 w 400"/>
                <a:gd name="T19" fmla="*/ 0 h 264"/>
                <a:gd name="T20" fmla="*/ 0 w 400"/>
                <a:gd name="T21" fmla="*/ 16 h 264"/>
                <a:gd name="T22" fmla="*/ 0 w 400"/>
                <a:gd name="T23" fmla="*/ 248 h 264"/>
                <a:gd name="T24" fmla="*/ 16 w 400"/>
                <a:gd name="T25" fmla="*/ 264 h 264"/>
                <a:gd name="T26" fmla="*/ 384 w 400"/>
                <a:gd name="T27" fmla="*/ 264 h 264"/>
                <a:gd name="T28" fmla="*/ 400 w 400"/>
                <a:gd name="T29" fmla="*/ 248 h 264"/>
                <a:gd name="T30" fmla="*/ 400 w 400"/>
                <a:gd name="T31" fmla="*/ 16 h 264"/>
                <a:gd name="T32" fmla="*/ 384 w 400"/>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0" h="264">
                  <a:moveTo>
                    <a:pt x="384" y="0"/>
                  </a:moveTo>
                  <a:cubicBezTo>
                    <a:pt x="334" y="0"/>
                    <a:pt x="334" y="0"/>
                    <a:pt x="334" y="0"/>
                  </a:cubicBezTo>
                  <a:cubicBezTo>
                    <a:pt x="312" y="24"/>
                    <a:pt x="312" y="24"/>
                    <a:pt x="312" y="24"/>
                  </a:cubicBezTo>
                  <a:cubicBezTo>
                    <a:pt x="376" y="24"/>
                    <a:pt x="376" y="24"/>
                    <a:pt x="376" y="24"/>
                  </a:cubicBezTo>
                  <a:cubicBezTo>
                    <a:pt x="376" y="216"/>
                    <a:pt x="376" y="216"/>
                    <a:pt x="376" y="216"/>
                  </a:cubicBezTo>
                  <a:cubicBezTo>
                    <a:pt x="24" y="216"/>
                    <a:pt x="24" y="216"/>
                    <a:pt x="24" y="216"/>
                  </a:cubicBezTo>
                  <a:cubicBezTo>
                    <a:pt x="24" y="24"/>
                    <a:pt x="24" y="24"/>
                    <a:pt x="24" y="24"/>
                  </a:cubicBezTo>
                  <a:cubicBezTo>
                    <a:pt x="229" y="24"/>
                    <a:pt x="229" y="24"/>
                    <a:pt x="229" y="24"/>
                  </a:cubicBezTo>
                  <a:cubicBezTo>
                    <a:pt x="246" y="0"/>
                    <a:pt x="246" y="0"/>
                    <a:pt x="246" y="0"/>
                  </a:cubicBezTo>
                  <a:cubicBezTo>
                    <a:pt x="16" y="0"/>
                    <a:pt x="16" y="0"/>
                    <a:pt x="16" y="0"/>
                  </a:cubicBezTo>
                  <a:cubicBezTo>
                    <a:pt x="7" y="0"/>
                    <a:pt x="0" y="7"/>
                    <a:pt x="0" y="16"/>
                  </a:cubicBezTo>
                  <a:cubicBezTo>
                    <a:pt x="0" y="248"/>
                    <a:pt x="0" y="248"/>
                    <a:pt x="0" y="248"/>
                  </a:cubicBezTo>
                  <a:cubicBezTo>
                    <a:pt x="0" y="257"/>
                    <a:pt x="7" y="264"/>
                    <a:pt x="16" y="264"/>
                  </a:cubicBezTo>
                  <a:cubicBezTo>
                    <a:pt x="384" y="264"/>
                    <a:pt x="384" y="264"/>
                    <a:pt x="384" y="264"/>
                  </a:cubicBezTo>
                  <a:cubicBezTo>
                    <a:pt x="393" y="264"/>
                    <a:pt x="400" y="257"/>
                    <a:pt x="400" y="248"/>
                  </a:cubicBezTo>
                  <a:cubicBezTo>
                    <a:pt x="400" y="16"/>
                    <a:pt x="400" y="16"/>
                    <a:pt x="400" y="16"/>
                  </a:cubicBezTo>
                  <a:cubicBezTo>
                    <a:pt x="400" y="7"/>
                    <a:pt x="393" y="0"/>
                    <a:pt x="3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26" name="圆角矩形 25"/>
          <p:cNvSpPr>
            <a:spLocks noChangeAspect="1"/>
          </p:cNvSpPr>
          <p:nvPr/>
        </p:nvSpPr>
        <p:spPr>
          <a:xfrm>
            <a:off x="204788" y="2094865"/>
            <a:ext cx="1079500" cy="1079500"/>
          </a:xfrm>
          <a:prstGeom prst="roundRect">
            <a:avLst>
              <a:gd name="adj" fmla="val 31317"/>
            </a:avLst>
          </a:pr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7" name="Group 27"/>
          <p:cNvGrpSpPr>
            <a:grpSpLocks noChangeAspect="1"/>
          </p:cNvGrpSpPr>
          <p:nvPr/>
        </p:nvGrpSpPr>
        <p:grpSpPr bwMode="auto">
          <a:xfrm>
            <a:off x="392746" y="2304009"/>
            <a:ext cx="702830" cy="720001"/>
            <a:chOff x="3303" y="1572"/>
            <a:chExt cx="1146" cy="1174"/>
          </a:xfrm>
          <a:solidFill>
            <a:schemeClr val="bg1"/>
          </a:solidFill>
        </p:grpSpPr>
        <p:sp>
          <p:nvSpPr>
            <p:cNvPr id="28" name="Freeform 28"/>
            <p:cNvSpPr>
              <a:spLocks noEditPoints="1"/>
            </p:cNvSpPr>
            <p:nvPr/>
          </p:nvSpPr>
          <p:spPr bwMode="auto">
            <a:xfrm>
              <a:off x="3833" y="1660"/>
              <a:ext cx="616" cy="953"/>
            </a:xfrm>
            <a:custGeom>
              <a:avLst/>
              <a:gdLst>
                <a:gd name="T0" fmla="*/ 169 w 259"/>
                <a:gd name="T1" fmla="*/ 65 h 401"/>
                <a:gd name="T2" fmla="*/ 167 w 259"/>
                <a:gd name="T3" fmla="*/ 65 h 401"/>
                <a:gd name="T4" fmla="*/ 151 w 259"/>
                <a:gd name="T5" fmla="*/ 58 h 401"/>
                <a:gd name="T6" fmla="*/ 140 w 259"/>
                <a:gd name="T7" fmla="*/ 69 h 401"/>
                <a:gd name="T8" fmla="*/ 129 w 259"/>
                <a:gd name="T9" fmla="*/ 57 h 401"/>
                <a:gd name="T10" fmla="*/ 129 w 259"/>
                <a:gd name="T11" fmla="*/ 57 h 401"/>
                <a:gd name="T12" fmla="*/ 113 w 259"/>
                <a:gd name="T13" fmla="*/ 64 h 401"/>
                <a:gd name="T14" fmla="*/ 110 w 259"/>
                <a:gd name="T15" fmla="*/ 65 h 401"/>
                <a:gd name="T16" fmla="*/ 89 w 259"/>
                <a:gd name="T17" fmla="*/ 68 h 401"/>
                <a:gd name="T18" fmla="*/ 36 w 259"/>
                <a:gd name="T19" fmla="*/ 10 h 401"/>
                <a:gd name="T20" fmla="*/ 28 w 259"/>
                <a:gd name="T21" fmla="*/ 2 h 401"/>
                <a:gd name="T22" fmla="*/ 23 w 259"/>
                <a:gd name="T23" fmla="*/ 0 h 401"/>
                <a:gd name="T24" fmla="*/ 12 w 259"/>
                <a:gd name="T25" fmla="*/ 2 h 401"/>
                <a:gd name="T26" fmla="*/ 4 w 259"/>
                <a:gd name="T27" fmla="*/ 25 h 401"/>
                <a:gd name="T28" fmla="*/ 15 w 259"/>
                <a:gd name="T29" fmla="*/ 45 h 401"/>
                <a:gd name="T30" fmla="*/ 19 w 259"/>
                <a:gd name="T31" fmla="*/ 51 h 401"/>
                <a:gd name="T32" fmla="*/ 79 w 259"/>
                <a:gd name="T33" fmla="*/ 101 h 401"/>
                <a:gd name="T34" fmla="*/ 94 w 259"/>
                <a:gd name="T35" fmla="*/ 104 h 401"/>
                <a:gd name="T36" fmla="*/ 94 w 259"/>
                <a:gd name="T37" fmla="*/ 196 h 401"/>
                <a:gd name="T38" fmla="*/ 96 w 259"/>
                <a:gd name="T39" fmla="*/ 210 h 401"/>
                <a:gd name="T40" fmla="*/ 96 w 259"/>
                <a:gd name="T41" fmla="*/ 212 h 401"/>
                <a:gd name="T42" fmla="*/ 96 w 259"/>
                <a:gd name="T43" fmla="*/ 380 h 401"/>
                <a:gd name="T44" fmla="*/ 117 w 259"/>
                <a:gd name="T45" fmla="*/ 401 h 401"/>
                <a:gd name="T46" fmla="*/ 138 w 259"/>
                <a:gd name="T47" fmla="*/ 380 h 401"/>
                <a:gd name="T48" fmla="*/ 138 w 259"/>
                <a:gd name="T49" fmla="*/ 236 h 401"/>
                <a:gd name="T50" fmla="*/ 140 w 259"/>
                <a:gd name="T51" fmla="*/ 236 h 401"/>
                <a:gd name="T52" fmla="*/ 141 w 259"/>
                <a:gd name="T53" fmla="*/ 236 h 401"/>
                <a:gd name="T54" fmla="*/ 141 w 259"/>
                <a:gd name="T55" fmla="*/ 380 h 401"/>
                <a:gd name="T56" fmla="*/ 161 w 259"/>
                <a:gd name="T57" fmla="*/ 401 h 401"/>
                <a:gd name="T58" fmla="*/ 161 w 259"/>
                <a:gd name="T59" fmla="*/ 401 h 401"/>
                <a:gd name="T60" fmla="*/ 182 w 259"/>
                <a:gd name="T61" fmla="*/ 380 h 401"/>
                <a:gd name="T62" fmla="*/ 182 w 259"/>
                <a:gd name="T63" fmla="*/ 216 h 401"/>
                <a:gd name="T64" fmla="*/ 186 w 259"/>
                <a:gd name="T65" fmla="*/ 218 h 401"/>
                <a:gd name="T66" fmla="*/ 194 w 259"/>
                <a:gd name="T67" fmla="*/ 221 h 401"/>
                <a:gd name="T68" fmla="*/ 209 w 259"/>
                <a:gd name="T69" fmla="*/ 211 h 401"/>
                <a:gd name="T70" fmla="*/ 169 w 259"/>
                <a:gd name="T71" fmla="*/ 65 h 401"/>
                <a:gd name="T72" fmla="*/ 140 w 259"/>
                <a:gd name="T73" fmla="*/ 158 h 401"/>
                <a:gd name="T74" fmla="*/ 140 w 259"/>
                <a:gd name="T75" fmla="*/ 158 h 401"/>
                <a:gd name="T76" fmla="*/ 129 w 259"/>
                <a:gd name="T77" fmla="*/ 143 h 401"/>
                <a:gd name="T78" fmla="*/ 140 w 259"/>
                <a:gd name="T79" fmla="*/ 71 h 401"/>
                <a:gd name="T80" fmla="*/ 140 w 259"/>
                <a:gd name="T81" fmla="*/ 71 h 401"/>
                <a:gd name="T82" fmla="*/ 151 w 259"/>
                <a:gd name="T83" fmla="*/ 143 h 401"/>
                <a:gd name="T84" fmla="*/ 140 w 259"/>
                <a:gd name="T85" fmla="*/ 158 h 401"/>
                <a:gd name="T86" fmla="*/ 186 w 259"/>
                <a:gd name="T87" fmla="*/ 178 h 401"/>
                <a:gd name="T88" fmla="*/ 186 w 259"/>
                <a:gd name="T89" fmla="*/ 128 h 401"/>
                <a:gd name="T90" fmla="*/ 186 w 259"/>
                <a:gd name="T91" fmla="*/ 17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9" h="401">
                  <a:moveTo>
                    <a:pt x="169" y="65"/>
                  </a:moveTo>
                  <a:cubicBezTo>
                    <a:pt x="169" y="65"/>
                    <a:pt x="168" y="65"/>
                    <a:pt x="167" y="65"/>
                  </a:cubicBezTo>
                  <a:cubicBezTo>
                    <a:pt x="162" y="61"/>
                    <a:pt x="157" y="59"/>
                    <a:pt x="151" y="58"/>
                  </a:cubicBezTo>
                  <a:cubicBezTo>
                    <a:pt x="140" y="69"/>
                    <a:pt x="140" y="69"/>
                    <a:pt x="140" y="69"/>
                  </a:cubicBezTo>
                  <a:cubicBezTo>
                    <a:pt x="129" y="57"/>
                    <a:pt x="129" y="57"/>
                    <a:pt x="129" y="57"/>
                  </a:cubicBezTo>
                  <a:cubicBezTo>
                    <a:pt x="129" y="57"/>
                    <a:pt x="129" y="57"/>
                    <a:pt x="129" y="57"/>
                  </a:cubicBezTo>
                  <a:cubicBezTo>
                    <a:pt x="124" y="59"/>
                    <a:pt x="118" y="61"/>
                    <a:pt x="113" y="64"/>
                  </a:cubicBezTo>
                  <a:cubicBezTo>
                    <a:pt x="112" y="64"/>
                    <a:pt x="111" y="65"/>
                    <a:pt x="110" y="65"/>
                  </a:cubicBezTo>
                  <a:cubicBezTo>
                    <a:pt x="103" y="69"/>
                    <a:pt x="96" y="70"/>
                    <a:pt x="89" y="68"/>
                  </a:cubicBezTo>
                  <a:cubicBezTo>
                    <a:pt x="65" y="60"/>
                    <a:pt x="42" y="24"/>
                    <a:pt x="36" y="10"/>
                  </a:cubicBezTo>
                  <a:cubicBezTo>
                    <a:pt x="34" y="6"/>
                    <a:pt x="31" y="4"/>
                    <a:pt x="28" y="2"/>
                  </a:cubicBezTo>
                  <a:cubicBezTo>
                    <a:pt x="23" y="0"/>
                    <a:pt x="23" y="0"/>
                    <a:pt x="23" y="0"/>
                  </a:cubicBezTo>
                  <a:cubicBezTo>
                    <a:pt x="20" y="0"/>
                    <a:pt x="16" y="0"/>
                    <a:pt x="12" y="2"/>
                  </a:cubicBezTo>
                  <a:cubicBezTo>
                    <a:pt x="4" y="6"/>
                    <a:pt x="0" y="17"/>
                    <a:pt x="4" y="25"/>
                  </a:cubicBezTo>
                  <a:cubicBezTo>
                    <a:pt x="5" y="27"/>
                    <a:pt x="9" y="35"/>
                    <a:pt x="15" y="45"/>
                  </a:cubicBezTo>
                  <a:cubicBezTo>
                    <a:pt x="19" y="51"/>
                    <a:pt x="19" y="51"/>
                    <a:pt x="19" y="51"/>
                  </a:cubicBezTo>
                  <a:cubicBezTo>
                    <a:pt x="32" y="70"/>
                    <a:pt x="53" y="93"/>
                    <a:pt x="79" y="101"/>
                  </a:cubicBezTo>
                  <a:cubicBezTo>
                    <a:pt x="84" y="103"/>
                    <a:pt x="89" y="104"/>
                    <a:pt x="94" y="104"/>
                  </a:cubicBezTo>
                  <a:cubicBezTo>
                    <a:pt x="94" y="196"/>
                    <a:pt x="94" y="196"/>
                    <a:pt x="94" y="196"/>
                  </a:cubicBezTo>
                  <a:cubicBezTo>
                    <a:pt x="94" y="201"/>
                    <a:pt x="95" y="206"/>
                    <a:pt x="96" y="210"/>
                  </a:cubicBezTo>
                  <a:cubicBezTo>
                    <a:pt x="96" y="211"/>
                    <a:pt x="96" y="212"/>
                    <a:pt x="96" y="212"/>
                  </a:cubicBezTo>
                  <a:cubicBezTo>
                    <a:pt x="96" y="380"/>
                    <a:pt x="96" y="380"/>
                    <a:pt x="96" y="380"/>
                  </a:cubicBezTo>
                  <a:cubicBezTo>
                    <a:pt x="96" y="392"/>
                    <a:pt x="105" y="401"/>
                    <a:pt x="117" y="401"/>
                  </a:cubicBezTo>
                  <a:cubicBezTo>
                    <a:pt x="128" y="401"/>
                    <a:pt x="138" y="392"/>
                    <a:pt x="138" y="380"/>
                  </a:cubicBezTo>
                  <a:cubicBezTo>
                    <a:pt x="138" y="236"/>
                    <a:pt x="138" y="236"/>
                    <a:pt x="138" y="236"/>
                  </a:cubicBezTo>
                  <a:cubicBezTo>
                    <a:pt x="138" y="236"/>
                    <a:pt x="139" y="236"/>
                    <a:pt x="140" y="236"/>
                  </a:cubicBezTo>
                  <a:cubicBezTo>
                    <a:pt x="140" y="236"/>
                    <a:pt x="140" y="236"/>
                    <a:pt x="141" y="236"/>
                  </a:cubicBezTo>
                  <a:cubicBezTo>
                    <a:pt x="141" y="380"/>
                    <a:pt x="141" y="380"/>
                    <a:pt x="141" y="380"/>
                  </a:cubicBezTo>
                  <a:cubicBezTo>
                    <a:pt x="141" y="392"/>
                    <a:pt x="150" y="401"/>
                    <a:pt x="161" y="401"/>
                  </a:cubicBezTo>
                  <a:cubicBezTo>
                    <a:pt x="161" y="401"/>
                    <a:pt x="161" y="401"/>
                    <a:pt x="161" y="401"/>
                  </a:cubicBezTo>
                  <a:cubicBezTo>
                    <a:pt x="173" y="401"/>
                    <a:pt x="182" y="392"/>
                    <a:pt x="182" y="380"/>
                  </a:cubicBezTo>
                  <a:cubicBezTo>
                    <a:pt x="182" y="216"/>
                    <a:pt x="182" y="216"/>
                    <a:pt x="182" y="216"/>
                  </a:cubicBezTo>
                  <a:cubicBezTo>
                    <a:pt x="183" y="217"/>
                    <a:pt x="184" y="218"/>
                    <a:pt x="186" y="218"/>
                  </a:cubicBezTo>
                  <a:cubicBezTo>
                    <a:pt x="188" y="220"/>
                    <a:pt x="191" y="221"/>
                    <a:pt x="194" y="221"/>
                  </a:cubicBezTo>
                  <a:cubicBezTo>
                    <a:pt x="200" y="221"/>
                    <a:pt x="206" y="217"/>
                    <a:pt x="209" y="211"/>
                  </a:cubicBezTo>
                  <a:cubicBezTo>
                    <a:pt x="259" y="120"/>
                    <a:pt x="191" y="79"/>
                    <a:pt x="169" y="65"/>
                  </a:cubicBezTo>
                  <a:close/>
                  <a:moveTo>
                    <a:pt x="140" y="158"/>
                  </a:moveTo>
                  <a:cubicBezTo>
                    <a:pt x="140" y="158"/>
                    <a:pt x="140" y="158"/>
                    <a:pt x="140" y="158"/>
                  </a:cubicBezTo>
                  <a:cubicBezTo>
                    <a:pt x="129" y="143"/>
                    <a:pt x="129" y="143"/>
                    <a:pt x="129" y="143"/>
                  </a:cubicBezTo>
                  <a:cubicBezTo>
                    <a:pt x="140" y="71"/>
                    <a:pt x="140" y="71"/>
                    <a:pt x="140" y="71"/>
                  </a:cubicBezTo>
                  <a:cubicBezTo>
                    <a:pt x="140" y="71"/>
                    <a:pt x="140" y="71"/>
                    <a:pt x="140" y="71"/>
                  </a:cubicBezTo>
                  <a:cubicBezTo>
                    <a:pt x="151" y="143"/>
                    <a:pt x="151" y="143"/>
                    <a:pt x="151" y="143"/>
                  </a:cubicBezTo>
                  <a:lnTo>
                    <a:pt x="140" y="158"/>
                  </a:lnTo>
                  <a:close/>
                  <a:moveTo>
                    <a:pt x="186" y="178"/>
                  </a:moveTo>
                  <a:cubicBezTo>
                    <a:pt x="186" y="128"/>
                    <a:pt x="186" y="128"/>
                    <a:pt x="186" y="128"/>
                  </a:cubicBezTo>
                  <a:cubicBezTo>
                    <a:pt x="193" y="141"/>
                    <a:pt x="194" y="157"/>
                    <a:pt x="18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9" name="Oval 29"/>
            <p:cNvSpPr>
              <a:spLocks noChangeArrowheads="1"/>
            </p:cNvSpPr>
            <p:nvPr/>
          </p:nvSpPr>
          <p:spPr bwMode="auto">
            <a:xfrm>
              <a:off x="4059" y="1577"/>
              <a:ext cx="214" cy="2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Freeform 30"/>
            <p:cNvSpPr>
              <a:spLocks noEditPoints="1"/>
            </p:cNvSpPr>
            <p:nvPr/>
          </p:nvSpPr>
          <p:spPr bwMode="auto">
            <a:xfrm>
              <a:off x="3341" y="1572"/>
              <a:ext cx="649" cy="604"/>
            </a:xfrm>
            <a:custGeom>
              <a:avLst/>
              <a:gdLst>
                <a:gd name="T0" fmla="*/ 247 w 273"/>
                <a:gd name="T1" fmla="*/ 254 h 254"/>
                <a:gd name="T2" fmla="*/ 26 w 273"/>
                <a:gd name="T3" fmla="*/ 254 h 254"/>
                <a:gd name="T4" fmla="*/ 0 w 273"/>
                <a:gd name="T5" fmla="*/ 228 h 254"/>
                <a:gd name="T6" fmla="*/ 0 w 273"/>
                <a:gd name="T7" fmla="*/ 25 h 254"/>
                <a:gd name="T8" fmla="*/ 26 w 273"/>
                <a:gd name="T9" fmla="*/ 0 h 254"/>
                <a:gd name="T10" fmla="*/ 247 w 273"/>
                <a:gd name="T11" fmla="*/ 0 h 254"/>
                <a:gd name="T12" fmla="*/ 273 w 273"/>
                <a:gd name="T13" fmla="*/ 25 h 254"/>
                <a:gd name="T14" fmla="*/ 273 w 273"/>
                <a:gd name="T15" fmla="*/ 228 h 254"/>
                <a:gd name="T16" fmla="*/ 247 w 273"/>
                <a:gd name="T17" fmla="*/ 254 h 254"/>
                <a:gd name="T18" fmla="*/ 26 w 273"/>
                <a:gd name="T19" fmla="*/ 17 h 254"/>
                <a:gd name="T20" fmla="*/ 17 w 273"/>
                <a:gd name="T21" fmla="*/ 25 h 254"/>
                <a:gd name="T22" fmla="*/ 17 w 273"/>
                <a:gd name="T23" fmla="*/ 228 h 254"/>
                <a:gd name="T24" fmla="*/ 26 w 273"/>
                <a:gd name="T25" fmla="*/ 237 h 254"/>
                <a:gd name="T26" fmla="*/ 247 w 273"/>
                <a:gd name="T27" fmla="*/ 237 h 254"/>
                <a:gd name="T28" fmla="*/ 256 w 273"/>
                <a:gd name="T29" fmla="*/ 228 h 254"/>
                <a:gd name="T30" fmla="*/ 256 w 273"/>
                <a:gd name="T31" fmla="*/ 25 h 254"/>
                <a:gd name="T32" fmla="*/ 247 w 273"/>
                <a:gd name="T33" fmla="*/ 17 h 254"/>
                <a:gd name="T34" fmla="*/ 26 w 273"/>
                <a:gd name="T35" fmla="*/ 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254">
                  <a:moveTo>
                    <a:pt x="247" y="254"/>
                  </a:moveTo>
                  <a:cubicBezTo>
                    <a:pt x="26" y="254"/>
                    <a:pt x="26" y="254"/>
                    <a:pt x="26" y="254"/>
                  </a:cubicBezTo>
                  <a:cubicBezTo>
                    <a:pt x="12" y="254"/>
                    <a:pt x="0" y="242"/>
                    <a:pt x="0" y="228"/>
                  </a:cubicBezTo>
                  <a:cubicBezTo>
                    <a:pt x="0" y="25"/>
                    <a:pt x="0" y="25"/>
                    <a:pt x="0" y="25"/>
                  </a:cubicBezTo>
                  <a:cubicBezTo>
                    <a:pt x="0" y="11"/>
                    <a:pt x="12" y="0"/>
                    <a:pt x="26" y="0"/>
                  </a:cubicBezTo>
                  <a:cubicBezTo>
                    <a:pt x="247" y="0"/>
                    <a:pt x="247" y="0"/>
                    <a:pt x="247" y="0"/>
                  </a:cubicBezTo>
                  <a:cubicBezTo>
                    <a:pt x="261" y="0"/>
                    <a:pt x="273" y="11"/>
                    <a:pt x="273" y="25"/>
                  </a:cubicBezTo>
                  <a:cubicBezTo>
                    <a:pt x="273" y="228"/>
                    <a:pt x="273" y="228"/>
                    <a:pt x="273" y="228"/>
                  </a:cubicBezTo>
                  <a:cubicBezTo>
                    <a:pt x="273" y="242"/>
                    <a:pt x="261" y="254"/>
                    <a:pt x="247" y="254"/>
                  </a:cubicBezTo>
                  <a:close/>
                  <a:moveTo>
                    <a:pt x="26" y="17"/>
                  </a:moveTo>
                  <a:cubicBezTo>
                    <a:pt x="21" y="17"/>
                    <a:pt x="17" y="21"/>
                    <a:pt x="17" y="25"/>
                  </a:cubicBezTo>
                  <a:cubicBezTo>
                    <a:pt x="17" y="228"/>
                    <a:pt x="17" y="228"/>
                    <a:pt x="17" y="228"/>
                  </a:cubicBezTo>
                  <a:cubicBezTo>
                    <a:pt x="17" y="233"/>
                    <a:pt x="21" y="237"/>
                    <a:pt x="26" y="237"/>
                  </a:cubicBezTo>
                  <a:cubicBezTo>
                    <a:pt x="247" y="237"/>
                    <a:pt x="247" y="237"/>
                    <a:pt x="247" y="237"/>
                  </a:cubicBezTo>
                  <a:cubicBezTo>
                    <a:pt x="252" y="237"/>
                    <a:pt x="256" y="233"/>
                    <a:pt x="256" y="228"/>
                  </a:cubicBezTo>
                  <a:cubicBezTo>
                    <a:pt x="256" y="25"/>
                    <a:pt x="256" y="25"/>
                    <a:pt x="256" y="25"/>
                  </a:cubicBezTo>
                  <a:cubicBezTo>
                    <a:pt x="256" y="21"/>
                    <a:pt x="252" y="17"/>
                    <a:pt x="247" y="17"/>
                  </a:cubicBezTo>
                  <a:lnTo>
                    <a:pt x="2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1" name="Oval 31"/>
            <p:cNvSpPr>
              <a:spLocks noChangeArrowheads="1"/>
            </p:cNvSpPr>
            <p:nvPr/>
          </p:nvSpPr>
          <p:spPr bwMode="auto">
            <a:xfrm>
              <a:off x="3414" y="2235"/>
              <a:ext cx="171" cy="1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2" name="Freeform 32"/>
            <p:cNvSpPr/>
            <p:nvPr/>
          </p:nvSpPr>
          <p:spPr bwMode="auto">
            <a:xfrm>
              <a:off x="3326" y="2408"/>
              <a:ext cx="347" cy="190"/>
            </a:xfrm>
            <a:custGeom>
              <a:avLst/>
              <a:gdLst>
                <a:gd name="T0" fmla="*/ 32 w 146"/>
                <a:gd name="T1" fmla="*/ 80 h 80"/>
                <a:gd name="T2" fmla="*/ 36 w 146"/>
                <a:gd name="T3" fmla="*/ 55 h 80"/>
                <a:gd name="T4" fmla="*/ 36 w 146"/>
                <a:gd name="T5" fmla="*/ 80 h 80"/>
                <a:gd name="T6" fmla="*/ 73 w 146"/>
                <a:gd name="T7" fmla="*/ 80 h 80"/>
                <a:gd name="T8" fmla="*/ 64 w 146"/>
                <a:gd name="T9" fmla="*/ 68 h 80"/>
                <a:gd name="T10" fmla="*/ 73 w 146"/>
                <a:gd name="T11" fmla="*/ 11 h 80"/>
                <a:gd name="T12" fmla="*/ 73 w 146"/>
                <a:gd name="T13" fmla="*/ 11 h 80"/>
                <a:gd name="T14" fmla="*/ 82 w 146"/>
                <a:gd name="T15" fmla="*/ 68 h 80"/>
                <a:gd name="T16" fmla="*/ 73 w 146"/>
                <a:gd name="T17" fmla="*/ 80 h 80"/>
                <a:gd name="T18" fmla="*/ 110 w 146"/>
                <a:gd name="T19" fmla="*/ 80 h 80"/>
                <a:gd name="T20" fmla="*/ 110 w 146"/>
                <a:gd name="T21" fmla="*/ 56 h 80"/>
                <a:gd name="T22" fmla="*/ 114 w 146"/>
                <a:gd name="T23" fmla="*/ 80 h 80"/>
                <a:gd name="T24" fmla="*/ 142 w 146"/>
                <a:gd name="T25" fmla="*/ 80 h 80"/>
                <a:gd name="T26" fmla="*/ 97 w 146"/>
                <a:gd name="T27" fmla="*/ 7 h 80"/>
                <a:gd name="T28" fmla="*/ 95 w 146"/>
                <a:gd name="T29" fmla="*/ 6 h 80"/>
                <a:gd name="T30" fmla="*/ 82 w 146"/>
                <a:gd name="T31" fmla="*/ 1 h 80"/>
                <a:gd name="T32" fmla="*/ 73 w 146"/>
                <a:gd name="T33" fmla="*/ 9 h 80"/>
                <a:gd name="T34" fmla="*/ 64 w 146"/>
                <a:gd name="T35" fmla="*/ 0 h 80"/>
                <a:gd name="T36" fmla="*/ 64 w 146"/>
                <a:gd name="T37" fmla="*/ 0 h 80"/>
                <a:gd name="T38" fmla="*/ 51 w 146"/>
                <a:gd name="T39" fmla="*/ 6 h 80"/>
                <a:gd name="T40" fmla="*/ 49 w 146"/>
                <a:gd name="T41" fmla="*/ 7 h 80"/>
                <a:gd name="T42" fmla="*/ 4 w 146"/>
                <a:gd name="T43" fmla="*/ 80 h 80"/>
                <a:gd name="T44" fmla="*/ 32 w 146"/>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80">
                  <a:moveTo>
                    <a:pt x="32" y="80"/>
                  </a:moveTo>
                  <a:cubicBezTo>
                    <a:pt x="31" y="70"/>
                    <a:pt x="33" y="62"/>
                    <a:pt x="36" y="55"/>
                  </a:cubicBezTo>
                  <a:cubicBezTo>
                    <a:pt x="36" y="80"/>
                    <a:pt x="36" y="80"/>
                    <a:pt x="36" y="80"/>
                  </a:cubicBezTo>
                  <a:cubicBezTo>
                    <a:pt x="73" y="80"/>
                    <a:pt x="73" y="80"/>
                    <a:pt x="73" y="80"/>
                  </a:cubicBezTo>
                  <a:cubicBezTo>
                    <a:pt x="64" y="68"/>
                    <a:pt x="64" y="68"/>
                    <a:pt x="64" y="68"/>
                  </a:cubicBezTo>
                  <a:cubicBezTo>
                    <a:pt x="73" y="11"/>
                    <a:pt x="73" y="11"/>
                    <a:pt x="73" y="11"/>
                  </a:cubicBezTo>
                  <a:cubicBezTo>
                    <a:pt x="73" y="11"/>
                    <a:pt x="73" y="11"/>
                    <a:pt x="73" y="11"/>
                  </a:cubicBezTo>
                  <a:cubicBezTo>
                    <a:pt x="82" y="68"/>
                    <a:pt x="82" y="68"/>
                    <a:pt x="82" y="68"/>
                  </a:cubicBezTo>
                  <a:cubicBezTo>
                    <a:pt x="73" y="80"/>
                    <a:pt x="73" y="80"/>
                    <a:pt x="73" y="80"/>
                  </a:cubicBezTo>
                  <a:cubicBezTo>
                    <a:pt x="110" y="80"/>
                    <a:pt x="110" y="80"/>
                    <a:pt x="110" y="80"/>
                  </a:cubicBezTo>
                  <a:cubicBezTo>
                    <a:pt x="110" y="56"/>
                    <a:pt x="110" y="56"/>
                    <a:pt x="110" y="56"/>
                  </a:cubicBezTo>
                  <a:cubicBezTo>
                    <a:pt x="114" y="62"/>
                    <a:pt x="116" y="70"/>
                    <a:pt x="114" y="80"/>
                  </a:cubicBezTo>
                  <a:cubicBezTo>
                    <a:pt x="142" y="80"/>
                    <a:pt x="142" y="80"/>
                    <a:pt x="142" y="80"/>
                  </a:cubicBezTo>
                  <a:cubicBezTo>
                    <a:pt x="146" y="37"/>
                    <a:pt x="110" y="16"/>
                    <a:pt x="97" y="7"/>
                  </a:cubicBezTo>
                  <a:cubicBezTo>
                    <a:pt x="96" y="7"/>
                    <a:pt x="96" y="7"/>
                    <a:pt x="95" y="6"/>
                  </a:cubicBezTo>
                  <a:cubicBezTo>
                    <a:pt x="91" y="4"/>
                    <a:pt x="87" y="2"/>
                    <a:pt x="82" y="1"/>
                  </a:cubicBezTo>
                  <a:cubicBezTo>
                    <a:pt x="73" y="9"/>
                    <a:pt x="73" y="9"/>
                    <a:pt x="73" y="9"/>
                  </a:cubicBezTo>
                  <a:cubicBezTo>
                    <a:pt x="64" y="0"/>
                    <a:pt x="64" y="0"/>
                    <a:pt x="64" y="0"/>
                  </a:cubicBezTo>
                  <a:cubicBezTo>
                    <a:pt x="64" y="0"/>
                    <a:pt x="64" y="0"/>
                    <a:pt x="64" y="0"/>
                  </a:cubicBezTo>
                  <a:cubicBezTo>
                    <a:pt x="60" y="2"/>
                    <a:pt x="55" y="4"/>
                    <a:pt x="51" y="6"/>
                  </a:cubicBezTo>
                  <a:cubicBezTo>
                    <a:pt x="50" y="7"/>
                    <a:pt x="50" y="7"/>
                    <a:pt x="49" y="7"/>
                  </a:cubicBezTo>
                  <a:cubicBezTo>
                    <a:pt x="36" y="16"/>
                    <a:pt x="0" y="37"/>
                    <a:pt x="4" y="80"/>
                  </a:cubicBezTo>
                  <a:lnTo>
                    <a:pt x="32"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3" name="Oval 33"/>
            <p:cNvSpPr>
              <a:spLocks noChangeArrowheads="1"/>
            </p:cNvSpPr>
            <p:nvPr/>
          </p:nvSpPr>
          <p:spPr bwMode="auto">
            <a:xfrm>
              <a:off x="3747" y="2235"/>
              <a:ext cx="169" cy="1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4" name="Freeform 34"/>
            <p:cNvSpPr/>
            <p:nvPr/>
          </p:nvSpPr>
          <p:spPr bwMode="auto">
            <a:xfrm>
              <a:off x="3659" y="2408"/>
              <a:ext cx="345" cy="190"/>
            </a:xfrm>
            <a:custGeom>
              <a:avLst/>
              <a:gdLst>
                <a:gd name="T0" fmla="*/ 31 w 145"/>
                <a:gd name="T1" fmla="*/ 80 h 80"/>
                <a:gd name="T2" fmla="*/ 36 w 145"/>
                <a:gd name="T3" fmla="*/ 55 h 80"/>
                <a:gd name="T4" fmla="*/ 36 w 145"/>
                <a:gd name="T5" fmla="*/ 80 h 80"/>
                <a:gd name="T6" fmla="*/ 72 w 145"/>
                <a:gd name="T7" fmla="*/ 80 h 80"/>
                <a:gd name="T8" fmla="*/ 64 w 145"/>
                <a:gd name="T9" fmla="*/ 68 h 80"/>
                <a:gd name="T10" fmla="*/ 72 w 145"/>
                <a:gd name="T11" fmla="*/ 11 h 80"/>
                <a:gd name="T12" fmla="*/ 72 w 145"/>
                <a:gd name="T13" fmla="*/ 11 h 80"/>
                <a:gd name="T14" fmla="*/ 81 w 145"/>
                <a:gd name="T15" fmla="*/ 68 h 80"/>
                <a:gd name="T16" fmla="*/ 73 w 145"/>
                <a:gd name="T17" fmla="*/ 80 h 80"/>
                <a:gd name="T18" fmla="*/ 109 w 145"/>
                <a:gd name="T19" fmla="*/ 80 h 80"/>
                <a:gd name="T20" fmla="*/ 109 w 145"/>
                <a:gd name="T21" fmla="*/ 56 h 80"/>
                <a:gd name="T22" fmla="*/ 114 w 145"/>
                <a:gd name="T23" fmla="*/ 80 h 80"/>
                <a:gd name="T24" fmla="*/ 142 w 145"/>
                <a:gd name="T25" fmla="*/ 80 h 80"/>
                <a:gd name="T26" fmla="*/ 96 w 145"/>
                <a:gd name="T27" fmla="*/ 7 h 80"/>
                <a:gd name="T28" fmla="*/ 94 w 145"/>
                <a:gd name="T29" fmla="*/ 6 h 80"/>
                <a:gd name="T30" fmla="*/ 81 w 145"/>
                <a:gd name="T31" fmla="*/ 1 h 80"/>
                <a:gd name="T32" fmla="*/ 72 w 145"/>
                <a:gd name="T33" fmla="*/ 9 h 80"/>
                <a:gd name="T34" fmla="*/ 64 w 145"/>
                <a:gd name="T35" fmla="*/ 0 h 80"/>
                <a:gd name="T36" fmla="*/ 64 w 145"/>
                <a:gd name="T37" fmla="*/ 0 h 80"/>
                <a:gd name="T38" fmla="*/ 50 w 145"/>
                <a:gd name="T39" fmla="*/ 6 h 80"/>
                <a:gd name="T40" fmla="*/ 48 w 145"/>
                <a:gd name="T41" fmla="*/ 7 h 80"/>
                <a:gd name="T42" fmla="*/ 3 w 145"/>
                <a:gd name="T43" fmla="*/ 80 h 80"/>
                <a:gd name="T44" fmla="*/ 31 w 145"/>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80">
                  <a:moveTo>
                    <a:pt x="31" y="80"/>
                  </a:moveTo>
                  <a:cubicBezTo>
                    <a:pt x="30" y="70"/>
                    <a:pt x="32" y="62"/>
                    <a:pt x="36" y="55"/>
                  </a:cubicBezTo>
                  <a:cubicBezTo>
                    <a:pt x="36" y="80"/>
                    <a:pt x="36" y="80"/>
                    <a:pt x="36" y="80"/>
                  </a:cubicBezTo>
                  <a:cubicBezTo>
                    <a:pt x="72" y="80"/>
                    <a:pt x="72" y="80"/>
                    <a:pt x="72" y="80"/>
                  </a:cubicBezTo>
                  <a:cubicBezTo>
                    <a:pt x="64" y="68"/>
                    <a:pt x="64" y="68"/>
                    <a:pt x="64" y="68"/>
                  </a:cubicBezTo>
                  <a:cubicBezTo>
                    <a:pt x="72" y="11"/>
                    <a:pt x="72" y="11"/>
                    <a:pt x="72" y="11"/>
                  </a:cubicBezTo>
                  <a:cubicBezTo>
                    <a:pt x="72" y="11"/>
                    <a:pt x="72" y="11"/>
                    <a:pt x="72" y="11"/>
                  </a:cubicBezTo>
                  <a:cubicBezTo>
                    <a:pt x="81" y="68"/>
                    <a:pt x="81" y="68"/>
                    <a:pt x="81" y="68"/>
                  </a:cubicBezTo>
                  <a:cubicBezTo>
                    <a:pt x="73" y="80"/>
                    <a:pt x="73" y="80"/>
                    <a:pt x="73" y="80"/>
                  </a:cubicBezTo>
                  <a:cubicBezTo>
                    <a:pt x="109" y="80"/>
                    <a:pt x="109" y="80"/>
                    <a:pt x="109" y="80"/>
                  </a:cubicBezTo>
                  <a:cubicBezTo>
                    <a:pt x="109" y="56"/>
                    <a:pt x="109" y="56"/>
                    <a:pt x="109" y="56"/>
                  </a:cubicBezTo>
                  <a:cubicBezTo>
                    <a:pt x="113" y="62"/>
                    <a:pt x="115" y="70"/>
                    <a:pt x="114" y="80"/>
                  </a:cubicBezTo>
                  <a:cubicBezTo>
                    <a:pt x="142" y="80"/>
                    <a:pt x="142" y="80"/>
                    <a:pt x="142" y="80"/>
                  </a:cubicBezTo>
                  <a:cubicBezTo>
                    <a:pt x="145" y="37"/>
                    <a:pt x="110" y="16"/>
                    <a:pt x="96" y="7"/>
                  </a:cubicBezTo>
                  <a:cubicBezTo>
                    <a:pt x="95" y="7"/>
                    <a:pt x="95" y="7"/>
                    <a:pt x="94" y="6"/>
                  </a:cubicBezTo>
                  <a:cubicBezTo>
                    <a:pt x="90" y="4"/>
                    <a:pt x="86" y="2"/>
                    <a:pt x="81" y="1"/>
                  </a:cubicBezTo>
                  <a:cubicBezTo>
                    <a:pt x="72" y="9"/>
                    <a:pt x="72" y="9"/>
                    <a:pt x="72" y="9"/>
                  </a:cubicBezTo>
                  <a:cubicBezTo>
                    <a:pt x="64" y="0"/>
                    <a:pt x="64" y="0"/>
                    <a:pt x="64" y="0"/>
                  </a:cubicBezTo>
                  <a:cubicBezTo>
                    <a:pt x="64" y="0"/>
                    <a:pt x="64" y="0"/>
                    <a:pt x="64" y="0"/>
                  </a:cubicBezTo>
                  <a:cubicBezTo>
                    <a:pt x="59" y="2"/>
                    <a:pt x="54" y="4"/>
                    <a:pt x="50" y="6"/>
                  </a:cubicBezTo>
                  <a:cubicBezTo>
                    <a:pt x="50" y="7"/>
                    <a:pt x="49" y="7"/>
                    <a:pt x="48" y="7"/>
                  </a:cubicBezTo>
                  <a:cubicBezTo>
                    <a:pt x="35" y="16"/>
                    <a:pt x="0" y="37"/>
                    <a:pt x="3" y="80"/>
                  </a:cubicBezTo>
                  <a:lnTo>
                    <a:pt x="31"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Rectangle 35"/>
            <p:cNvSpPr>
              <a:spLocks noChangeArrowheads="1"/>
            </p:cNvSpPr>
            <p:nvPr/>
          </p:nvSpPr>
          <p:spPr bwMode="auto">
            <a:xfrm>
              <a:off x="3303" y="2625"/>
              <a:ext cx="972" cy="1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Freeform 36"/>
            <p:cNvSpPr>
              <a:spLocks noEditPoints="1"/>
            </p:cNvSpPr>
            <p:nvPr/>
          </p:nvSpPr>
          <p:spPr bwMode="auto">
            <a:xfrm>
              <a:off x="3505" y="1712"/>
              <a:ext cx="323" cy="321"/>
            </a:xfrm>
            <a:custGeom>
              <a:avLst/>
              <a:gdLst>
                <a:gd name="T0" fmla="*/ 129 w 136"/>
                <a:gd name="T1" fmla="*/ 76 h 135"/>
                <a:gd name="T2" fmla="*/ 122 w 136"/>
                <a:gd name="T3" fmla="*/ 74 h 135"/>
                <a:gd name="T4" fmla="*/ 121 w 136"/>
                <a:gd name="T5" fmla="*/ 58 h 135"/>
                <a:gd name="T6" fmla="*/ 128 w 136"/>
                <a:gd name="T7" fmla="*/ 55 h 135"/>
                <a:gd name="T8" fmla="*/ 132 w 136"/>
                <a:gd name="T9" fmla="*/ 43 h 135"/>
                <a:gd name="T10" fmla="*/ 128 w 136"/>
                <a:gd name="T11" fmla="*/ 34 h 135"/>
                <a:gd name="T12" fmla="*/ 117 w 136"/>
                <a:gd name="T13" fmla="*/ 30 h 135"/>
                <a:gd name="T14" fmla="*/ 110 w 136"/>
                <a:gd name="T15" fmla="*/ 33 h 135"/>
                <a:gd name="T16" fmla="*/ 99 w 136"/>
                <a:gd name="T17" fmla="*/ 23 h 135"/>
                <a:gd name="T18" fmla="*/ 101 w 136"/>
                <a:gd name="T19" fmla="*/ 16 h 135"/>
                <a:gd name="T20" fmla="*/ 96 w 136"/>
                <a:gd name="T21" fmla="*/ 5 h 135"/>
                <a:gd name="T22" fmla="*/ 87 w 136"/>
                <a:gd name="T23" fmla="*/ 1 h 135"/>
                <a:gd name="T24" fmla="*/ 76 w 136"/>
                <a:gd name="T25" fmla="*/ 6 h 135"/>
                <a:gd name="T26" fmla="*/ 73 w 136"/>
                <a:gd name="T27" fmla="*/ 13 h 135"/>
                <a:gd name="T28" fmla="*/ 58 w 136"/>
                <a:gd name="T29" fmla="*/ 14 h 135"/>
                <a:gd name="T30" fmla="*/ 54 w 136"/>
                <a:gd name="T31" fmla="*/ 7 h 135"/>
                <a:gd name="T32" fmla="*/ 43 w 136"/>
                <a:gd name="T33" fmla="*/ 3 h 135"/>
                <a:gd name="T34" fmla="*/ 34 w 136"/>
                <a:gd name="T35" fmla="*/ 7 h 135"/>
                <a:gd name="T36" fmla="*/ 30 w 136"/>
                <a:gd name="T37" fmla="*/ 18 h 135"/>
                <a:gd name="T38" fmla="*/ 33 w 136"/>
                <a:gd name="T39" fmla="*/ 25 h 135"/>
                <a:gd name="T40" fmla="*/ 23 w 136"/>
                <a:gd name="T41" fmla="*/ 37 h 135"/>
                <a:gd name="T42" fmla="*/ 16 w 136"/>
                <a:gd name="T43" fmla="*/ 34 h 135"/>
                <a:gd name="T44" fmla="*/ 5 w 136"/>
                <a:gd name="T45" fmla="*/ 39 h 135"/>
                <a:gd name="T46" fmla="*/ 1 w 136"/>
                <a:gd name="T47" fmla="*/ 48 h 135"/>
                <a:gd name="T48" fmla="*/ 1 w 136"/>
                <a:gd name="T49" fmla="*/ 55 h 135"/>
                <a:gd name="T50" fmla="*/ 6 w 136"/>
                <a:gd name="T51" fmla="*/ 59 h 135"/>
                <a:gd name="T52" fmla="*/ 13 w 136"/>
                <a:gd name="T53" fmla="*/ 62 h 135"/>
                <a:gd name="T54" fmla="*/ 14 w 136"/>
                <a:gd name="T55" fmla="*/ 78 h 135"/>
                <a:gd name="T56" fmla="*/ 7 w 136"/>
                <a:gd name="T57" fmla="*/ 81 h 135"/>
                <a:gd name="T58" fmla="*/ 3 w 136"/>
                <a:gd name="T59" fmla="*/ 92 h 135"/>
                <a:gd name="T60" fmla="*/ 7 w 136"/>
                <a:gd name="T61" fmla="*/ 101 h 135"/>
                <a:gd name="T62" fmla="*/ 18 w 136"/>
                <a:gd name="T63" fmla="*/ 105 h 135"/>
                <a:gd name="T64" fmla="*/ 25 w 136"/>
                <a:gd name="T65" fmla="*/ 102 h 135"/>
                <a:gd name="T66" fmla="*/ 37 w 136"/>
                <a:gd name="T67" fmla="*/ 113 h 135"/>
                <a:gd name="T68" fmla="*/ 34 w 136"/>
                <a:gd name="T69" fmla="*/ 120 h 135"/>
                <a:gd name="T70" fmla="*/ 34 w 136"/>
                <a:gd name="T71" fmla="*/ 126 h 135"/>
                <a:gd name="T72" fmla="*/ 39 w 136"/>
                <a:gd name="T73" fmla="*/ 131 h 135"/>
                <a:gd name="T74" fmla="*/ 48 w 136"/>
                <a:gd name="T75" fmla="*/ 134 h 135"/>
                <a:gd name="T76" fmla="*/ 55 w 136"/>
                <a:gd name="T77" fmla="*/ 134 h 135"/>
                <a:gd name="T78" fmla="*/ 59 w 136"/>
                <a:gd name="T79" fmla="*/ 129 h 135"/>
                <a:gd name="T80" fmla="*/ 62 w 136"/>
                <a:gd name="T81" fmla="*/ 122 h 135"/>
                <a:gd name="T82" fmla="*/ 78 w 136"/>
                <a:gd name="T83" fmla="*/ 121 h 135"/>
                <a:gd name="T84" fmla="*/ 81 w 136"/>
                <a:gd name="T85" fmla="*/ 128 h 135"/>
                <a:gd name="T86" fmla="*/ 92 w 136"/>
                <a:gd name="T87" fmla="*/ 132 h 135"/>
                <a:gd name="T88" fmla="*/ 101 w 136"/>
                <a:gd name="T89" fmla="*/ 128 h 135"/>
                <a:gd name="T90" fmla="*/ 105 w 136"/>
                <a:gd name="T91" fmla="*/ 117 h 135"/>
                <a:gd name="T92" fmla="*/ 102 w 136"/>
                <a:gd name="T93" fmla="*/ 110 h 135"/>
                <a:gd name="T94" fmla="*/ 113 w 136"/>
                <a:gd name="T95" fmla="*/ 99 h 135"/>
                <a:gd name="T96" fmla="*/ 120 w 136"/>
                <a:gd name="T97" fmla="*/ 101 h 135"/>
                <a:gd name="T98" fmla="*/ 126 w 136"/>
                <a:gd name="T99" fmla="*/ 101 h 135"/>
                <a:gd name="T100" fmla="*/ 131 w 136"/>
                <a:gd name="T101" fmla="*/ 96 h 135"/>
                <a:gd name="T102" fmla="*/ 134 w 136"/>
                <a:gd name="T103" fmla="*/ 87 h 135"/>
                <a:gd name="T104" fmla="*/ 129 w 136"/>
                <a:gd name="T105" fmla="*/ 76 h 135"/>
                <a:gd name="T106" fmla="*/ 82 w 136"/>
                <a:gd name="T107" fmla="*/ 99 h 135"/>
                <a:gd name="T108" fmla="*/ 68 w 136"/>
                <a:gd name="T109" fmla="*/ 102 h 135"/>
                <a:gd name="T110" fmla="*/ 37 w 136"/>
                <a:gd name="T111" fmla="*/ 82 h 135"/>
                <a:gd name="T112" fmla="*/ 53 w 136"/>
                <a:gd name="T113" fmla="*/ 37 h 135"/>
                <a:gd name="T114" fmla="*/ 68 w 136"/>
                <a:gd name="T115" fmla="*/ 34 h 135"/>
                <a:gd name="T116" fmla="*/ 98 w 136"/>
                <a:gd name="T117" fmla="*/ 54 h 135"/>
                <a:gd name="T118" fmla="*/ 82 w 136"/>
                <a:gd name="T119" fmla="*/ 9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 h="135">
                  <a:moveTo>
                    <a:pt x="129" y="76"/>
                  </a:moveTo>
                  <a:cubicBezTo>
                    <a:pt x="122" y="74"/>
                    <a:pt x="122" y="74"/>
                    <a:pt x="122" y="74"/>
                  </a:cubicBezTo>
                  <a:cubicBezTo>
                    <a:pt x="122" y="68"/>
                    <a:pt x="122" y="63"/>
                    <a:pt x="121" y="58"/>
                  </a:cubicBezTo>
                  <a:cubicBezTo>
                    <a:pt x="128" y="55"/>
                    <a:pt x="128" y="55"/>
                    <a:pt x="128" y="55"/>
                  </a:cubicBezTo>
                  <a:cubicBezTo>
                    <a:pt x="132" y="53"/>
                    <a:pt x="134" y="47"/>
                    <a:pt x="132" y="43"/>
                  </a:cubicBezTo>
                  <a:cubicBezTo>
                    <a:pt x="128" y="34"/>
                    <a:pt x="128" y="34"/>
                    <a:pt x="128" y="34"/>
                  </a:cubicBezTo>
                  <a:cubicBezTo>
                    <a:pt x="126" y="30"/>
                    <a:pt x="121" y="28"/>
                    <a:pt x="117" y="30"/>
                  </a:cubicBezTo>
                  <a:cubicBezTo>
                    <a:pt x="110" y="33"/>
                    <a:pt x="110" y="33"/>
                    <a:pt x="110" y="33"/>
                  </a:cubicBezTo>
                  <a:cubicBezTo>
                    <a:pt x="107" y="29"/>
                    <a:pt x="103" y="26"/>
                    <a:pt x="99" y="23"/>
                  </a:cubicBezTo>
                  <a:cubicBezTo>
                    <a:pt x="101" y="16"/>
                    <a:pt x="101" y="16"/>
                    <a:pt x="101" y="16"/>
                  </a:cubicBezTo>
                  <a:cubicBezTo>
                    <a:pt x="103" y="11"/>
                    <a:pt x="101" y="6"/>
                    <a:pt x="96" y="5"/>
                  </a:cubicBezTo>
                  <a:cubicBezTo>
                    <a:pt x="87" y="1"/>
                    <a:pt x="87" y="1"/>
                    <a:pt x="87" y="1"/>
                  </a:cubicBezTo>
                  <a:cubicBezTo>
                    <a:pt x="83" y="0"/>
                    <a:pt x="78" y="2"/>
                    <a:pt x="76" y="6"/>
                  </a:cubicBezTo>
                  <a:cubicBezTo>
                    <a:pt x="73" y="13"/>
                    <a:pt x="73" y="13"/>
                    <a:pt x="73" y="13"/>
                  </a:cubicBezTo>
                  <a:cubicBezTo>
                    <a:pt x="68" y="13"/>
                    <a:pt x="63" y="13"/>
                    <a:pt x="58" y="14"/>
                  </a:cubicBezTo>
                  <a:cubicBezTo>
                    <a:pt x="54" y="7"/>
                    <a:pt x="54" y="7"/>
                    <a:pt x="54" y="7"/>
                  </a:cubicBezTo>
                  <a:cubicBezTo>
                    <a:pt x="53" y="3"/>
                    <a:pt x="47" y="1"/>
                    <a:pt x="43" y="3"/>
                  </a:cubicBezTo>
                  <a:cubicBezTo>
                    <a:pt x="34" y="7"/>
                    <a:pt x="34" y="7"/>
                    <a:pt x="34" y="7"/>
                  </a:cubicBezTo>
                  <a:cubicBezTo>
                    <a:pt x="30" y="9"/>
                    <a:pt x="28" y="14"/>
                    <a:pt x="30" y="18"/>
                  </a:cubicBezTo>
                  <a:cubicBezTo>
                    <a:pt x="33" y="25"/>
                    <a:pt x="33" y="25"/>
                    <a:pt x="33" y="25"/>
                  </a:cubicBezTo>
                  <a:cubicBezTo>
                    <a:pt x="29" y="29"/>
                    <a:pt x="26" y="33"/>
                    <a:pt x="23" y="37"/>
                  </a:cubicBezTo>
                  <a:cubicBezTo>
                    <a:pt x="16" y="34"/>
                    <a:pt x="16" y="34"/>
                    <a:pt x="16" y="34"/>
                  </a:cubicBezTo>
                  <a:cubicBezTo>
                    <a:pt x="11" y="33"/>
                    <a:pt x="6" y="35"/>
                    <a:pt x="5" y="39"/>
                  </a:cubicBezTo>
                  <a:cubicBezTo>
                    <a:pt x="1" y="48"/>
                    <a:pt x="1" y="48"/>
                    <a:pt x="1" y="48"/>
                  </a:cubicBezTo>
                  <a:cubicBezTo>
                    <a:pt x="0" y="50"/>
                    <a:pt x="0" y="53"/>
                    <a:pt x="1" y="55"/>
                  </a:cubicBezTo>
                  <a:cubicBezTo>
                    <a:pt x="2" y="57"/>
                    <a:pt x="4" y="59"/>
                    <a:pt x="6" y="59"/>
                  </a:cubicBezTo>
                  <a:cubicBezTo>
                    <a:pt x="13" y="62"/>
                    <a:pt x="13" y="62"/>
                    <a:pt x="13" y="62"/>
                  </a:cubicBezTo>
                  <a:cubicBezTo>
                    <a:pt x="13" y="67"/>
                    <a:pt x="13" y="72"/>
                    <a:pt x="14" y="78"/>
                  </a:cubicBezTo>
                  <a:cubicBezTo>
                    <a:pt x="7" y="81"/>
                    <a:pt x="7" y="81"/>
                    <a:pt x="7" y="81"/>
                  </a:cubicBezTo>
                  <a:cubicBezTo>
                    <a:pt x="3" y="83"/>
                    <a:pt x="1" y="88"/>
                    <a:pt x="3" y="92"/>
                  </a:cubicBezTo>
                  <a:cubicBezTo>
                    <a:pt x="7" y="101"/>
                    <a:pt x="7" y="101"/>
                    <a:pt x="7" y="101"/>
                  </a:cubicBezTo>
                  <a:cubicBezTo>
                    <a:pt x="9" y="105"/>
                    <a:pt x="14" y="107"/>
                    <a:pt x="18" y="105"/>
                  </a:cubicBezTo>
                  <a:cubicBezTo>
                    <a:pt x="25" y="102"/>
                    <a:pt x="25" y="102"/>
                    <a:pt x="25" y="102"/>
                  </a:cubicBezTo>
                  <a:cubicBezTo>
                    <a:pt x="29" y="106"/>
                    <a:pt x="32" y="110"/>
                    <a:pt x="37" y="113"/>
                  </a:cubicBezTo>
                  <a:cubicBezTo>
                    <a:pt x="34" y="120"/>
                    <a:pt x="34" y="120"/>
                    <a:pt x="34" y="120"/>
                  </a:cubicBezTo>
                  <a:cubicBezTo>
                    <a:pt x="33" y="122"/>
                    <a:pt x="33" y="124"/>
                    <a:pt x="34" y="126"/>
                  </a:cubicBezTo>
                  <a:cubicBezTo>
                    <a:pt x="35" y="128"/>
                    <a:pt x="37" y="130"/>
                    <a:pt x="39" y="131"/>
                  </a:cubicBezTo>
                  <a:cubicBezTo>
                    <a:pt x="48" y="134"/>
                    <a:pt x="48" y="134"/>
                    <a:pt x="48" y="134"/>
                  </a:cubicBezTo>
                  <a:cubicBezTo>
                    <a:pt x="50" y="135"/>
                    <a:pt x="53" y="135"/>
                    <a:pt x="55" y="134"/>
                  </a:cubicBezTo>
                  <a:cubicBezTo>
                    <a:pt x="57" y="133"/>
                    <a:pt x="58" y="131"/>
                    <a:pt x="59" y="129"/>
                  </a:cubicBezTo>
                  <a:cubicBezTo>
                    <a:pt x="62" y="122"/>
                    <a:pt x="62" y="122"/>
                    <a:pt x="62" y="122"/>
                  </a:cubicBezTo>
                  <a:cubicBezTo>
                    <a:pt x="67" y="123"/>
                    <a:pt x="72" y="122"/>
                    <a:pt x="78" y="121"/>
                  </a:cubicBezTo>
                  <a:cubicBezTo>
                    <a:pt x="81" y="128"/>
                    <a:pt x="81" y="128"/>
                    <a:pt x="81" y="128"/>
                  </a:cubicBezTo>
                  <a:cubicBezTo>
                    <a:pt x="83" y="133"/>
                    <a:pt x="88" y="134"/>
                    <a:pt x="92" y="132"/>
                  </a:cubicBezTo>
                  <a:cubicBezTo>
                    <a:pt x="101" y="128"/>
                    <a:pt x="101" y="128"/>
                    <a:pt x="101" y="128"/>
                  </a:cubicBezTo>
                  <a:cubicBezTo>
                    <a:pt x="105" y="126"/>
                    <a:pt x="107" y="121"/>
                    <a:pt x="105" y="117"/>
                  </a:cubicBezTo>
                  <a:cubicBezTo>
                    <a:pt x="102" y="110"/>
                    <a:pt x="102" y="110"/>
                    <a:pt x="102" y="110"/>
                  </a:cubicBezTo>
                  <a:cubicBezTo>
                    <a:pt x="106" y="107"/>
                    <a:pt x="110" y="103"/>
                    <a:pt x="113" y="99"/>
                  </a:cubicBezTo>
                  <a:cubicBezTo>
                    <a:pt x="120" y="101"/>
                    <a:pt x="120" y="101"/>
                    <a:pt x="120" y="101"/>
                  </a:cubicBezTo>
                  <a:cubicBezTo>
                    <a:pt x="122" y="102"/>
                    <a:pt x="124" y="102"/>
                    <a:pt x="126" y="101"/>
                  </a:cubicBezTo>
                  <a:cubicBezTo>
                    <a:pt x="128" y="100"/>
                    <a:pt x="130" y="98"/>
                    <a:pt x="131" y="96"/>
                  </a:cubicBezTo>
                  <a:cubicBezTo>
                    <a:pt x="134" y="87"/>
                    <a:pt x="134" y="87"/>
                    <a:pt x="134" y="87"/>
                  </a:cubicBezTo>
                  <a:cubicBezTo>
                    <a:pt x="136" y="83"/>
                    <a:pt x="133" y="78"/>
                    <a:pt x="129" y="76"/>
                  </a:cubicBezTo>
                  <a:close/>
                  <a:moveTo>
                    <a:pt x="82" y="99"/>
                  </a:moveTo>
                  <a:cubicBezTo>
                    <a:pt x="77" y="101"/>
                    <a:pt x="73" y="102"/>
                    <a:pt x="68" y="102"/>
                  </a:cubicBezTo>
                  <a:cubicBezTo>
                    <a:pt x="54" y="102"/>
                    <a:pt x="42" y="94"/>
                    <a:pt x="37" y="82"/>
                  </a:cubicBezTo>
                  <a:cubicBezTo>
                    <a:pt x="29" y="65"/>
                    <a:pt x="36" y="45"/>
                    <a:pt x="53" y="37"/>
                  </a:cubicBezTo>
                  <a:cubicBezTo>
                    <a:pt x="58" y="35"/>
                    <a:pt x="63" y="34"/>
                    <a:pt x="68" y="34"/>
                  </a:cubicBezTo>
                  <a:cubicBezTo>
                    <a:pt x="81" y="34"/>
                    <a:pt x="93" y="42"/>
                    <a:pt x="98" y="54"/>
                  </a:cubicBezTo>
                  <a:cubicBezTo>
                    <a:pt x="106" y="71"/>
                    <a:pt x="99" y="91"/>
                    <a:pt x="82"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2" name="Text Box 1"/>
          <p:cNvSpPr txBox="1"/>
          <p:nvPr/>
        </p:nvSpPr>
        <p:spPr>
          <a:xfrm>
            <a:off x="1409700" y="2141855"/>
            <a:ext cx="4468495" cy="1476375"/>
          </a:xfrm>
          <a:prstGeom prst="rect">
            <a:avLst/>
          </a:prstGeom>
          <a:noFill/>
        </p:spPr>
        <p:txBody>
          <a:bodyPr wrap="square" rtlCol="0">
            <a:spAutoFit/>
          </a:bodyPr>
          <a:p>
            <a:pPr marL="285750" indent="-285750">
              <a:buFont typeface="Arial" panose="020B0604020202020204" pitchFamily="34" charset="0"/>
              <a:buChar char="•"/>
            </a:pPr>
            <a:r>
              <a:rPr lang="en-IN" altLang="en-US">
                <a:solidFill>
                  <a:schemeClr val="accent6">
                    <a:lumMod val="75000"/>
                  </a:schemeClr>
                </a:solidFill>
                <a:latin typeface="+mn-ea"/>
                <a:cs typeface="+mn-ea"/>
                <a:sym typeface="+mn-ea"/>
              </a:rPr>
              <a:t>The sample UI and the frontends, are designed to ascertain the plausible funtions and services to be involved in the code.</a:t>
            </a:r>
            <a:endParaRPr lang="en-IN" altLang="en-US">
              <a:solidFill>
                <a:schemeClr val="accent6">
                  <a:lumMod val="75000"/>
                </a:schemeClr>
              </a:solidFill>
              <a:latin typeface="+mn-ea"/>
              <a:cs typeface="+mn-ea"/>
            </a:endParaRPr>
          </a:p>
          <a:p>
            <a:pPr marL="285750" indent="-285750"/>
            <a:endParaRPr lang="en-IN" altLang="en-US">
              <a:solidFill>
                <a:schemeClr val="accent6">
                  <a:lumMod val="75000"/>
                </a:schemeClr>
              </a:solidFill>
              <a:latin typeface="+mn-ea"/>
              <a:cs typeface="+mn-ea"/>
            </a:endParaRPr>
          </a:p>
        </p:txBody>
      </p:sp>
      <p:sp>
        <p:nvSpPr>
          <p:cNvPr id="3" name="Text Box 2"/>
          <p:cNvSpPr txBox="1"/>
          <p:nvPr/>
        </p:nvSpPr>
        <p:spPr>
          <a:xfrm>
            <a:off x="7215505" y="2141220"/>
            <a:ext cx="4584700" cy="1198880"/>
          </a:xfrm>
          <a:prstGeom prst="rect">
            <a:avLst/>
          </a:prstGeom>
          <a:noFill/>
        </p:spPr>
        <p:txBody>
          <a:bodyPr wrap="square" rtlCol="0">
            <a:spAutoFit/>
          </a:bodyPr>
          <a:p>
            <a:pPr marL="285750" indent="-285750">
              <a:buFont typeface="Arial" panose="020B0604020202020204" pitchFamily="34" charset="0"/>
              <a:buChar char="•"/>
            </a:pPr>
            <a:r>
              <a:rPr lang="en-IN" altLang="en-US">
                <a:solidFill>
                  <a:srgbClr val="7030A0"/>
                </a:solidFill>
                <a:latin typeface="+mn-ea"/>
                <a:cs typeface="+mn-ea"/>
                <a:sym typeface="+mn-ea"/>
              </a:rPr>
              <a:t>Mainly the login and registratin portals for the admin and user staff are considered.</a:t>
            </a:r>
            <a:endParaRPr lang="en-IN" altLang="en-US">
              <a:solidFill>
                <a:srgbClr val="7030A0"/>
              </a:solidFill>
              <a:latin typeface="+mn-ea"/>
              <a:cs typeface="+mn-ea"/>
            </a:endParaRPr>
          </a:p>
          <a:p>
            <a:pPr marL="285750" indent="-285750"/>
            <a:endParaRPr lang="en-IN" altLang="en-US">
              <a:solidFill>
                <a:srgbClr val="7030A0"/>
              </a:solidFill>
              <a:latin typeface="+mn-ea"/>
              <a:cs typeface="+mn-ea"/>
            </a:endParaRPr>
          </a:p>
        </p:txBody>
      </p:sp>
      <p:sp>
        <p:nvSpPr>
          <p:cNvPr id="37" name="Text Box 36"/>
          <p:cNvSpPr txBox="1"/>
          <p:nvPr/>
        </p:nvSpPr>
        <p:spPr>
          <a:xfrm>
            <a:off x="1413510" y="3963670"/>
            <a:ext cx="4469765" cy="1198880"/>
          </a:xfrm>
          <a:prstGeom prst="rect">
            <a:avLst/>
          </a:prstGeom>
          <a:noFill/>
        </p:spPr>
        <p:txBody>
          <a:bodyPr wrap="square" rtlCol="0">
            <a:spAutoFit/>
          </a:bodyPr>
          <a:p>
            <a:pPr marL="285750" indent="-285750" algn="l">
              <a:buFont typeface="Arial" panose="020B0604020202020204" pitchFamily="34" charset="0"/>
              <a:buChar char="•"/>
            </a:pPr>
            <a:r>
              <a:rPr lang="en-IN" altLang="en-US">
                <a:solidFill>
                  <a:schemeClr val="accent2">
                    <a:lumMod val="60000"/>
                    <a:lumOff val="40000"/>
                  </a:schemeClr>
                </a:solidFill>
                <a:latin typeface="+mn-ea"/>
                <a:cs typeface="+mn-ea"/>
                <a:sym typeface="+mn-ea"/>
              </a:rPr>
              <a:t>Their joining code in python for the working and implementaion are finalized.</a:t>
            </a:r>
            <a:endParaRPr lang="en-IN" altLang="en-US">
              <a:solidFill>
                <a:schemeClr val="accent2">
                  <a:lumMod val="60000"/>
                  <a:lumOff val="40000"/>
                </a:schemeClr>
              </a:solidFill>
              <a:latin typeface="+mn-ea"/>
              <a:cs typeface="+mn-ea"/>
            </a:endParaRPr>
          </a:p>
          <a:p>
            <a:pPr marL="285750" indent="-285750"/>
            <a:endParaRPr lang="en-IN" altLang="en-US">
              <a:solidFill>
                <a:schemeClr val="accent2">
                  <a:lumMod val="60000"/>
                  <a:lumOff val="40000"/>
                </a:schemeClr>
              </a:solidFill>
              <a:latin typeface="+mn-ea"/>
              <a:cs typeface="+mn-ea"/>
            </a:endParaRPr>
          </a:p>
        </p:txBody>
      </p:sp>
      <p:sp>
        <p:nvSpPr>
          <p:cNvPr id="38" name="Text Box 37"/>
          <p:cNvSpPr txBox="1"/>
          <p:nvPr/>
        </p:nvSpPr>
        <p:spPr>
          <a:xfrm>
            <a:off x="7215505" y="3963670"/>
            <a:ext cx="4594860" cy="1476375"/>
          </a:xfrm>
          <a:prstGeom prst="rect">
            <a:avLst/>
          </a:prstGeom>
          <a:noFill/>
        </p:spPr>
        <p:txBody>
          <a:bodyPr wrap="square" rtlCol="0">
            <a:spAutoFit/>
          </a:bodyPr>
          <a:p>
            <a:pPr marL="285750" indent="-285750">
              <a:buFont typeface="Arial" panose="020B0604020202020204" pitchFamily="34" charset="0"/>
              <a:buChar char="•"/>
            </a:pPr>
            <a:r>
              <a:rPr lang="en-IN" altLang="en-US" sz="1800">
                <a:solidFill>
                  <a:srgbClr val="E36C64"/>
                </a:solidFill>
                <a:latin typeface="+mn-ea"/>
                <a:cs typeface="+mn-ea"/>
                <a:sym typeface="+mn-ea"/>
              </a:rPr>
              <a:t>This step will facilitate the further UI designs to base the classes and fucntions to be needed in the service initiation portals.</a:t>
            </a:r>
            <a:endParaRPr lang="en-IN" altLang="en-US" sz="1800">
              <a:solidFill>
                <a:srgbClr val="E36C64"/>
              </a:solidFill>
              <a:latin typeface="+mn-ea"/>
              <a:cs typeface="+mn-ea"/>
            </a:endParaRPr>
          </a:p>
          <a:p>
            <a:pPr marL="285750" indent="-285750">
              <a:buFont typeface="Arial" panose="020B0604020202020204" pitchFamily="34" charset="0"/>
              <a:buChar char="•"/>
            </a:pPr>
            <a:endParaRPr lang="en-IN" altLang="en-US" sz="1800">
              <a:solidFill>
                <a:srgbClr val="E36C64"/>
              </a:solidFill>
              <a:latin typeface="+mn-ea"/>
              <a:cs typeface="+mn-ea"/>
            </a:endParaRPr>
          </a:p>
        </p:txBody>
      </p:sp>
      <p:sp>
        <p:nvSpPr>
          <p:cNvPr id="39" name="Text Box 38"/>
          <p:cNvSpPr txBox="1"/>
          <p:nvPr/>
        </p:nvSpPr>
        <p:spPr>
          <a:xfrm>
            <a:off x="205105" y="1156970"/>
            <a:ext cx="9001125" cy="829945"/>
          </a:xfrm>
          <a:prstGeom prst="rect">
            <a:avLst/>
          </a:prstGeom>
          <a:noFill/>
        </p:spPr>
        <p:txBody>
          <a:bodyPr wrap="none" rtlCol="0">
            <a:spAutoFit/>
          </a:bodyPr>
          <a:p>
            <a:pPr marL="342900" indent="-342900" algn="l">
              <a:buFont typeface="Arial" panose="020B0604020202020204" pitchFamily="34" charset="0"/>
              <a:buChar char="•"/>
            </a:pPr>
            <a:r>
              <a:rPr lang="en-IN" altLang="en-US" sz="2400">
                <a:solidFill>
                  <a:schemeClr val="bg1"/>
                </a:solidFill>
                <a:latin typeface="+mn-ea"/>
                <a:cs typeface="+mn-ea"/>
                <a:sym typeface="+mn-ea"/>
              </a:rPr>
              <a:t>We have four basic goals for the first module’s implementation.</a:t>
            </a:r>
            <a:endParaRPr lang="en-IN" altLang="en-US" sz="2400">
              <a:solidFill>
                <a:schemeClr val="bg1"/>
              </a:solidFill>
              <a:latin typeface="+mn-ea"/>
              <a:cs typeface="+mn-ea"/>
            </a:endParaRPr>
          </a:p>
          <a:p>
            <a:pPr marL="342900" indent="-342900"/>
            <a:endParaRPr lang="en-IN" altLang="en-US" sz="2400">
              <a:solidFill>
                <a:schemeClr val="bg1"/>
              </a:solidFill>
              <a:latin typeface="+mn-ea"/>
              <a:cs typeface="+mn-ea"/>
            </a:endParaRPr>
          </a:p>
        </p:txBody>
      </p:sp>
      <p:sp>
        <p:nvSpPr>
          <p:cNvPr id="40" name="Text Box 39"/>
          <p:cNvSpPr txBox="1"/>
          <p:nvPr/>
        </p:nvSpPr>
        <p:spPr>
          <a:xfrm>
            <a:off x="205105" y="5539105"/>
            <a:ext cx="11794490" cy="1198880"/>
          </a:xfrm>
          <a:prstGeom prst="rect">
            <a:avLst/>
          </a:prstGeom>
          <a:noFill/>
        </p:spPr>
        <p:txBody>
          <a:bodyPr wrap="square" rtlCol="0">
            <a:spAutoFit/>
          </a:bodyPr>
          <a:p>
            <a:pPr marL="342900" indent="-342900" algn="l">
              <a:buFont typeface="Arial" panose="020B0604020202020204" pitchFamily="34" charset="0"/>
              <a:buChar char="•"/>
            </a:pPr>
            <a:r>
              <a:rPr lang="en-IN" altLang="en-US" sz="2400">
                <a:solidFill>
                  <a:schemeClr val="bg1"/>
                </a:solidFill>
                <a:latin typeface="+mn-ea"/>
                <a:cs typeface="+mn-ea"/>
                <a:sym typeface="+mn-ea"/>
              </a:rPr>
              <a:t>Further, we are adding the sample UI which are considered for the following programs to be presented after it.</a:t>
            </a:r>
            <a:endParaRPr lang="en-IN" altLang="en-US" sz="2400">
              <a:solidFill>
                <a:schemeClr val="bg1"/>
              </a:solidFill>
              <a:latin typeface="+mn-ea"/>
              <a:cs typeface="+mn-ea"/>
            </a:endParaRPr>
          </a:p>
          <a:p>
            <a:pPr marL="342900" indent="-342900">
              <a:buFont typeface="Arial" panose="020B0604020202020204" pitchFamily="34" charset="0"/>
              <a:buChar char="•"/>
            </a:pPr>
            <a:endParaRPr lang="en-IN" altLang="en-US" sz="2400">
              <a:solidFill>
                <a:schemeClr val="bg1"/>
              </a:solidFill>
              <a:latin typeface="+mn-ea"/>
              <a:cs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5190" y="303530"/>
            <a:ext cx="5341620" cy="1118870"/>
          </a:xfrm>
        </p:spPr>
        <p:txBody>
          <a:bodyPr/>
          <a:p>
            <a:r>
              <a:rPr lang="en-US"/>
              <a:t>Group Members</a:t>
            </a:r>
            <a:endParaRPr lang="en-US"/>
          </a:p>
        </p:txBody>
      </p:sp>
      <p:graphicFrame>
        <p:nvGraphicFramePr>
          <p:cNvPr id="4" name="Table 3"/>
          <p:cNvGraphicFramePr>
            <a:graphicFrameLocks noGrp="1"/>
          </p:cNvGraphicFramePr>
          <p:nvPr/>
        </p:nvGraphicFramePr>
        <p:xfrm>
          <a:off x="1301750" y="1969135"/>
          <a:ext cx="9588500" cy="3697605"/>
        </p:xfrm>
        <a:graphic>
          <a:graphicData uri="http://schemas.openxmlformats.org/drawingml/2006/table">
            <a:tbl>
              <a:tblPr>
                <a:noFill/>
              </a:tblPr>
              <a:tblGrid>
                <a:gridCol w="1134745"/>
                <a:gridCol w="2866390"/>
                <a:gridCol w="3375025"/>
                <a:gridCol w="2212340"/>
              </a:tblGrid>
              <a:tr h="917575">
                <a:tc>
                  <a:txBody>
                    <a:bodyPr wrap="square" numCol="1"/>
                    <a:p>
                      <a:pPr marL="0" marR="0" indent="0" algn="l">
                        <a:spcBef>
                          <a:spcPts val="0"/>
                        </a:spcBef>
                        <a:spcAft>
                          <a:spcPts val="0"/>
                        </a:spcAft>
                        <a:buNone/>
                        <a:defRPr>
                          <a:solidFill>
                            <a:srgbClr val="000000"/>
                          </a:solidFill>
                        </a:defRPr>
                      </a:pPr>
                      <a:r>
                        <a:rPr lang="en-US" sz="2800" b="1">
                          <a:solidFill>
                            <a:schemeClr val="bg1"/>
                          </a:solidFill>
                        </a:rPr>
                        <a:t>S. No.</a:t>
                      </a:r>
                      <a:endParaRPr lang="en-US" sz="2800" b="1">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b="1">
                          <a:solidFill>
                            <a:schemeClr val="bg1"/>
                          </a:solidFill>
                        </a:rPr>
                        <a:t>Name</a:t>
                      </a:r>
                      <a:endParaRPr lang="en-US" sz="2800" b="1">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b="1">
                          <a:solidFill>
                            <a:schemeClr val="bg1"/>
                          </a:solidFill>
                        </a:rPr>
                        <a:t>Registration Number</a:t>
                      </a:r>
                      <a:endParaRPr lang="en-US" sz="2800" b="1">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b="1">
                          <a:solidFill>
                            <a:schemeClr val="bg1"/>
                          </a:solidFill>
                        </a:rPr>
                        <a:t>Role</a:t>
                      </a:r>
                      <a:endParaRPr lang="en-US" sz="2800" b="1">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r>
              <a:tr h="917575">
                <a:tc>
                  <a:txBody>
                    <a:bodyPr wrap="square" numCol="1"/>
                    <a:p>
                      <a:pPr marL="0" marR="0" indent="0" algn="l">
                        <a:spcBef>
                          <a:spcPts val="0"/>
                        </a:spcBef>
                        <a:spcAft>
                          <a:spcPts val="0"/>
                        </a:spcAft>
                        <a:buNone/>
                        <a:defRPr>
                          <a:solidFill>
                            <a:srgbClr val="000000"/>
                          </a:solidFill>
                        </a:defRPr>
                      </a:pPr>
                      <a:r>
                        <a:rPr lang="en-US" sz="2800">
                          <a:solidFill>
                            <a:schemeClr val="bg1"/>
                          </a:solidFill>
                        </a:rPr>
                        <a:t>1</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S Anish Kumar</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RA1911003010641</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Leader</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r>
              <a:tr h="944880">
                <a:tc>
                  <a:txBody>
                    <a:bodyPr wrap="square" numCol="1"/>
                    <a:p>
                      <a:pPr marL="0" marR="0" indent="0" algn="l">
                        <a:spcBef>
                          <a:spcPts val="0"/>
                        </a:spcBef>
                        <a:spcAft>
                          <a:spcPts val="0"/>
                        </a:spcAft>
                        <a:buNone/>
                        <a:defRPr>
                          <a:solidFill>
                            <a:srgbClr val="000000"/>
                          </a:solidFill>
                        </a:defRPr>
                      </a:pPr>
                      <a:r>
                        <a:rPr lang="en-US" sz="2800">
                          <a:solidFill>
                            <a:schemeClr val="bg1"/>
                          </a:solidFill>
                        </a:rPr>
                        <a:t>2</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Jeremiah Nathan Nunes</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RA1911003010645</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Member</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r>
              <a:tr h="917575">
                <a:tc>
                  <a:txBody>
                    <a:bodyPr wrap="square" numCol="1"/>
                    <a:p>
                      <a:pPr marL="0" marR="0" indent="0" algn="l">
                        <a:spcBef>
                          <a:spcPts val="0"/>
                        </a:spcBef>
                        <a:spcAft>
                          <a:spcPts val="0"/>
                        </a:spcAft>
                        <a:buNone/>
                        <a:defRPr>
                          <a:solidFill>
                            <a:srgbClr val="000000"/>
                          </a:solidFill>
                        </a:defRPr>
                      </a:pPr>
                      <a:r>
                        <a:rPr lang="en-US" sz="2800">
                          <a:solidFill>
                            <a:schemeClr val="bg1"/>
                          </a:solidFill>
                        </a:rPr>
                        <a:t>3</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Akshat Agarwal</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RA1911003010646</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spcBef>
                          <a:spcPts val="0"/>
                        </a:spcBef>
                        <a:spcAft>
                          <a:spcPts val="0"/>
                        </a:spcAft>
                        <a:buNone/>
                        <a:defRPr>
                          <a:solidFill>
                            <a:srgbClr val="000000"/>
                          </a:solidFill>
                        </a:defRPr>
                      </a:pPr>
                      <a:r>
                        <a:rPr lang="en-US" sz="2800">
                          <a:solidFill>
                            <a:schemeClr val="bg1"/>
                          </a:solidFill>
                        </a:rPr>
                        <a:t>Member</a:t>
                      </a:r>
                      <a:endParaRPr lang="en-US" sz="2800">
                        <a:solidFill>
                          <a:schemeClr val="bg1"/>
                        </a:solidFill>
                      </a:endParaRPr>
                    </a:p>
                  </a:txBody>
                  <a:tcPr vert="horz" anchor="ctr">
                    <a:lnL w="19050" cap="flat" cmpd="sng" algn="ctr">
                      <a:solidFill>
                        <a:srgbClr val="000000"/>
                      </a:solidFill>
                      <a:prstDash val="solid"/>
                      <a:headEnd type="none"/>
                      <a:tailEnd type="none"/>
                    </a:lnL>
                    <a:lnR w="19050" cap="flat" cmpd="sng" algn="ctr">
                      <a:solidFill>
                        <a:srgbClr val="000000"/>
                      </a:solidFill>
                      <a:prstDash val="solid"/>
                      <a:headEnd type="none"/>
                      <a:tailEnd type="none"/>
                    </a:lnR>
                    <a:lnT w="19050" cap="flat" cmpd="sng" algn="ctr">
                      <a:solidFill>
                        <a:srgbClr val="000000"/>
                      </a:solidFill>
                      <a:prstDash val="solid"/>
                      <a:headEnd type="none"/>
                      <a:tailEnd type="none"/>
                    </a:lnT>
                    <a:lnB w="19050" cap="flat" cmpd="sng" algn="ctr">
                      <a:solidFill>
                        <a:srgbClr val="000000"/>
                      </a:solidFill>
                      <a:prstDash val="solid"/>
                      <a:headEnd type="none"/>
                      <a:tailEnd type="none"/>
                    </a:lnB>
                    <a:lnTlToBr>
                      <a:noFill/>
                    </a:lnTlToBr>
                    <a:lnBlToTr>
                      <a:noFill/>
                    </a:lnBlToTr>
                    <a:solidFill>
                      <a:srgbClr val="27282C"/>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Sample UI &amp; Front-end</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91210" y="374650"/>
            <a:ext cx="10515600" cy="96075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4400" b="0" i="0" u="none" strike="noStrike" kern="1200" cap="all" spc="0" normalizeH="0" baseline="0" noProof="0" dirty="0">
                <a:ln>
                  <a:noFill/>
                </a:ln>
                <a:solidFill>
                  <a:schemeClr val="bg1"/>
                </a:solidFill>
                <a:effectLst/>
                <a:uLnTx/>
                <a:uFillTx/>
                <a:latin typeface="+mj-lt"/>
                <a:ea typeface="+mj-ea"/>
                <a:cs typeface="+mj-cs"/>
              </a:rPr>
              <a:t>Module 2</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sp>
        <p:nvSpPr>
          <p:cNvPr id="18434" name="Freeform 76"/>
          <p:cNvSpPr/>
          <p:nvPr/>
        </p:nvSpPr>
        <p:spPr>
          <a:xfrm>
            <a:off x="5303838" y="3956050"/>
            <a:ext cx="2036762" cy="2901950"/>
          </a:xfrm>
          <a:custGeom>
            <a:avLst/>
            <a:gdLst/>
            <a:ahLst/>
            <a:cxnLst>
              <a:cxn ang="0">
                <a:pos x="2013772" y="306963"/>
              </a:cxn>
              <a:cxn ang="0">
                <a:pos x="1459274" y="651789"/>
              </a:cxn>
              <a:cxn ang="0">
                <a:pos x="1129281" y="651789"/>
              </a:cxn>
              <a:cxn ang="0">
                <a:pos x="969694" y="631505"/>
              </a:cxn>
              <a:cxn ang="0">
                <a:pos x="876376" y="635562"/>
              </a:cxn>
              <a:cxn ang="0">
                <a:pos x="870966" y="562540"/>
              </a:cxn>
              <a:cxn ang="0">
                <a:pos x="742485" y="137931"/>
              </a:cxn>
              <a:cxn ang="0">
                <a:pos x="589660" y="44625"/>
              </a:cxn>
              <a:cxn ang="0">
                <a:pos x="591013" y="62204"/>
              </a:cxn>
              <a:cxn ang="0">
                <a:pos x="595070" y="73022"/>
              </a:cxn>
              <a:cxn ang="0">
                <a:pos x="669454" y="179851"/>
              </a:cxn>
              <a:cxn ang="0">
                <a:pos x="705970" y="344826"/>
              </a:cxn>
              <a:cxn ang="0">
                <a:pos x="700560" y="657198"/>
              </a:cxn>
              <a:cxn ang="0">
                <a:pos x="645110" y="1056115"/>
              </a:cxn>
              <a:cxn ang="0">
                <a:pos x="361099" y="781606"/>
              </a:cxn>
              <a:cxn ang="0">
                <a:pos x="201512" y="283975"/>
              </a:cxn>
              <a:cxn ang="0">
                <a:pos x="182578" y="275861"/>
              </a:cxn>
              <a:cxn ang="0">
                <a:pos x="120366" y="551722"/>
              </a:cxn>
              <a:cxn ang="0">
                <a:pos x="13524" y="480052"/>
              </a:cxn>
              <a:cxn ang="0">
                <a:pos x="0" y="484109"/>
              </a:cxn>
              <a:cxn ang="0">
                <a:pos x="140653" y="672073"/>
              </a:cxn>
              <a:cxn ang="0">
                <a:pos x="147415" y="669369"/>
              </a:cxn>
              <a:cxn ang="0">
                <a:pos x="255610" y="874912"/>
              </a:cxn>
              <a:cxn ang="0">
                <a:pos x="453065" y="1102092"/>
              </a:cxn>
              <a:cxn ang="0">
                <a:pos x="569374" y="1352260"/>
              </a:cxn>
              <a:cxn ang="0">
                <a:pos x="485523" y="1672746"/>
              </a:cxn>
              <a:cxn ang="0">
                <a:pos x="443598" y="2002697"/>
              </a:cxn>
              <a:cxn ang="0">
                <a:pos x="471999" y="2673418"/>
              </a:cxn>
              <a:cxn ang="0">
                <a:pos x="530153" y="2872200"/>
              </a:cxn>
              <a:cxn ang="0">
                <a:pos x="527449" y="2874905"/>
              </a:cxn>
              <a:cxn ang="0">
                <a:pos x="526096" y="2881666"/>
              </a:cxn>
              <a:cxn ang="0">
                <a:pos x="545030" y="2888427"/>
              </a:cxn>
              <a:cxn ang="0">
                <a:pos x="612652" y="2891132"/>
              </a:cxn>
              <a:cxn ang="0">
                <a:pos x="764124" y="2900598"/>
              </a:cxn>
              <a:cxn ang="0">
                <a:pos x="945350" y="2895189"/>
              </a:cxn>
              <a:cxn ang="0">
                <a:pos x="1090060" y="2889780"/>
              </a:cxn>
              <a:cxn ang="0">
                <a:pos x="1106290" y="2888427"/>
              </a:cxn>
              <a:cxn ang="0">
                <a:pos x="1106290" y="2887075"/>
              </a:cxn>
              <a:cxn ang="0">
                <a:pos x="1106290" y="2872200"/>
              </a:cxn>
              <a:cxn ang="0">
                <a:pos x="1098175" y="2854621"/>
              </a:cxn>
              <a:cxn ang="0">
                <a:pos x="1046783" y="2777542"/>
              </a:cxn>
              <a:cxn ang="0">
                <a:pos x="930473" y="2577408"/>
              </a:cxn>
              <a:cxn ang="0">
                <a:pos x="758715" y="1920209"/>
              </a:cxn>
              <a:cxn ang="0">
                <a:pos x="818222" y="1238670"/>
              </a:cxn>
              <a:cxn ang="0">
                <a:pos x="868262" y="942525"/>
              </a:cxn>
              <a:cxn ang="0">
                <a:pos x="875024" y="939821"/>
              </a:cxn>
              <a:cxn ang="0">
                <a:pos x="1011619" y="843810"/>
              </a:cxn>
              <a:cxn ang="0">
                <a:pos x="1225304" y="801890"/>
              </a:cxn>
              <a:cxn ang="0">
                <a:pos x="1625624" y="766731"/>
              </a:cxn>
              <a:cxn ang="0">
                <a:pos x="2035411" y="313724"/>
              </a:cxn>
              <a:cxn ang="0">
                <a:pos x="2013772" y="306963"/>
              </a:cxn>
            </a:cxnLst>
            <a:pathLst>
              <a:path w="1506" h="2146">
                <a:moveTo>
                  <a:pt x="1489" y="227"/>
                </a:moveTo>
                <a:cubicBezTo>
                  <a:pt x="1405" y="383"/>
                  <a:pt x="1250" y="461"/>
                  <a:pt x="1079" y="482"/>
                </a:cubicBezTo>
                <a:cubicBezTo>
                  <a:pt x="998" y="492"/>
                  <a:pt x="916" y="490"/>
                  <a:pt x="835" y="482"/>
                </a:cubicBezTo>
                <a:cubicBezTo>
                  <a:pt x="796" y="478"/>
                  <a:pt x="757" y="471"/>
                  <a:pt x="717" y="467"/>
                </a:cubicBezTo>
                <a:cubicBezTo>
                  <a:pt x="695" y="465"/>
                  <a:pt x="671" y="465"/>
                  <a:pt x="648" y="470"/>
                </a:cubicBezTo>
                <a:cubicBezTo>
                  <a:pt x="647" y="452"/>
                  <a:pt x="645" y="434"/>
                  <a:pt x="644" y="416"/>
                </a:cubicBezTo>
                <a:cubicBezTo>
                  <a:pt x="632" y="307"/>
                  <a:pt x="608" y="195"/>
                  <a:pt x="549" y="102"/>
                </a:cubicBezTo>
                <a:cubicBezTo>
                  <a:pt x="535" y="80"/>
                  <a:pt x="464" y="0"/>
                  <a:pt x="436" y="33"/>
                </a:cubicBezTo>
                <a:cubicBezTo>
                  <a:pt x="432" y="37"/>
                  <a:pt x="433" y="43"/>
                  <a:pt x="437" y="46"/>
                </a:cubicBezTo>
                <a:cubicBezTo>
                  <a:pt x="436" y="49"/>
                  <a:pt x="437" y="52"/>
                  <a:pt x="440" y="54"/>
                </a:cubicBezTo>
                <a:cubicBezTo>
                  <a:pt x="470" y="70"/>
                  <a:pt x="484" y="103"/>
                  <a:pt x="495" y="133"/>
                </a:cubicBezTo>
                <a:cubicBezTo>
                  <a:pt x="510" y="172"/>
                  <a:pt x="518" y="212"/>
                  <a:pt x="522" y="255"/>
                </a:cubicBezTo>
                <a:cubicBezTo>
                  <a:pt x="529" y="331"/>
                  <a:pt x="521" y="409"/>
                  <a:pt x="518" y="486"/>
                </a:cubicBezTo>
                <a:cubicBezTo>
                  <a:pt x="514" y="585"/>
                  <a:pt x="499" y="683"/>
                  <a:pt x="477" y="781"/>
                </a:cubicBezTo>
                <a:cubicBezTo>
                  <a:pt x="438" y="690"/>
                  <a:pt x="338" y="640"/>
                  <a:pt x="267" y="578"/>
                </a:cubicBezTo>
                <a:cubicBezTo>
                  <a:pt x="165" y="491"/>
                  <a:pt x="102" y="341"/>
                  <a:pt x="149" y="210"/>
                </a:cubicBezTo>
                <a:cubicBezTo>
                  <a:pt x="152" y="202"/>
                  <a:pt x="139" y="196"/>
                  <a:pt x="135" y="204"/>
                </a:cubicBezTo>
                <a:cubicBezTo>
                  <a:pt x="103" y="269"/>
                  <a:pt x="82" y="336"/>
                  <a:pt x="89" y="408"/>
                </a:cubicBezTo>
                <a:cubicBezTo>
                  <a:pt x="57" y="402"/>
                  <a:pt x="26" y="385"/>
                  <a:pt x="10" y="355"/>
                </a:cubicBezTo>
                <a:cubicBezTo>
                  <a:pt x="8" y="350"/>
                  <a:pt x="0" y="352"/>
                  <a:pt x="0" y="358"/>
                </a:cubicBezTo>
                <a:cubicBezTo>
                  <a:pt x="1" y="411"/>
                  <a:pt x="42" y="496"/>
                  <a:pt x="104" y="497"/>
                </a:cubicBezTo>
                <a:cubicBezTo>
                  <a:pt x="106" y="497"/>
                  <a:pt x="108" y="497"/>
                  <a:pt x="109" y="495"/>
                </a:cubicBezTo>
                <a:cubicBezTo>
                  <a:pt x="127" y="550"/>
                  <a:pt x="156" y="600"/>
                  <a:pt x="189" y="647"/>
                </a:cubicBezTo>
                <a:cubicBezTo>
                  <a:pt x="232" y="708"/>
                  <a:pt x="286" y="758"/>
                  <a:pt x="335" y="815"/>
                </a:cubicBezTo>
                <a:cubicBezTo>
                  <a:pt x="378" y="866"/>
                  <a:pt x="424" y="931"/>
                  <a:pt x="421" y="1000"/>
                </a:cubicBezTo>
                <a:cubicBezTo>
                  <a:pt x="399" y="1079"/>
                  <a:pt x="376" y="1157"/>
                  <a:pt x="359" y="1237"/>
                </a:cubicBezTo>
                <a:cubicBezTo>
                  <a:pt x="342" y="1317"/>
                  <a:pt x="335" y="1399"/>
                  <a:pt x="328" y="1481"/>
                </a:cubicBezTo>
                <a:cubicBezTo>
                  <a:pt x="313" y="1648"/>
                  <a:pt x="319" y="1812"/>
                  <a:pt x="349" y="1977"/>
                </a:cubicBezTo>
                <a:cubicBezTo>
                  <a:pt x="358" y="2026"/>
                  <a:pt x="365" y="2081"/>
                  <a:pt x="392" y="2124"/>
                </a:cubicBezTo>
                <a:cubicBezTo>
                  <a:pt x="391" y="2125"/>
                  <a:pt x="391" y="2125"/>
                  <a:pt x="390" y="2126"/>
                </a:cubicBezTo>
                <a:cubicBezTo>
                  <a:pt x="390" y="2127"/>
                  <a:pt x="388" y="2129"/>
                  <a:pt x="389" y="2131"/>
                </a:cubicBezTo>
                <a:cubicBezTo>
                  <a:pt x="393" y="2137"/>
                  <a:pt x="396" y="2136"/>
                  <a:pt x="403" y="2136"/>
                </a:cubicBezTo>
                <a:cubicBezTo>
                  <a:pt x="420" y="2137"/>
                  <a:pt x="436" y="2137"/>
                  <a:pt x="453" y="2138"/>
                </a:cubicBezTo>
                <a:cubicBezTo>
                  <a:pt x="490" y="2141"/>
                  <a:pt x="527" y="2145"/>
                  <a:pt x="565" y="2145"/>
                </a:cubicBezTo>
                <a:cubicBezTo>
                  <a:pt x="609" y="2146"/>
                  <a:pt x="654" y="2143"/>
                  <a:pt x="699" y="2141"/>
                </a:cubicBezTo>
                <a:cubicBezTo>
                  <a:pt x="733" y="2139"/>
                  <a:pt x="771" y="2142"/>
                  <a:pt x="806" y="2137"/>
                </a:cubicBezTo>
                <a:cubicBezTo>
                  <a:pt x="809" y="2141"/>
                  <a:pt x="815" y="2141"/>
                  <a:pt x="818" y="2136"/>
                </a:cubicBezTo>
                <a:cubicBezTo>
                  <a:pt x="818" y="2136"/>
                  <a:pt x="818" y="2135"/>
                  <a:pt x="818" y="2135"/>
                </a:cubicBezTo>
                <a:cubicBezTo>
                  <a:pt x="824" y="2134"/>
                  <a:pt x="824" y="2125"/>
                  <a:pt x="818" y="2124"/>
                </a:cubicBezTo>
                <a:cubicBezTo>
                  <a:pt x="817" y="2119"/>
                  <a:pt x="814" y="2115"/>
                  <a:pt x="812" y="2111"/>
                </a:cubicBezTo>
                <a:cubicBezTo>
                  <a:pt x="801" y="2091"/>
                  <a:pt x="787" y="2073"/>
                  <a:pt x="774" y="2054"/>
                </a:cubicBezTo>
                <a:cubicBezTo>
                  <a:pt x="740" y="2008"/>
                  <a:pt x="713" y="1959"/>
                  <a:pt x="688" y="1906"/>
                </a:cubicBezTo>
                <a:cubicBezTo>
                  <a:pt x="616" y="1754"/>
                  <a:pt x="572" y="1589"/>
                  <a:pt x="561" y="1420"/>
                </a:cubicBezTo>
                <a:cubicBezTo>
                  <a:pt x="550" y="1251"/>
                  <a:pt x="574" y="1082"/>
                  <a:pt x="605" y="916"/>
                </a:cubicBezTo>
                <a:cubicBezTo>
                  <a:pt x="618" y="843"/>
                  <a:pt x="632" y="770"/>
                  <a:pt x="642" y="697"/>
                </a:cubicBezTo>
                <a:cubicBezTo>
                  <a:pt x="644" y="697"/>
                  <a:pt x="646" y="697"/>
                  <a:pt x="647" y="695"/>
                </a:cubicBezTo>
                <a:cubicBezTo>
                  <a:pt x="668" y="658"/>
                  <a:pt x="711" y="640"/>
                  <a:pt x="748" y="624"/>
                </a:cubicBezTo>
                <a:cubicBezTo>
                  <a:pt x="798" y="603"/>
                  <a:pt x="852" y="596"/>
                  <a:pt x="906" y="593"/>
                </a:cubicBezTo>
                <a:cubicBezTo>
                  <a:pt x="1005" y="587"/>
                  <a:pt x="1105" y="594"/>
                  <a:pt x="1202" y="567"/>
                </a:cubicBezTo>
                <a:cubicBezTo>
                  <a:pt x="1360" y="523"/>
                  <a:pt x="1488" y="399"/>
                  <a:pt x="1505" y="232"/>
                </a:cubicBezTo>
                <a:cubicBezTo>
                  <a:pt x="1506" y="223"/>
                  <a:pt x="1493" y="220"/>
                  <a:pt x="1489" y="227"/>
                </a:cubicBezTo>
                <a:close/>
              </a:path>
            </a:pathLst>
          </a:custGeom>
          <a:solidFill>
            <a:schemeClr val="tx2"/>
          </a:solidFill>
          <a:ln w="9525">
            <a:noFill/>
          </a:ln>
        </p:spPr>
        <p:txBody>
          <a:bodyPr/>
          <a:p>
            <a:endParaRPr lang="en-US"/>
          </a:p>
        </p:txBody>
      </p:sp>
      <p:sp>
        <p:nvSpPr>
          <p:cNvPr id="57" name="椭圆 56"/>
          <p:cNvSpPr/>
          <p:nvPr/>
        </p:nvSpPr>
        <p:spPr>
          <a:xfrm>
            <a:off x="5113338" y="2463800"/>
            <a:ext cx="1581150" cy="1581150"/>
          </a:xfrm>
          <a:prstGeom prst="ellips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58" name="椭圆 57"/>
          <p:cNvSpPr/>
          <p:nvPr/>
        </p:nvSpPr>
        <p:spPr>
          <a:xfrm>
            <a:off x="6550025" y="3067050"/>
            <a:ext cx="1581150" cy="1581150"/>
          </a:xfrm>
          <a:prstGeom prst="ellipse">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59" name="椭圆 58"/>
          <p:cNvSpPr/>
          <p:nvPr/>
        </p:nvSpPr>
        <p:spPr>
          <a:xfrm>
            <a:off x="4378325" y="2905125"/>
            <a:ext cx="1581150" cy="1581150"/>
          </a:xfrm>
          <a:prstGeom prst="ellips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60" name="椭圆 59"/>
          <p:cNvSpPr/>
          <p:nvPr/>
        </p:nvSpPr>
        <p:spPr>
          <a:xfrm>
            <a:off x="3767138" y="3784600"/>
            <a:ext cx="1581150" cy="1581150"/>
          </a:xfrm>
          <a:prstGeom prst="ellipse">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18439" name="Freeform 10"/>
          <p:cNvSpPr>
            <a:spLocks noEditPoints="1"/>
          </p:cNvSpPr>
          <p:nvPr/>
        </p:nvSpPr>
        <p:spPr>
          <a:xfrm>
            <a:off x="4022725" y="4171950"/>
            <a:ext cx="1069975" cy="806450"/>
          </a:xfrm>
          <a:custGeom>
            <a:avLst/>
            <a:gdLst/>
            <a:ahLst/>
            <a:cxnLst>
              <a:cxn ang="0">
                <a:pos x="548020" y="184379"/>
              </a:cxn>
              <a:cxn ang="0">
                <a:pos x="619609" y="24584"/>
              </a:cxn>
              <a:cxn ang="0">
                <a:pos x="488775" y="51626"/>
              </a:cxn>
              <a:cxn ang="0">
                <a:pos x="362878" y="31959"/>
              </a:cxn>
              <a:cxn ang="0">
                <a:pos x="441872" y="186838"/>
              </a:cxn>
              <a:cxn ang="0">
                <a:pos x="449278" y="759644"/>
              </a:cxn>
              <a:cxn ang="0">
                <a:pos x="548020" y="184379"/>
              </a:cxn>
              <a:cxn ang="0">
                <a:pos x="599860" y="538388"/>
              </a:cxn>
              <a:cxn ang="0">
                <a:pos x="575174" y="582639"/>
              </a:cxn>
              <a:cxn ang="0">
                <a:pos x="523335" y="602306"/>
              </a:cxn>
              <a:cxn ang="0">
                <a:pos x="523335" y="619515"/>
              </a:cxn>
              <a:cxn ang="0">
                <a:pos x="518398" y="634265"/>
              </a:cxn>
              <a:cxn ang="0">
                <a:pos x="498649" y="636724"/>
              </a:cxn>
              <a:cxn ang="0">
                <a:pos x="486306" y="619515"/>
              </a:cxn>
              <a:cxn ang="0">
                <a:pos x="486306" y="599848"/>
              </a:cxn>
              <a:cxn ang="0">
                <a:pos x="478901" y="597390"/>
              </a:cxn>
              <a:cxn ang="0">
                <a:pos x="434467" y="570347"/>
              </a:cxn>
              <a:cxn ang="0">
                <a:pos x="419655" y="548222"/>
              </a:cxn>
              <a:cxn ang="0">
                <a:pos x="417187" y="540847"/>
              </a:cxn>
              <a:cxn ang="0">
                <a:pos x="414718" y="533471"/>
              </a:cxn>
              <a:cxn ang="0">
                <a:pos x="417187" y="523638"/>
              </a:cxn>
              <a:cxn ang="0">
                <a:pos x="434467" y="513804"/>
              </a:cxn>
              <a:cxn ang="0">
                <a:pos x="451746" y="526096"/>
              </a:cxn>
              <a:cxn ang="0">
                <a:pos x="454215" y="533471"/>
              </a:cxn>
              <a:cxn ang="0">
                <a:pos x="456684" y="538388"/>
              </a:cxn>
              <a:cxn ang="0">
                <a:pos x="464089" y="548222"/>
              </a:cxn>
              <a:cxn ang="0">
                <a:pos x="486306" y="562972"/>
              </a:cxn>
              <a:cxn ang="0">
                <a:pos x="486306" y="489220"/>
              </a:cxn>
              <a:cxn ang="0">
                <a:pos x="439404" y="469553"/>
              </a:cxn>
              <a:cxn ang="0">
                <a:pos x="422124" y="449886"/>
              </a:cxn>
              <a:cxn ang="0">
                <a:pos x="417187" y="422844"/>
              </a:cxn>
              <a:cxn ang="0">
                <a:pos x="422124" y="398260"/>
              </a:cxn>
              <a:cxn ang="0">
                <a:pos x="436935" y="376134"/>
              </a:cxn>
              <a:cxn ang="0">
                <a:pos x="486306" y="354009"/>
              </a:cxn>
              <a:cxn ang="0">
                <a:pos x="486306" y="354009"/>
              </a:cxn>
              <a:cxn ang="0">
                <a:pos x="486306" y="334341"/>
              </a:cxn>
              <a:cxn ang="0">
                <a:pos x="493712" y="322050"/>
              </a:cxn>
              <a:cxn ang="0">
                <a:pos x="513460" y="317133"/>
              </a:cxn>
              <a:cxn ang="0">
                <a:pos x="523335" y="334341"/>
              </a:cxn>
              <a:cxn ang="0">
                <a:pos x="523335" y="354009"/>
              </a:cxn>
              <a:cxn ang="0">
                <a:pos x="523335" y="354009"/>
              </a:cxn>
              <a:cxn ang="0">
                <a:pos x="530740" y="356467"/>
              </a:cxn>
              <a:cxn ang="0">
                <a:pos x="580112" y="378593"/>
              </a:cxn>
              <a:cxn ang="0">
                <a:pos x="592454" y="400718"/>
              </a:cxn>
              <a:cxn ang="0">
                <a:pos x="597391" y="405635"/>
              </a:cxn>
              <a:cxn ang="0">
                <a:pos x="597391" y="413010"/>
              </a:cxn>
              <a:cxn ang="0">
                <a:pos x="597391" y="422844"/>
              </a:cxn>
              <a:cxn ang="0">
                <a:pos x="580112" y="435136"/>
              </a:cxn>
              <a:cxn ang="0">
                <a:pos x="562832" y="422844"/>
              </a:cxn>
              <a:cxn ang="0">
                <a:pos x="560363" y="415468"/>
              </a:cxn>
              <a:cxn ang="0">
                <a:pos x="557895" y="410552"/>
              </a:cxn>
              <a:cxn ang="0">
                <a:pos x="548020" y="400718"/>
              </a:cxn>
              <a:cxn ang="0">
                <a:pos x="523335" y="390885"/>
              </a:cxn>
              <a:cxn ang="0">
                <a:pos x="523335" y="459720"/>
              </a:cxn>
              <a:cxn ang="0">
                <a:pos x="555426" y="469553"/>
              </a:cxn>
              <a:cxn ang="0">
                <a:pos x="592454" y="499054"/>
              </a:cxn>
              <a:cxn ang="0">
                <a:pos x="592454" y="499054"/>
              </a:cxn>
              <a:cxn ang="0">
                <a:pos x="592454" y="499054"/>
              </a:cxn>
              <a:cxn ang="0">
                <a:pos x="599860" y="538388"/>
              </a:cxn>
            </a:cxnLst>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bg1"/>
          </a:solidFill>
          <a:ln w="9525">
            <a:noFill/>
          </a:ln>
        </p:spPr>
        <p:txBody>
          <a:bodyPr/>
          <a:p>
            <a:endParaRPr lang="en-US" sz="2400"/>
          </a:p>
        </p:txBody>
      </p:sp>
      <p:sp>
        <p:nvSpPr>
          <p:cNvPr id="18440" name="KSO_Shape"/>
          <p:cNvSpPr>
            <a:spLocks noChangeAspect="1"/>
          </p:cNvSpPr>
          <p:nvPr/>
        </p:nvSpPr>
        <p:spPr>
          <a:xfrm>
            <a:off x="7019925" y="3559175"/>
            <a:ext cx="639763" cy="596900"/>
          </a:xfrm>
          <a:custGeom>
            <a:avLst/>
            <a:gdLst/>
            <a:ahLst/>
            <a:cxnLst>
              <a:cxn ang="0">
                <a:pos x="536383" y="321746"/>
              </a:cxn>
              <a:cxn ang="0">
                <a:pos x="512635" y="345509"/>
              </a:cxn>
              <a:cxn ang="0">
                <a:pos x="536383" y="369271"/>
              </a:cxn>
              <a:cxn ang="0">
                <a:pos x="560132" y="345509"/>
              </a:cxn>
              <a:cxn ang="0">
                <a:pos x="536383" y="321746"/>
              </a:cxn>
              <a:cxn ang="0">
                <a:pos x="400404" y="321746"/>
              </a:cxn>
              <a:cxn ang="0">
                <a:pos x="376655" y="345509"/>
              </a:cxn>
              <a:cxn ang="0">
                <a:pos x="400404" y="369271"/>
              </a:cxn>
              <a:cxn ang="0">
                <a:pos x="424153" y="345509"/>
              </a:cxn>
              <a:cxn ang="0">
                <a:pos x="400404" y="321746"/>
              </a:cxn>
              <a:cxn ang="0">
                <a:pos x="456071" y="222121"/>
              </a:cxn>
              <a:cxn ang="0">
                <a:pos x="594878" y="278622"/>
              </a:cxn>
              <a:cxn ang="0">
                <a:pos x="581298" y="511096"/>
              </a:cxn>
              <a:cxn ang="0">
                <a:pos x="597575" y="596395"/>
              </a:cxn>
              <a:cxn ang="0">
                <a:pos x="522750" y="544269"/>
              </a:cxn>
              <a:cxn ang="0">
                <a:pos x="303304" y="470678"/>
              </a:cxn>
              <a:cxn ang="0">
                <a:pos x="366107" y="246383"/>
              </a:cxn>
              <a:cxn ang="0">
                <a:pos x="456071" y="222121"/>
              </a:cxn>
              <a:cxn ang="0">
                <a:pos x="361425" y="123609"/>
              </a:cxn>
              <a:cxn ang="0">
                <a:pos x="325802" y="159253"/>
              </a:cxn>
              <a:cxn ang="0">
                <a:pos x="361425" y="194897"/>
              </a:cxn>
              <a:cxn ang="0">
                <a:pos x="397048" y="159253"/>
              </a:cxn>
              <a:cxn ang="0">
                <a:pos x="361425" y="123609"/>
              </a:cxn>
              <a:cxn ang="0">
                <a:pos x="194244" y="123609"/>
              </a:cxn>
              <a:cxn ang="0">
                <a:pos x="158621" y="159253"/>
              </a:cxn>
              <a:cxn ang="0">
                <a:pos x="194244" y="194897"/>
              </a:cxn>
              <a:cxn ang="0">
                <a:pos x="229867" y="159253"/>
              </a:cxn>
              <a:cxn ang="0">
                <a:pos x="194244" y="123609"/>
              </a:cxn>
              <a:cxn ang="0">
                <a:pos x="269514" y="111"/>
              </a:cxn>
              <a:cxn ang="0">
                <a:pos x="364900" y="12409"/>
              </a:cxn>
              <a:cxn ang="0">
                <a:pos x="554318" y="247831"/>
              </a:cxn>
              <a:cxn ang="0">
                <a:pos x="353209" y="235976"/>
              </a:cxn>
              <a:cxn ang="0">
                <a:pos x="290406" y="460272"/>
              </a:cxn>
              <a:cxn ang="0">
                <a:pos x="315592" y="488160"/>
              </a:cxn>
              <a:cxn ang="0">
                <a:pos x="241891" y="489372"/>
              </a:cxn>
              <a:cxn ang="0">
                <a:pos x="162092" y="552863"/>
              </a:cxn>
              <a:cxn ang="0">
                <a:pos x="141322" y="459721"/>
              </a:cxn>
              <a:cxn ang="0">
                <a:pos x="35911" y="124979"/>
              </a:cxn>
              <a:cxn ang="0">
                <a:pos x="269514" y="111"/>
              </a:cxn>
            </a:cxnLst>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w="9525">
            <a:noFill/>
          </a:ln>
        </p:spPr>
        <p:txBody>
          <a:bodyPr/>
          <a:p>
            <a:endParaRPr lang="en-US" sz="2400"/>
          </a:p>
        </p:txBody>
      </p:sp>
      <p:sp>
        <p:nvSpPr>
          <p:cNvPr id="18441" name="KSO_Shape"/>
          <p:cNvSpPr>
            <a:spLocks noChangeAspect="1"/>
          </p:cNvSpPr>
          <p:nvPr/>
        </p:nvSpPr>
        <p:spPr>
          <a:xfrm>
            <a:off x="5770563" y="2870200"/>
            <a:ext cx="557212" cy="311150"/>
          </a:xfrm>
          <a:custGeom>
            <a:avLst/>
            <a:gdLst/>
            <a:ahLst/>
            <a:cxnLst>
              <a:cxn ang="0">
                <a:pos x="222978" y="0"/>
              </a:cxn>
              <a:cxn ang="0">
                <a:pos x="264359" y="8890"/>
              </a:cxn>
              <a:cxn ang="0">
                <a:pos x="171195" y="118479"/>
              </a:cxn>
              <a:cxn ang="0">
                <a:pos x="143985" y="112975"/>
              </a:cxn>
              <a:cxn ang="0">
                <a:pos x="132038" y="115174"/>
              </a:cxn>
              <a:cxn ang="0">
                <a:pos x="98136" y="157524"/>
              </a:cxn>
              <a:cxn ang="0">
                <a:pos x="37065" y="231102"/>
              </a:cxn>
              <a:cxn ang="0">
                <a:pos x="88858" y="300705"/>
              </a:cxn>
              <a:cxn ang="0">
                <a:pos x="47184" y="236159"/>
              </a:cxn>
              <a:cxn ang="0">
                <a:pos x="108255" y="162581"/>
              </a:cxn>
              <a:cxn ang="0">
                <a:pos x="142157" y="120231"/>
              </a:cxn>
              <a:cxn ang="0">
                <a:pos x="154104" y="118032"/>
              </a:cxn>
              <a:cxn ang="0">
                <a:pos x="181314" y="123536"/>
              </a:cxn>
              <a:cxn ang="0">
                <a:pos x="327428" y="5057"/>
              </a:cxn>
              <a:cxn ang="0">
                <a:pos x="474266" y="136362"/>
              </a:cxn>
              <a:cxn ang="0">
                <a:pos x="472259" y="157099"/>
              </a:cxn>
              <a:cxn ang="0">
                <a:pos x="557408" y="236159"/>
              </a:cxn>
              <a:cxn ang="0">
                <a:pos x="490516" y="311374"/>
              </a:cxn>
              <a:cxn ang="0">
                <a:pos x="490085" y="311492"/>
              </a:cxn>
              <a:cxn ang="0">
                <a:pos x="114559" y="311492"/>
              </a:cxn>
              <a:cxn ang="0">
                <a:pos x="91241" y="311492"/>
              </a:cxn>
              <a:cxn ang="0">
                <a:pos x="86472" y="310952"/>
              </a:cxn>
              <a:cxn ang="0">
                <a:pos x="81067" y="311492"/>
              </a:cxn>
              <a:cxn ang="0">
                <a:pos x="0" y="231102"/>
              </a:cxn>
              <a:cxn ang="0">
                <a:pos x="48591" y="157524"/>
              </a:cxn>
              <a:cxn ang="0">
                <a:pos x="75566" y="115174"/>
              </a:cxn>
              <a:cxn ang="0">
                <a:pos x="85071" y="112975"/>
              </a:cxn>
              <a:cxn ang="0">
                <a:pos x="106721" y="118479"/>
              </a:cxn>
              <a:cxn ang="0">
                <a:pos x="222978" y="0"/>
              </a:cxn>
            </a:cxnLst>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w="9525">
            <a:noFill/>
          </a:ln>
        </p:spPr>
        <p:txBody>
          <a:bodyPr/>
          <a:p>
            <a:endParaRPr lang="en-US" sz="2400"/>
          </a:p>
        </p:txBody>
      </p:sp>
      <p:sp>
        <p:nvSpPr>
          <p:cNvPr id="18442" name="Freeform 14"/>
          <p:cNvSpPr>
            <a:spLocks noChangeAspect="1" noEditPoints="1"/>
          </p:cNvSpPr>
          <p:nvPr/>
        </p:nvSpPr>
        <p:spPr>
          <a:xfrm>
            <a:off x="4940300" y="3262313"/>
            <a:ext cx="454025" cy="661987"/>
          </a:xfrm>
          <a:custGeom>
            <a:avLst/>
            <a:gdLst/>
            <a:ahLst/>
            <a:cxnLst>
              <a:cxn ang="0">
                <a:pos x="283593" y="9691"/>
              </a:cxn>
              <a:cxn ang="0">
                <a:pos x="441502" y="171207"/>
              </a:cxn>
              <a:cxn ang="0">
                <a:pos x="393163" y="377947"/>
              </a:cxn>
              <a:cxn ang="0">
                <a:pos x="373827" y="452244"/>
              </a:cxn>
              <a:cxn ang="0">
                <a:pos x="370604" y="516850"/>
              </a:cxn>
              <a:cxn ang="0">
                <a:pos x="341600" y="600838"/>
              </a:cxn>
              <a:cxn ang="0">
                <a:pos x="264257" y="658984"/>
              </a:cxn>
              <a:cxn ang="0">
                <a:pos x="119238" y="610529"/>
              </a:cxn>
              <a:cxn ang="0">
                <a:pos x="80566" y="526541"/>
              </a:cxn>
              <a:cxn ang="0">
                <a:pos x="80566" y="471626"/>
              </a:cxn>
              <a:cxn ang="0">
                <a:pos x="74121" y="429632"/>
              </a:cxn>
              <a:cxn ang="0">
                <a:pos x="19336" y="303649"/>
              </a:cxn>
              <a:cxn ang="0">
                <a:pos x="138574" y="19382"/>
              </a:cxn>
              <a:cxn ang="0">
                <a:pos x="212695" y="0"/>
              </a:cxn>
              <a:cxn ang="0">
                <a:pos x="225585" y="455474"/>
              </a:cxn>
              <a:cxn ang="0">
                <a:pos x="335155" y="436092"/>
              </a:cxn>
              <a:cxn ang="0">
                <a:pos x="380272" y="313340"/>
              </a:cxn>
              <a:cxn ang="0">
                <a:pos x="338378" y="83988"/>
              </a:cxn>
              <a:cxn ang="0">
                <a:pos x="48340" y="258425"/>
              </a:cxn>
              <a:cxn ang="0">
                <a:pos x="116015" y="439322"/>
              </a:cxn>
              <a:cxn ang="0">
                <a:pos x="225585" y="455474"/>
              </a:cxn>
              <a:cxn ang="0">
                <a:pos x="138574" y="474856"/>
              </a:cxn>
              <a:cxn ang="0">
                <a:pos x="138574" y="510389"/>
              </a:cxn>
              <a:cxn ang="0">
                <a:pos x="312597" y="510389"/>
              </a:cxn>
              <a:cxn ang="0">
                <a:pos x="312597" y="474856"/>
              </a:cxn>
              <a:cxn ang="0">
                <a:pos x="225585" y="529771"/>
              </a:cxn>
              <a:cxn ang="0">
                <a:pos x="119238" y="539462"/>
              </a:cxn>
              <a:cxn ang="0">
                <a:pos x="261034" y="565305"/>
              </a:cxn>
              <a:cxn ang="0">
                <a:pos x="331932" y="552383"/>
              </a:cxn>
              <a:cxn ang="0">
                <a:pos x="225585" y="529771"/>
              </a:cxn>
              <a:cxn ang="0">
                <a:pos x="186913" y="616990"/>
              </a:cxn>
              <a:cxn ang="0">
                <a:pos x="296483" y="584687"/>
              </a:cxn>
            </a:cxnLst>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w="9525">
            <a:noFill/>
          </a:ln>
        </p:spPr>
        <p:txBody>
          <a:bodyPr/>
          <a:p>
            <a:endParaRPr lang="en-US" sz="2400"/>
          </a:p>
        </p:txBody>
      </p:sp>
      <p:sp>
        <p:nvSpPr>
          <p:cNvPr id="18443" name="矩形 64"/>
          <p:cNvSpPr/>
          <p:nvPr/>
        </p:nvSpPr>
        <p:spPr>
          <a:xfrm>
            <a:off x="845185" y="1990725"/>
            <a:ext cx="3940810" cy="1568450"/>
          </a:xfrm>
          <a:prstGeom prst="rect">
            <a:avLst/>
          </a:prstGeom>
          <a:noFill/>
          <a:ln w="9525">
            <a:noFill/>
          </a:ln>
        </p:spPr>
        <p:txBody>
          <a:bodyPr wrap="square" anchor="t" anchorCtr="0">
            <a:spAutoFit/>
          </a:bodyPr>
          <a:p>
            <a:pPr marL="285750" indent="-285750" algn="l">
              <a:buFont typeface="Arial" panose="020B0604020202020204" pitchFamily="34" charset="0"/>
              <a:buChar char="•"/>
            </a:pPr>
            <a:r>
              <a:rPr lang="en-IN" altLang="en-US" sz="2400" dirty="0">
                <a:solidFill>
                  <a:srgbClr val="675E8C"/>
                </a:solidFill>
                <a:latin typeface="+mn-ea"/>
                <a:ea typeface="Microsoft YaHei Light" panose="020B0502040204020203" pitchFamily="34" charset="-122"/>
                <a:cs typeface="+mn-ea"/>
              </a:rPr>
              <a:t>System functions which are menu driven and connect the different windows.</a:t>
            </a:r>
            <a:endParaRPr lang="en-IN" altLang="en-US" sz="2400" dirty="0">
              <a:solidFill>
                <a:srgbClr val="675E8C"/>
              </a:solidFill>
              <a:latin typeface="+mn-ea"/>
              <a:ea typeface="Microsoft YaHei Light" panose="020B0502040204020203" pitchFamily="34" charset="-122"/>
              <a:cs typeface="+mn-ea"/>
            </a:endParaRPr>
          </a:p>
        </p:txBody>
      </p:sp>
      <p:sp>
        <p:nvSpPr>
          <p:cNvPr id="18445" name="矩形 66"/>
          <p:cNvSpPr/>
          <p:nvPr/>
        </p:nvSpPr>
        <p:spPr>
          <a:xfrm>
            <a:off x="185420" y="4622800"/>
            <a:ext cx="3582035" cy="1568450"/>
          </a:xfrm>
          <a:prstGeom prst="rect">
            <a:avLst/>
          </a:prstGeom>
          <a:noFill/>
          <a:ln w="9525">
            <a:noFill/>
          </a:ln>
        </p:spPr>
        <p:txBody>
          <a:bodyPr wrap="square" anchor="t" anchorCtr="0">
            <a:spAutoFit/>
          </a:bodyPr>
          <a:p>
            <a:pPr marL="285750" indent="-285750" algn="l">
              <a:buFont typeface="Arial" panose="020B0604020202020204" pitchFamily="34" charset="0"/>
              <a:buChar char="•"/>
            </a:pPr>
            <a:r>
              <a:rPr lang="en-IN" sz="2400" dirty="0">
                <a:solidFill>
                  <a:srgbClr val="166548"/>
                </a:solidFill>
                <a:latin typeface="+mn-ea"/>
                <a:ea typeface="Microsoft YaHei Light" panose="020B0502040204020203" pitchFamily="34" charset="-122"/>
                <a:cs typeface="+mn-ea"/>
              </a:rPr>
              <a:t>Paid services and fees calculation module integrated in all windows</a:t>
            </a:r>
            <a:endParaRPr lang="en-IN" sz="2400" dirty="0">
              <a:solidFill>
                <a:srgbClr val="166548"/>
              </a:solidFill>
              <a:latin typeface="+mn-ea"/>
              <a:ea typeface="Microsoft YaHei Light" panose="020B0502040204020203" pitchFamily="34" charset="-122"/>
              <a:cs typeface="+mn-ea"/>
            </a:endParaRPr>
          </a:p>
        </p:txBody>
      </p:sp>
      <p:sp>
        <p:nvSpPr>
          <p:cNvPr id="18447" name="矩形 68"/>
          <p:cNvSpPr/>
          <p:nvPr/>
        </p:nvSpPr>
        <p:spPr>
          <a:xfrm>
            <a:off x="8131175" y="3663315"/>
            <a:ext cx="3943985" cy="1568450"/>
          </a:xfrm>
          <a:prstGeom prst="rect">
            <a:avLst/>
          </a:prstGeom>
          <a:noFill/>
          <a:ln w="9525">
            <a:noFill/>
          </a:ln>
        </p:spPr>
        <p:txBody>
          <a:bodyPr wrap="square" anchor="t" anchorCtr="0">
            <a:spAutoFit/>
          </a:bodyPr>
          <a:p>
            <a:pPr marL="285750" indent="-285750">
              <a:buFont typeface="Arial" panose="020B0604020202020204" pitchFamily="34" charset="0"/>
              <a:buChar char="•"/>
            </a:pPr>
            <a:r>
              <a:rPr lang="en-IN" altLang="en-US" sz="2400" dirty="0">
                <a:solidFill>
                  <a:srgbClr val="E36C64"/>
                </a:solidFill>
                <a:latin typeface="+mn-ea"/>
                <a:ea typeface="Microsoft YaHei Light" panose="020B0502040204020203" pitchFamily="34" charset="-122"/>
                <a:cs typeface="+mn-ea"/>
              </a:rPr>
              <a:t>System reports and notifications, enabled messageboxes for better User Experience</a:t>
            </a:r>
            <a:r>
              <a:rPr lang="en-US" altLang="zh-CN" sz="2400" dirty="0">
                <a:solidFill>
                  <a:srgbClr val="E36C64"/>
                </a:solidFill>
                <a:latin typeface="+mn-ea"/>
                <a:ea typeface="Microsoft YaHei Light" panose="020B0502040204020203" pitchFamily="34" charset="-122"/>
                <a:cs typeface="+mn-ea"/>
              </a:rPr>
              <a:t>.</a:t>
            </a:r>
            <a:endParaRPr lang="en-US" altLang="zh-CN" sz="2400" dirty="0">
              <a:solidFill>
                <a:srgbClr val="E36C64"/>
              </a:solidFill>
              <a:latin typeface="+mn-ea"/>
              <a:ea typeface="Microsoft YaHei Light" panose="020B0502040204020203" pitchFamily="34" charset="-122"/>
              <a:cs typeface="+mn-ea"/>
            </a:endParaRPr>
          </a:p>
        </p:txBody>
      </p:sp>
      <p:sp>
        <p:nvSpPr>
          <p:cNvPr id="18449" name="矩形 70"/>
          <p:cNvSpPr/>
          <p:nvPr/>
        </p:nvSpPr>
        <p:spPr>
          <a:xfrm>
            <a:off x="6550025" y="1187450"/>
            <a:ext cx="4594225" cy="1568450"/>
          </a:xfrm>
          <a:prstGeom prst="rect">
            <a:avLst/>
          </a:prstGeom>
          <a:noFill/>
          <a:ln w="9525">
            <a:noFill/>
          </a:ln>
        </p:spPr>
        <p:txBody>
          <a:bodyPr wrap="square" anchor="t" anchorCtr="0">
            <a:spAutoFit/>
          </a:bodyPr>
          <a:p>
            <a:pPr marL="285750" indent="-285750">
              <a:buFont typeface="Arial" panose="020B0604020202020204" pitchFamily="34" charset="0"/>
              <a:buChar char="•"/>
            </a:pPr>
            <a:r>
              <a:rPr lang="en-IN" altLang="zh-CN" sz="2400" dirty="0">
                <a:solidFill>
                  <a:srgbClr val="E08648"/>
                </a:solidFill>
                <a:latin typeface="+mn-ea"/>
                <a:ea typeface="Microsoft YaHei Light" panose="020B0502040204020203" pitchFamily="34" charset="-122"/>
                <a:cs typeface="+mn-ea"/>
              </a:rPr>
              <a:t>Variables and items creation to be stored in the database and taken as input from the user</a:t>
            </a:r>
            <a:r>
              <a:rPr lang="en-US" altLang="zh-CN" sz="2400" dirty="0">
                <a:solidFill>
                  <a:srgbClr val="E08648"/>
                </a:solidFill>
                <a:latin typeface="+mn-ea"/>
                <a:ea typeface="Microsoft YaHei Light" panose="020B0502040204020203" pitchFamily="34" charset="-122"/>
                <a:cs typeface="+mn-ea"/>
              </a:rPr>
              <a:t>.</a:t>
            </a:r>
            <a:endParaRPr lang="en-US" altLang="zh-CN" sz="2400" dirty="0">
              <a:solidFill>
                <a:srgbClr val="E08648"/>
              </a:solidFill>
              <a:latin typeface="+mn-ea"/>
              <a:ea typeface="Microsoft YaHei Light" panose="020B0502040204020203" pitchFamily="34" charset="-122"/>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Complete Front-end &amp; Function Creations</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979805" y="23495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4400" b="0" i="0" u="none" strike="noStrike" kern="1200" cap="all" spc="0" normalizeH="0" baseline="0" noProof="0" dirty="0">
                <a:ln>
                  <a:noFill/>
                </a:ln>
                <a:solidFill>
                  <a:schemeClr val="bg1"/>
                </a:solidFill>
                <a:effectLst/>
                <a:uLnTx/>
                <a:uFillTx/>
                <a:latin typeface="+mj-lt"/>
                <a:ea typeface="+mj-ea"/>
                <a:cs typeface="+mj-cs"/>
              </a:rPr>
              <a:t>Module 3</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grpSp>
        <p:nvGrpSpPr>
          <p:cNvPr id="21506" name="组合 2"/>
          <p:cNvGrpSpPr/>
          <p:nvPr/>
        </p:nvGrpSpPr>
        <p:grpSpPr>
          <a:xfrm>
            <a:off x="4451033" y="781685"/>
            <a:ext cx="6946900" cy="1879600"/>
            <a:chOff x="831550" y="1753094"/>
            <a:chExt cx="6947017" cy="1879106"/>
          </a:xfrm>
        </p:grpSpPr>
        <p:sp>
          <p:nvSpPr>
            <p:cNvPr id="5" name="空心弧 4"/>
            <p:cNvSpPr/>
            <p:nvPr/>
          </p:nvSpPr>
          <p:spPr>
            <a:xfrm>
              <a:off x="5908042" y="1765794"/>
              <a:ext cx="1866406" cy="1866406"/>
            </a:xfrm>
            <a:prstGeom prst="blockArc">
              <a:avLst>
                <a:gd name="adj1" fmla="val 10800000"/>
                <a:gd name="adj2" fmla="val 0"/>
                <a:gd name="adj3" fmla="val 9314"/>
              </a:avLst>
            </a:pr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 name="空心弧 5"/>
            <p:cNvSpPr/>
            <p:nvPr/>
          </p:nvSpPr>
          <p:spPr>
            <a:xfrm>
              <a:off x="4215721" y="1765794"/>
              <a:ext cx="1866406" cy="1866406"/>
            </a:xfrm>
            <a:prstGeom prst="blockArc">
              <a:avLst>
                <a:gd name="adj1" fmla="val 10800000"/>
                <a:gd name="adj2" fmla="val 0"/>
                <a:gd name="adj3" fmla="val 9314"/>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空心弧 6"/>
            <p:cNvSpPr/>
            <p:nvPr/>
          </p:nvSpPr>
          <p:spPr>
            <a:xfrm flipV="1">
              <a:off x="831550" y="1753094"/>
              <a:ext cx="1866406" cy="1866406"/>
            </a:xfrm>
            <a:prstGeom prst="blockArc">
              <a:avLst>
                <a:gd name="adj1" fmla="val 10800000"/>
                <a:gd name="adj2" fmla="val 0"/>
                <a:gd name="adj3" fmla="val 9314"/>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空心弧 7"/>
            <p:cNvSpPr/>
            <p:nvPr/>
          </p:nvSpPr>
          <p:spPr>
            <a:xfrm flipV="1">
              <a:off x="2523871" y="1753094"/>
              <a:ext cx="1866406" cy="1866406"/>
            </a:xfrm>
            <a:prstGeom prst="blockArc">
              <a:avLst>
                <a:gd name="adj1" fmla="val 10800000"/>
                <a:gd name="adj2" fmla="val 0"/>
                <a:gd name="adj3" fmla="val 9314"/>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空心弧 8"/>
            <p:cNvSpPr/>
            <p:nvPr/>
          </p:nvSpPr>
          <p:spPr>
            <a:xfrm flipV="1">
              <a:off x="4215721" y="1753094"/>
              <a:ext cx="1866406" cy="1866406"/>
            </a:xfrm>
            <a:prstGeom prst="blockArc">
              <a:avLst>
                <a:gd name="adj1" fmla="val 10800000"/>
                <a:gd name="adj2" fmla="val 0"/>
                <a:gd name="adj3" fmla="val 9314"/>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空心弧 9"/>
            <p:cNvSpPr/>
            <p:nvPr/>
          </p:nvSpPr>
          <p:spPr>
            <a:xfrm flipV="1">
              <a:off x="5912161" y="1753094"/>
              <a:ext cx="1866406" cy="1866406"/>
            </a:xfrm>
            <a:prstGeom prst="blockArc">
              <a:avLst>
                <a:gd name="adj1" fmla="val 10800000"/>
                <a:gd name="adj2" fmla="val 0"/>
                <a:gd name="adj3" fmla="val 9314"/>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空心弧 10"/>
            <p:cNvSpPr/>
            <p:nvPr/>
          </p:nvSpPr>
          <p:spPr>
            <a:xfrm>
              <a:off x="2523400" y="1765794"/>
              <a:ext cx="1866406" cy="1866406"/>
            </a:xfrm>
            <a:prstGeom prst="blockArc">
              <a:avLst>
                <a:gd name="adj1" fmla="val 10800000"/>
                <a:gd name="adj2" fmla="val 0"/>
                <a:gd name="adj3" fmla="val 9314"/>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空心弧 11"/>
            <p:cNvSpPr/>
            <p:nvPr/>
          </p:nvSpPr>
          <p:spPr>
            <a:xfrm>
              <a:off x="831550" y="1765794"/>
              <a:ext cx="1866406" cy="1866406"/>
            </a:xfrm>
            <a:prstGeom prst="blockArc">
              <a:avLst>
                <a:gd name="adj1" fmla="val 10800000"/>
                <a:gd name="adj2" fmla="val 0"/>
                <a:gd name="adj3" fmla="val 9314"/>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nvGrpSpPr>
          <p:cNvPr id="13" name="组合 12"/>
          <p:cNvGrpSpPr/>
          <p:nvPr/>
        </p:nvGrpSpPr>
        <p:grpSpPr>
          <a:xfrm>
            <a:off x="4892678" y="1158799"/>
            <a:ext cx="1056178" cy="1136313"/>
            <a:chOff x="1273195" y="2129962"/>
            <a:chExt cx="1056179" cy="1136313"/>
          </a:xfrm>
          <a:solidFill>
            <a:srgbClr val="E08648"/>
          </a:solidFill>
        </p:grpSpPr>
        <p:sp>
          <p:nvSpPr>
            <p:cNvPr id="14" name="椭圆 13"/>
            <p:cNvSpPr>
              <a:spLocks noChangeAspect="1"/>
            </p:cNvSpPr>
            <p:nvPr/>
          </p:nvSpPr>
          <p:spPr>
            <a:xfrm>
              <a:off x="1273195" y="238497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a:spLocks noChangeAspect="1"/>
            </p:cNvSpPr>
            <p:nvPr/>
          </p:nvSpPr>
          <p:spPr>
            <a:xfrm>
              <a:off x="1364868" y="227229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a:spLocks noChangeAspect="1"/>
            </p:cNvSpPr>
            <p:nvPr/>
          </p:nvSpPr>
          <p:spPr>
            <a:xfrm>
              <a:off x="1483544" y="218852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a:spLocks noChangeAspect="1"/>
            </p:cNvSpPr>
            <p:nvPr/>
          </p:nvSpPr>
          <p:spPr>
            <a:xfrm>
              <a:off x="1620419" y="213987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a:spLocks noChangeAspect="1"/>
            </p:cNvSpPr>
            <p:nvPr/>
          </p:nvSpPr>
          <p:spPr>
            <a:xfrm>
              <a:off x="1765343" y="212996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a:spLocks noChangeAspect="1"/>
            </p:cNvSpPr>
            <p:nvPr/>
          </p:nvSpPr>
          <p:spPr>
            <a:xfrm>
              <a:off x="1907567" y="215951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0" name="椭圆 19"/>
            <p:cNvSpPr>
              <a:spLocks noChangeAspect="1"/>
            </p:cNvSpPr>
            <p:nvPr/>
          </p:nvSpPr>
          <p:spPr>
            <a:xfrm>
              <a:off x="2036544" y="222634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1" name="椭圆 20"/>
            <p:cNvSpPr>
              <a:spLocks noChangeAspect="1"/>
            </p:cNvSpPr>
            <p:nvPr/>
          </p:nvSpPr>
          <p:spPr>
            <a:xfrm>
              <a:off x="2142707" y="232549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2" name="椭圆 21"/>
            <p:cNvSpPr>
              <a:spLocks noChangeAspect="1"/>
            </p:cNvSpPr>
            <p:nvPr/>
          </p:nvSpPr>
          <p:spPr>
            <a:xfrm>
              <a:off x="2218183" y="244961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3" name="椭圆 22"/>
            <p:cNvSpPr>
              <a:spLocks noChangeAspect="1"/>
            </p:cNvSpPr>
            <p:nvPr/>
          </p:nvSpPr>
          <p:spPr>
            <a:xfrm>
              <a:off x="2257374" y="258948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 name="椭圆 23"/>
            <p:cNvSpPr>
              <a:spLocks noChangeAspect="1"/>
            </p:cNvSpPr>
            <p:nvPr/>
          </p:nvSpPr>
          <p:spPr>
            <a:xfrm>
              <a:off x="2257374" y="273474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5" name="椭圆 24"/>
            <p:cNvSpPr>
              <a:spLocks noChangeAspect="1"/>
            </p:cNvSpPr>
            <p:nvPr/>
          </p:nvSpPr>
          <p:spPr>
            <a:xfrm>
              <a:off x="2218183" y="287462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6" name="椭圆 25"/>
            <p:cNvSpPr>
              <a:spLocks noChangeAspect="1"/>
            </p:cNvSpPr>
            <p:nvPr/>
          </p:nvSpPr>
          <p:spPr>
            <a:xfrm>
              <a:off x="2142707" y="299874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7" name="椭圆 26"/>
            <p:cNvSpPr>
              <a:spLocks noChangeAspect="1"/>
            </p:cNvSpPr>
            <p:nvPr/>
          </p:nvSpPr>
          <p:spPr>
            <a:xfrm>
              <a:off x="2036544" y="309789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8" name="椭圆 27"/>
            <p:cNvSpPr>
              <a:spLocks noChangeAspect="1"/>
            </p:cNvSpPr>
            <p:nvPr/>
          </p:nvSpPr>
          <p:spPr>
            <a:xfrm>
              <a:off x="1907567" y="316472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9" name="椭圆 28"/>
            <p:cNvSpPr>
              <a:spLocks noChangeAspect="1"/>
            </p:cNvSpPr>
            <p:nvPr/>
          </p:nvSpPr>
          <p:spPr>
            <a:xfrm>
              <a:off x="1765343" y="319427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nvGrpSpPr>
          <p:cNvPr id="30" name="组合 29"/>
          <p:cNvGrpSpPr/>
          <p:nvPr/>
        </p:nvGrpSpPr>
        <p:grpSpPr>
          <a:xfrm>
            <a:off x="6934044" y="1158799"/>
            <a:ext cx="708955" cy="1136313"/>
            <a:chOff x="3314564" y="2129962"/>
            <a:chExt cx="708955" cy="1136313"/>
          </a:xfrm>
          <a:solidFill>
            <a:srgbClr val="1C7C5A"/>
          </a:solidFill>
        </p:grpSpPr>
        <p:sp>
          <p:nvSpPr>
            <p:cNvPr id="31" name="椭圆 30"/>
            <p:cNvSpPr>
              <a:spLocks noChangeAspect="1"/>
            </p:cNvSpPr>
            <p:nvPr/>
          </p:nvSpPr>
          <p:spPr>
            <a:xfrm>
              <a:off x="3314564" y="213987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2" name="椭圆 31"/>
            <p:cNvSpPr>
              <a:spLocks noChangeAspect="1"/>
            </p:cNvSpPr>
            <p:nvPr/>
          </p:nvSpPr>
          <p:spPr>
            <a:xfrm>
              <a:off x="3459488" y="212996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3" name="椭圆 32"/>
            <p:cNvSpPr>
              <a:spLocks noChangeAspect="1"/>
            </p:cNvSpPr>
            <p:nvPr/>
          </p:nvSpPr>
          <p:spPr>
            <a:xfrm>
              <a:off x="3601712" y="215951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4" name="椭圆 33"/>
            <p:cNvSpPr>
              <a:spLocks noChangeAspect="1"/>
            </p:cNvSpPr>
            <p:nvPr/>
          </p:nvSpPr>
          <p:spPr>
            <a:xfrm>
              <a:off x="3730689" y="222634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椭圆 34"/>
            <p:cNvSpPr>
              <a:spLocks noChangeAspect="1"/>
            </p:cNvSpPr>
            <p:nvPr/>
          </p:nvSpPr>
          <p:spPr>
            <a:xfrm>
              <a:off x="3836852" y="232549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椭圆 35"/>
            <p:cNvSpPr>
              <a:spLocks noChangeAspect="1"/>
            </p:cNvSpPr>
            <p:nvPr/>
          </p:nvSpPr>
          <p:spPr>
            <a:xfrm>
              <a:off x="3912328" y="244961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 name="椭圆 36"/>
            <p:cNvSpPr>
              <a:spLocks noChangeAspect="1"/>
            </p:cNvSpPr>
            <p:nvPr/>
          </p:nvSpPr>
          <p:spPr>
            <a:xfrm>
              <a:off x="3951519" y="258948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8" name="椭圆 37"/>
            <p:cNvSpPr>
              <a:spLocks noChangeAspect="1"/>
            </p:cNvSpPr>
            <p:nvPr/>
          </p:nvSpPr>
          <p:spPr>
            <a:xfrm>
              <a:off x="3951519" y="273474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椭圆 38"/>
            <p:cNvSpPr>
              <a:spLocks noChangeAspect="1"/>
            </p:cNvSpPr>
            <p:nvPr/>
          </p:nvSpPr>
          <p:spPr>
            <a:xfrm>
              <a:off x="3912328" y="287462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0" name="椭圆 39"/>
            <p:cNvSpPr>
              <a:spLocks noChangeAspect="1"/>
            </p:cNvSpPr>
            <p:nvPr/>
          </p:nvSpPr>
          <p:spPr>
            <a:xfrm>
              <a:off x="3836852" y="299874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 name="椭圆 40"/>
            <p:cNvSpPr>
              <a:spLocks noChangeAspect="1"/>
            </p:cNvSpPr>
            <p:nvPr/>
          </p:nvSpPr>
          <p:spPr>
            <a:xfrm>
              <a:off x="3730689" y="309789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2" name="椭圆 41"/>
            <p:cNvSpPr>
              <a:spLocks noChangeAspect="1"/>
            </p:cNvSpPr>
            <p:nvPr/>
          </p:nvSpPr>
          <p:spPr>
            <a:xfrm>
              <a:off x="3601712" y="316472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3" name="椭圆 42"/>
            <p:cNvSpPr>
              <a:spLocks noChangeAspect="1"/>
            </p:cNvSpPr>
            <p:nvPr/>
          </p:nvSpPr>
          <p:spPr>
            <a:xfrm>
              <a:off x="3459488" y="319427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4" name="椭圆 43"/>
            <p:cNvSpPr>
              <a:spLocks noChangeAspect="1"/>
            </p:cNvSpPr>
            <p:nvPr/>
          </p:nvSpPr>
          <p:spPr>
            <a:xfrm>
              <a:off x="3314564" y="318436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nvGrpSpPr>
          <p:cNvPr id="45" name="组合 44"/>
          <p:cNvGrpSpPr/>
          <p:nvPr/>
        </p:nvGrpSpPr>
        <p:grpSpPr>
          <a:xfrm>
            <a:off x="8771292" y="1158800"/>
            <a:ext cx="564031" cy="1106758"/>
            <a:chOff x="5151809" y="2129962"/>
            <a:chExt cx="564031" cy="1106758"/>
          </a:xfrm>
          <a:solidFill>
            <a:srgbClr val="675E8C"/>
          </a:solidFill>
        </p:grpSpPr>
        <p:sp>
          <p:nvSpPr>
            <p:cNvPr id="46" name="椭圆 45"/>
            <p:cNvSpPr>
              <a:spLocks noChangeAspect="1"/>
            </p:cNvSpPr>
            <p:nvPr/>
          </p:nvSpPr>
          <p:spPr>
            <a:xfrm>
              <a:off x="5151809" y="212996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7" name="椭圆 46"/>
            <p:cNvSpPr>
              <a:spLocks noChangeAspect="1"/>
            </p:cNvSpPr>
            <p:nvPr/>
          </p:nvSpPr>
          <p:spPr>
            <a:xfrm>
              <a:off x="5294033" y="215951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椭圆 47"/>
            <p:cNvSpPr>
              <a:spLocks noChangeAspect="1"/>
            </p:cNvSpPr>
            <p:nvPr/>
          </p:nvSpPr>
          <p:spPr>
            <a:xfrm>
              <a:off x="5423010" y="222634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9" name="椭圆 48"/>
            <p:cNvSpPr>
              <a:spLocks noChangeAspect="1"/>
            </p:cNvSpPr>
            <p:nvPr/>
          </p:nvSpPr>
          <p:spPr>
            <a:xfrm>
              <a:off x="5529173" y="232549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0" name="椭圆 49"/>
            <p:cNvSpPr>
              <a:spLocks noChangeAspect="1"/>
            </p:cNvSpPr>
            <p:nvPr/>
          </p:nvSpPr>
          <p:spPr>
            <a:xfrm>
              <a:off x="5604649" y="244961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1" name="椭圆 50"/>
            <p:cNvSpPr>
              <a:spLocks noChangeAspect="1"/>
            </p:cNvSpPr>
            <p:nvPr/>
          </p:nvSpPr>
          <p:spPr>
            <a:xfrm>
              <a:off x="5643840" y="258948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2" name="椭圆 51"/>
            <p:cNvSpPr>
              <a:spLocks noChangeAspect="1"/>
            </p:cNvSpPr>
            <p:nvPr/>
          </p:nvSpPr>
          <p:spPr>
            <a:xfrm>
              <a:off x="5643840" y="273474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3" name="椭圆 52"/>
            <p:cNvSpPr>
              <a:spLocks noChangeAspect="1"/>
            </p:cNvSpPr>
            <p:nvPr/>
          </p:nvSpPr>
          <p:spPr>
            <a:xfrm>
              <a:off x="5604649" y="287462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4" name="椭圆 53"/>
            <p:cNvSpPr>
              <a:spLocks noChangeAspect="1"/>
            </p:cNvSpPr>
            <p:nvPr/>
          </p:nvSpPr>
          <p:spPr>
            <a:xfrm>
              <a:off x="5529173" y="299874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5" name="椭圆 54"/>
            <p:cNvSpPr>
              <a:spLocks noChangeAspect="1"/>
            </p:cNvSpPr>
            <p:nvPr/>
          </p:nvSpPr>
          <p:spPr>
            <a:xfrm>
              <a:off x="5423010" y="309789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6" name="椭圆 55"/>
            <p:cNvSpPr>
              <a:spLocks noChangeAspect="1"/>
            </p:cNvSpPr>
            <p:nvPr/>
          </p:nvSpPr>
          <p:spPr>
            <a:xfrm>
              <a:off x="5294033" y="316472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grpSp>
        <p:nvGrpSpPr>
          <p:cNvPr id="57" name="组合 56"/>
          <p:cNvGrpSpPr/>
          <p:nvPr/>
        </p:nvGrpSpPr>
        <p:grpSpPr>
          <a:xfrm>
            <a:off x="10189778" y="1158799"/>
            <a:ext cx="845830" cy="676787"/>
            <a:chOff x="6570296" y="2129962"/>
            <a:chExt cx="845830" cy="676787"/>
          </a:xfrm>
          <a:solidFill>
            <a:srgbClr val="E36C64"/>
          </a:solidFill>
        </p:grpSpPr>
        <p:sp>
          <p:nvSpPr>
            <p:cNvPr id="58" name="椭圆 57"/>
            <p:cNvSpPr>
              <a:spLocks noChangeAspect="1"/>
            </p:cNvSpPr>
            <p:nvPr/>
          </p:nvSpPr>
          <p:spPr>
            <a:xfrm>
              <a:off x="6570296" y="2188520"/>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9" name="椭圆 58"/>
            <p:cNvSpPr>
              <a:spLocks noChangeAspect="1"/>
            </p:cNvSpPr>
            <p:nvPr/>
          </p:nvSpPr>
          <p:spPr>
            <a:xfrm>
              <a:off x="6707171" y="2139875"/>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0" name="椭圆 59"/>
            <p:cNvSpPr>
              <a:spLocks noChangeAspect="1"/>
            </p:cNvSpPr>
            <p:nvPr/>
          </p:nvSpPr>
          <p:spPr>
            <a:xfrm>
              <a:off x="6852095" y="2129962"/>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1" name="椭圆 60"/>
            <p:cNvSpPr>
              <a:spLocks noChangeAspect="1"/>
            </p:cNvSpPr>
            <p:nvPr/>
          </p:nvSpPr>
          <p:spPr>
            <a:xfrm>
              <a:off x="6994319" y="215951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2" name="椭圆 61"/>
            <p:cNvSpPr>
              <a:spLocks noChangeAspect="1"/>
            </p:cNvSpPr>
            <p:nvPr/>
          </p:nvSpPr>
          <p:spPr>
            <a:xfrm>
              <a:off x="7123296" y="222634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3" name="椭圆 62"/>
            <p:cNvSpPr>
              <a:spLocks noChangeAspect="1"/>
            </p:cNvSpPr>
            <p:nvPr/>
          </p:nvSpPr>
          <p:spPr>
            <a:xfrm>
              <a:off x="7229459" y="2325496"/>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椭圆 63"/>
            <p:cNvSpPr>
              <a:spLocks noChangeAspect="1"/>
            </p:cNvSpPr>
            <p:nvPr/>
          </p:nvSpPr>
          <p:spPr>
            <a:xfrm>
              <a:off x="7304935" y="2449611"/>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椭圆 64"/>
            <p:cNvSpPr>
              <a:spLocks noChangeAspect="1"/>
            </p:cNvSpPr>
            <p:nvPr/>
          </p:nvSpPr>
          <p:spPr>
            <a:xfrm>
              <a:off x="7344126" y="2589487"/>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6" name="椭圆 65"/>
            <p:cNvSpPr>
              <a:spLocks noChangeAspect="1"/>
            </p:cNvSpPr>
            <p:nvPr/>
          </p:nvSpPr>
          <p:spPr>
            <a:xfrm>
              <a:off x="7344126" y="2734749"/>
              <a:ext cx="72000" cy="72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21519" name="文本框 66"/>
          <p:cNvSpPr txBox="1"/>
          <p:nvPr/>
        </p:nvSpPr>
        <p:spPr>
          <a:xfrm>
            <a:off x="4974908" y="1462723"/>
            <a:ext cx="806450" cy="523875"/>
          </a:xfrm>
          <a:prstGeom prst="rect">
            <a:avLst/>
          </a:prstGeom>
          <a:noFill/>
          <a:ln w="9525">
            <a:noFill/>
          </a:ln>
        </p:spPr>
        <p:txBody>
          <a:bodyPr wrap="none" anchor="t" anchorCtr="0">
            <a:spAutoFit/>
          </a:bodyPr>
          <a:p>
            <a:r>
              <a:rPr lang="en-US" altLang="zh-CN" sz="2800" dirty="0">
                <a:solidFill>
                  <a:srgbClr val="E08648"/>
                </a:solidFill>
                <a:latin typeface="Calibri" panose="020F0502020204030204" pitchFamily="34" charset="0"/>
                <a:ea typeface="Microsoft YaHei Light" panose="020B0502040204020203" pitchFamily="34" charset="-122"/>
                <a:cs typeface="Arial" panose="020B0604020202020204" pitchFamily="34" charset="0"/>
              </a:rPr>
              <a:t>70%</a:t>
            </a:r>
            <a:endParaRPr lang="zh-CN" altLang="en-US" sz="2800" dirty="0">
              <a:solidFill>
                <a:srgbClr val="E08648"/>
              </a:solidFill>
              <a:latin typeface="Calibri" panose="020F0502020204030204" pitchFamily="34" charset="0"/>
              <a:ea typeface="Arial" panose="020B0604020202020204" pitchFamily="34" charset="0"/>
            </a:endParaRPr>
          </a:p>
        </p:txBody>
      </p:sp>
      <p:sp>
        <p:nvSpPr>
          <p:cNvPr id="21520" name="文本框 67"/>
          <p:cNvSpPr txBox="1"/>
          <p:nvPr/>
        </p:nvSpPr>
        <p:spPr>
          <a:xfrm>
            <a:off x="6668770" y="1462723"/>
            <a:ext cx="806450" cy="523875"/>
          </a:xfrm>
          <a:prstGeom prst="rect">
            <a:avLst/>
          </a:prstGeom>
          <a:noFill/>
          <a:ln w="9525">
            <a:noFill/>
          </a:ln>
        </p:spPr>
        <p:txBody>
          <a:bodyPr wrap="none" anchor="t" anchorCtr="0">
            <a:spAutoFit/>
          </a:bodyPr>
          <a:p>
            <a:r>
              <a:rPr lang="en-US" altLang="zh-CN" sz="2800" dirty="0">
                <a:solidFill>
                  <a:srgbClr val="1C7C5A"/>
                </a:solidFill>
                <a:latin typeface="Calibri" panose="020F0502020204030204" pitchFamily="34" charset="0"/>
                <a:ea typeface="Microsoft YaHei Light" panose="020B0502040204020203" pitchFamily="34" charset="-122"/>
                <a:cs typeface="Arial" panose="020B0604020202020204" pitchFamily="34" charset="0"/>
              </a:rPr>
              <a:t>60%</a:t>
            </a:r>
            <a:endParaRPr lang="zh-CN" altLang="en-US" sz="2800" dirty="0">
              <a:solidFill>
                <a:srgbClr val="1C7C5A"/>
              </a:solidFill>
              <a:latin typeface="Calibri" panose="020F0502020204030204" pitchFamily="34" charset="0"/>
              <a:ea typeface="Arial" panose="020B0604020202020204" pitchFamily="34" charset="0"/>
            </a:endParaRPr>
          </a:p>
        </p:txBody>
      </p:sp>
      <p:sp>
        <p:nvSpPr>
          <p:cNvPr id="21521" name="文本框 68"/>
          <p:cNvSpPr txBox="1"/>
          <p:nvPr/>
        </p:nvSpPr>
        <p:spPr>
          <a:xfrm>
            <a:off x="8370570" y="1462723"/>
            <a:ext cx="806450" cy="523875"/>
          </a:xfrm>
          <a:prstGeom prst="rect">
            <a:avLst/>
          </a:prstGeom>
          <a:noFill/>
          <a:ln w="9525">
            <a:noFill/>
          </a:ln>
        </p:spPr>
        <p:txBody>
          <a:bodyPr wrap="none" anchor="t" anchorCtr="0">
            <a:spAutoFit/>
          </a:bodyPr>
          <a:p>
            <a:r>
              <a:rPr lang="en-US" altLang="zh-CN" sz="2800" dirty="0">
                <a:solidFill>
                  <a:srgbClr val="675E8C"/>
                </a:solidFill>
                <a:latin typeface="Calibri" panose="020F0502020204030204" pitchFamily="34" charset="0"/>
                <a:ea typeface="Microsoft YaHei Light" panose="020B0502040204020203" pitchFamily="34" charset="-122"/>
                <a:cs typeface="Arial" panose="020B0604020202020204" pitchFamily="34" charset="0"/>
              </a:rPr>
              <a:t>50%</a:t>
            </a:r>
            <a:endParaRPr lang="zh-CN" altLang="en-US" sz="2800" dirty="0">
              <a:solidFill>
                <a:srgbClr val="675E8C"/>
              </a:solidFill>
              <a:latin typeface="Calibri" panose="020F0502020204030204" pitchFamily="34" charset="0"/>
              <a:ea typeface="Arial" panose="020B0604020202020204" pitchFamily="34" charset="0"/>
            </a:endParaRPr>
          </a:p>
        </p:txBody>
      </p:sp>
      <p:sp>
        <p:nvSpPr>
          <p:cNvPr id="21522" name="文本框 69"/>
          <p:cNvSpPr txBox="1"/>
          <p:nvPr/>
        </p:nvSpPr>
        <p:spPr>
          <a:xfrm>
            <a:off x="10061258" y="1462723"/>
            <a:ext cx="808037" cy="523875"/>
          </a:xfrm>
          <a:prstGeom prst="rect">
            <a:avLst/>
          </a:prstGeom>
          <a:noFill/>
          <a:ln w="9525">
            <a:noFill/>
          </a:ln>
        </p:spPr>
        <p:txBody>
          <a:bodyPr wrap="none" anchor="t" anchorCtr="0">
            <a:spAutoFit/>
          </a:bodyPr>
          <a:p>
            <a:r>
              <a:rPr lang="en-US" altLang="zh-CN" sz="2800" dirty="0">
                <a:solidFill>
                  <a:srgbClr val="E36C64"/>
                </a:solidFill>
                <a:latin typeface="Calibri" panose="020F0502020204030204" pitchFamily="34" charset="0"/>
                <a:ea typeface="Microsoft YaHei Light" panose="020B0502040204020203" pitchFamily="34" charset="-122"/>
                <a:cs typeface="Arial" panose="020B0604020202020204" pitchFamily="34" charset="0"/>
              </a:rPr>
              <a:t>40%</a:t>
            </a:r>
            <a:endParaRPr lang="zh-CN" altLang="en-US" sz="2800" dirty="0">
              <a:solidFill>
                <a:srgbClr val="E36C64"/>
              </a:solidFill>
              <a:latin typeface="Calibri" panose="020F0502020204030204" pitchFamily="34" charset="0"/>
              <a:ea typeface="Arial" panose="020B0604020202020204" pitchFamily="34" charset="0"/>
            </a:endParaRPr>
          </a:p>
        </p:txBody>
      </p:sp>
      <p:sp>
        <p:nvSpPr>
          <p:cNvPr id="2" name="Text Box 1"/>
          <p:cNvSpPr txBox="1"/>
          <p:nvPr/>
        </p:nvSpPr>
        <p:spPr>
          <a:xfrm>
            <a:off x="201930" y="3105150"/>
            <a:ext cx="11788140" cy="2306955"/>
          </a:xfrm>
          <a:prstGeom prst="rect">
            <a:avLst/>
          </a:prstGeom>
          <a:noFill/>
        </p:spPr>
        <p:txBody>
          <a:bodyPr wrap="square" rtlCol="0">
            <a:spAutoFit/>
          </a:bodyPr>
          <a:p>
            <a:pPr marL="285750" indent="-285750">
              <a:buFont typeface="Arial" panose="020B0604020202020204" pitchFamily="34" charset="0"/>
              <a:buChar char="•"/>
            </a:pPr>
            <a:r>
              <a:rPr lang="en-IN" altLang="en-US" sz="2400">
                <a:solidFill>
                  <a:srgbClr val="E36C64"/>
                </a:solidFill>
                <a:latin typeface="+mn-ea"/>
                <a:cs typeface="+mn-ea"/>
              </a:rPr>
              <a:t>A final progress report of the different services installed in the system.</a:t>
            </a:r>
            <a:endParaRPr lang="en-IN" altLang="en-US" sz="2400">
              <a:solidFill>
                <a:srgbClr val="E36C64"/>
              </a:solidFill>
              <a:latin typeface="+mn-ea"/>
              <a:cs typeface="+mn-ea"/>
            </a:endParaRPr>
          </a:p>
          <a:p>
            <a:pPr marL="285750" indent="-285750">
              <a:buFont typeface="Arial" panose="020B0604020202020204" pitchFamily="34" charset="0"/>
              <a:buChar char="•"/>
            </a:pPr>
            <a:r>
              <a:rPr lang="en-IN" altLang="en-US" sz="2400">
                <a:solidFill>
                  <a:srgbClr val="E36C64"/>
                </a:solidFill>
                <a:latin typeface="+mn-ea"/>
                <a:cs typeface="+mn-ea"/>
              </a:rPr>
              <a:t>Databse creation and storage with all systems and fucntions.</a:t>
            </a:r>
            <a:endParaRPr lang="en-IN" altLang="en-US" sz="2400">
              <a:solidFill>
                <a:srgbClr val="E36C64"/>
              </a:solidFill>
              <a:latin typeface="+mn-ea"/>
              <a:cs typeface="+mn-ea"/>
            </a:endParaRPr>
          </a:p>
          <a:p>
            <a:pPr marL="285750" indent="-285750">
              <a:buFont typeface="Arial" panose="020B0604020202020204" pitchFamily="34" charset="0"/>
              <a:buChar char="•"/>
            </a:pPr>
            <a:r>
              <a:rPr lang="en-IN" altLang="en-US" sz="2400">
                <a:solidFill>
                  <a:srgbClr val="E36C64"/>
                </a:solidFill>
                <a:latin typeface="+mn-ea"/>
                <a:cs typeface="+mn-ea"/>
              </a:rPr>
              <a:t>Connection of the databse with the entry values in all the interface windows.</a:t>
            </a:r>
            <a:endParaRPr lang="en-IN" altLang="en-US" sz="2400">
              <a:solidFill>
                <a:srgbClr val="E36C64"/>
              </a:solidFill>
              <a:latin typeface="+mn-ea"/>
              <a:cs typeface="+mn-ea"/>
            </a:endParaRPr>
          </a:p>
          <a:p>
            <a:pPr marL="285750" indent="-285750">
              <a:buFont typeface="Arial" panose="020B0604020202020204" pitchFamily="34" charset="0"/>
              <a:buChar char="•"/>
            </a:pPr>
            <a:r>
              <a:rPr lang="en-IN" altLang="en-US" sz="2400">
                <a:solidFill>
                  <a:srgbClr val="E36C64"/>
                </a:solidFill>
                <a:latin typeface="+mn-ea"/>
                <a:cs typeface="+mn-ea"/>
              </a:rPr>
              <a:t>Database editing and resetting options to be availed to the user.</a:t>
            </a:r>
            <a:endParaRPr lang="en-IN" altLang="en-US" sz="2400">
              <a:solidFill>
                <a:srgbClr val="E36C64"/>
              </a:solidFill>
              <a:latin typeface="+mn-ea"/>
              <a:cs typeface="+mn-ea"/>
            </a:endParaRPr>
          </a:p>
          <a:p>
            <a:pPr marL="285750" indent="-285750">
              <a:buFont typeface="Arial" panose="020B0604020202020204" pitchFamily="34" charset="0"/>
              <a:buChar char="•"/>
            </a:pPr>
            <a:r>
              <a:rPr lang="en-IN" altLang="en-US" sz="2400">
                <a:solidFill>
                  <a:srgbClr val="E36C64"/>
                </a:solidFill>
                <a:latin typeface="+mn-ea"/>
                <a:cs typeface="+mn-ea"/>
              </a:rPr>
              <a:t>Miscellaneous helping wodgets and messageboxes for proper database scheduling.</a:t>
            </a:r>
            <a:endParaRPr lang="en-IN" altLang="en-US" sz="2400">
              <a:solidFill>
                <a:srgbClr val="E36C64"/>
              </a:solidFill>
              <a:latin typeface="+mn-ea"/>
              <a:cs typeface="+mn-ea"/>
            </a:endParaRPr>
          </a:p>
          <a:p>
            <a:pPr marL="285750" indent="-285750">
              <a:buFont typeface="Arial" panose="020B0604020202020204" pitchFamily="34" charset="0"/>
              <a:buChar char="•"/>
            </a:pPr>
            <a:endParaRPr lang="en-IN" altLang="en-US" sz="2400">
              <a:solidFill>
                <a:srgbClr val="E36C64"/>
              </a:solidFill>
              <a:latin typeface="+mn-ea"/>
              <a:cs typeface="+mn-ea"/>
            </a:endParaRPr>
          </a:p>
        </p:txBody>
      </p:sp>
      <p:sp>
        <p:nvSpPr>
          <p:cNvPr id="3" name="Text Box 2"/>
          <p:cNvSpPr txBox="1"/>
          <p:nvPr/>
        </p:nvSpPr>
        <p:spPr>
          <a:xfrm>
            <a:off x="1632585" y="5224780"/>
            <a:ext cx="9110345" cy="829945"/>
          </a:xfrm>
          <a:prstGeom prst="rect">
            <a:avLst/>
          </a:prstGeom>
          <a:noFill/>
        </p:spPr>
        <p:txBody>
          <a:bodyPr wrap="square" rtlCol="0">
            <a:spAutoFit/>
          </a:bodyPr>
          <a:p>
            <a:r>
              <a:rPr lang="en-IN" altLang="en-US" sz="2400">
                <a:solidFill>
                  <a:srgbClr val="1C7C5A"/>
                </a:solidFill>
                <a:latin typeface="+mj-ea"/>
                <a:cs typeface="+mj-ea"/>
              </a:rPr>
              <a:t>We are enclosing the databases and table creations of all the service portals of the system.</a:t>
            </a:r>
            <a:endParaRPr lang="en-IN" altLang="en-US" sz="2400">
              <a:solidFill>
                <a:srgbClr val="1C7C5A"/>
              </a:solidFill>
              <a:latin typeface="+mj-ea"/>
              <a:cs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Database Connection &amp; Miscellaneous tasks</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1085" y="223520"/>
            <a:ext cx="10515600" cy="848995"/>
          </a:xfrm>
        </p:spPr>
        <p:txBody>
          <a:bodyPr/>
          <a:p>
            <a:r>
              <a:rPr lang="en-IN" altLang="en-US"/>
              <a:t>Testing Details &amp; Master Test Plan </a:t>
            </a:r>
            <a:endParaRPr lang="en-IN" altLang="en-US"/>
          </a:p>
        </p:txBody>
      </p:sp>
      <p:sp>
        <p:nvSpPr>
          <p:cNvPr id="3" name="Text Box 2"/>
          <p:cNvSpPr txBox="1"/>
          <p:nvPr/>
        </p:nvSpPr>
        <p:spPr>
          <a:xfrm>
            <a:off x="273050" y="1310005"/>
            <a:ext cx="11584940" cy="5262245"/>
          </a:xfrm>
          <a:prstGeom prst="rect">
            <a:avLst/>
          </a:prstGeom>
          <a:noFill/>
        </p:spPr>
        <p:txBody>
          <a:bodyPr wrap="square" rtlCol="0">
            <a:spAutoFit/>
          </a:bodyPr>
          <a:p>
            <a:pPr marL="482600" indent="-457200" algn="l">
              <a:buFont typeface="Arial" panose="020B0604020202020204" pitchFamily="34" charset="0"/>
              <a:buChar char="•"/>
            </a:pPr>
            <a:r>
              <a:rPr lang="en-US" sz="2000">
                <a:solidFill>
                  <a:schemeClr val="bg1"/>
                </a:solidFill>
                <a:latin typeface="+mn-ea"/>
                <a:cs typeface="+mn-ea"/>
                <a:sym typeface="+mn-ea"/>
              </a:rPr>
              <a:t>The project has finally ended in its production phase, now the last step is to test every part of the project, both code and UI to get an indispensable final product.</a:t>
            </a:r>
            <a:endParaRPr lang="en-US" sz="2000">
              <a:solidFill>
                <a:schemeClr val="bg1"/>
              </a:solidFill>
              <a:latin typeface="+mn-ea"/>
              <a:cs typeface="+mn-ea"/>
            </a:endParaRPr>
          </a:p>
          <a:p>
            <a:pPr marL="482600" indent="-457200" algn="l">
              <a:buFont typeface="Arial" panose="020B0604020202020204" pitchFamily="34" charset="0"/>
              <a:buChar char="•"/>
            </a:pPr>
            <a:r>
              <a:rPr lang="en-US" sz="2000">
                <a:solidFill>
                  <a:schemeClr val="bg1"/>
                </a:solidFill>
                <a:latin typeface="+mn-ea"/>
                <a:cs typeface="+mn-ea"/>
                <a:sym typeface="+mn-ea"/>
              </a:rPr>
              <a:t>We will ascertain the test objectives and frame the test cases from them. </a:t>
            </a:r>
            <a:endParaRPr lang="en-US" sz="2000">
              <a:solidFill>
                <a:schemeClr val="bg1"/>
              </a:solidFill>
              <a:latin typeface="+mn-ea"/>
              <a:cs typeface="+mn-ea"/>
            </a:endParaRPr>
          </a:p>
          <a:p>
            <a:pPr marL="482600" indent="-457200" algn="l">
              <a:buFont typeface="Arial" panose="020B0604020202020204" pitchFamily="34" charset="0"/>
              <a:buChar char="•"/>
            </a:pPr>
            <a:r>
              <a:rPr lang="en-US" sz="2000">
                <a:solidFill>
                  <a:schemeClr val="bg1"/>
                </a:solidFill>
                <a:latin typeface="+mn-ea"/>
                <a:cs typeface="+mn-ea"/>
                <a:sym typeface="+mn-ea"/>
              </a:rPr>
              <a:t>We will enact the test cases and make a result dump for further modifications in it.</a:t>
            </a:r>
            <a:endParaRPr lang="en-US" sz="2000">
              <a:solidFill>
                <a:schemeClr val="bg1"/>
              </a:solidFill>
              <a:latin typeface="+mn-ea"/>
              <a:cs typeface="+mn-ea"/>
              <a:sym typeface="+mn-ea"/>
            </a:endParaRPr>
          </a:p>
          <a:p>
            <a:pPr marL="482600" indent="-457200" algn="l">
              <a:buFont typeface="Arial" panose="020B0604020202020204" pitchFamily="34" charset="0"/>
              <a:buChar char="•"/>
            </a:pPr>
            <a:endParaRPr lang="en-US" sz="2000">
              <a:solidFill>
                <a:schemeClr val="bg1"/>
              </a:solidFill>
              <a:latin typeface="+mn-ea"/>
              <a:cs typeface="+mn-ea"/>
              <a:sym typeface="+mn-ea"/>
            </a:endParaRPr>
          </a:p>
          <a:p>
            <a:pPr marL="25400" algn="l">
              <a:buFont typeface="Arial" panose="020B0604020202020204" pitchFamily="34" charset="0"/>
            </a:pPr>
            <a:endParaRPr lang="en-US" sz="2000">
              <a:solidFill>
                <a:schemeClr val="bg1"/>
              </a:solidFill>
              <a:latin typeface="+mn-ea"/>
              <a:cs typeface="+mn-ea"/>
              <a:sym typeface="+mn-ea"/>
            </a:endParaRPr>
          </a:p>
          <a:p>
            <a:pPr marL="285750" indent="-285750" algn="l">
              <a:buFont typeface="Wingdings" panose="05000000000000000000" charset="0"/>
              <a:buChar char="§"/>
            </a:pPr>
            <a:r>
              <a:rPr lang="en-IN" altLang="en-US" sz="2000">
                <a:solidFill>
                  <a:schemeClr val="bg1"/>
                </a:solidFill>
                <a:latin typeface="+mn-ea"/>
                <a:cs typeface="+mn-ea"/>
                <a:sym typeface="+mn-ea"/>
              </a:rPr>
              <a:t>    </a:t>
            </a:r>
            <a:r>
              <a:rPr lang="en-US" sz="2000">
                <a:solidFill>
                  <a:schemeClr val="bg1"/>
                </a:solidFill>
                <a:latin typeface="+mn-ea"/>
                <a:cs typeface="+mn-ea"/>
                <a:sym typeface="+mn-ea"/>
              </a:rPr>
              <a:t>Performance under multiple launches and parallel entries</a:t>
            </a:r>
            <a:endParaRPr lang="en-US" sz="2000">
              <a:solidFill>
                <a:schemeClr val="bg1"/>
              </a:solidFill>
              <a:latin typeface="+mn-ea"/>
              <a:cs typeface="+mn-ea"/>
            </a:endParaRPr>
          </a:p>
          <a:p>
            <a:pPr marL="285750" indent="-285750" algn="l">
              <a:buFont typeface="Wingdings" panose="05000000000000000000" charset="0"/>
              <a:buChar char="§"/>
            </a:pPr>
            <a:r>
              <a:rPr lang="en-US" sz="2000">
                <a:solidFill>
                  <a:schemeClr val="bg1"/>
                </a:solidFill>
                <a:latin typeface="+mn-ea"/>
                <a:cs typeface="+mn-ea"/>
                <a:sym typeface="+mn-ea"/>
              </a:rPr>
              <a:t>Working under non-matching data types for the entry</a:t>
            </a:r>
            <a:endParaRPr lang="en-US" sz="2000">
              <a:solidFill>
                <a:schemeClr val="bg1"/>
              </a:solidFill>
              <a:latin typeface="+mn-ea"/>
              <a:cs typeface="+mn-ea"/>
            </a:endParaRPr>
          </a:p>
          <a:p>
            <a:pPr marL="285750" indent="-285750" algn="l">
              <a:buFont typeface="Wingdings" panose="05000000000000000000" charset="0"/>
              <a:buChar char="§"/>
            </a:pPr>
            <a:r>
              <a:rPr lang="en-US" sz="2000">
                <a:solidFill>
                  <a:schemeClr val="bg1"/>
                </a:solidFill>
                <a:latin typeface="+mn-ea"/>
                <a:cs typeface="+mn-ea"/>
                <a:sym typeface="+mn-ea"/>
              </a:rPr>
              <a:t>User ans admin database registrations</a:t>
            </a:r>
            <a:endParaRPr lang="en-US" sz="2000">
              <a:solidFill>
                <a:schemeClr val="bg1"/>
              </a:solidFill>
              <a:latin typeface="+mn-ea"/>
              <a:cs typeface="+mn-ea"/>
            </a:endParaRPr>
          </a:p>
          <a:p>
            <a:pPr marL="285750" indent="-285750" algn="l">
              <a:buFont typeface="Wingdings" panose="05000000000000000000" charset="0"/>
              <a:buChar char="§"/>
            </a:pPr>
            <a:r>
              <a:rPr lang="en-US" sz="2000">
                <a:solidFill>
                  <a:schemeClr val="bg1"/>
                </a:solidFill>
                <a:latin typeface="+mn-ea"/>
                <a:cs typeface="+mn-ea"/>
                <a:sym typeface="+mn-ea"/>
              </a:rPr>
              <a:t>Vulnerability checking in all buttons-</a:t>
            </a:r>
            <a:endParaRPr lang="en-US" sz="2000">
              <a:solidFill>
                <a:schemeClr val="bg1"/>
              </a:solidFill>
              <a:latin typeface="+mn-ea"/>
              <a:cs typeface="+mn-ea"/>
            </a:endParaRPr>
          </a:p>
          <a:p>
            <a:pPr algn="l"/>
            <a:endParaRPr lang="en-US" sz="2000">
              <a:solidFill>
                <a:schemeClr val="bg1"/>
              </a:solidFill>
              <a:latin typeface="+mn-ea"/>
              <a:cs typeface="+mn-ea"/>
              <a:sym typeface="+mn-ea"/>
            </a:endParaRPr>
          </a:p>
          <a:p>
            <a:pPr algn="l"/>
            <a:r>
              <a:rPr lang="en-US" sz="2000">
                <a:solidFill>
                  <a:schemeClr val="bg1"/>
                </a:solidFill>
                <a:latin typeface="+mn-ea"/>
                <a:cs typeface="+mn-ea"/>
                <a:sym typeface="+mn-ea"/>
              </a:rPr>
              <a:t> </a:t>
            </a:r>
            <a:r>
              <a:rPr lang="en-IN" altLang="en-US" sz="2000">
                <a:solidFill>
                  <a:schemeClr val="bg1"/>
                </a:solidFill>
                <a:latin typeface="+mn-ea"/>
                <a:cs typeface="+mn-ea"/>
                <a:sym typeface="+mn-ea"/>
              </a:rPr>
              <a:t>       </a:t>
            </a:r>
            <a:r>
              <a:rPr lang="en-US" sz="2000">
                <a:solidFill>
                  <a:schemeClr val="bg1"/>
                </a:solidFill>
                <a:latin typeface="+mn-ea"/>
                <a:cs typeface="+mn-ea"/>
                <a:sym typeface="+mn-ea"/>
              </a:rPr>
              <a:t>1.Submit</a:t>
            </a:r>
            <a:endParaRPr lang="en-US" sz="2000">
              <a:solidFill>
                <a:schemeClr val="bg1"/>
              </a:solidFill>
              <a:latin typeface="+mn-ea"/>
              <a:cs typeface="+mn-ea"/>
            </a:endParaRPr>
          </a:p>
          <a:p>
            <a:pPr algn="l"/>
            <a:r>
              <a:rPr lang="en-IN" altLang="en-US" sz="2000">
                <a:solidFill>
                  <a:schemeClr val="bg1"/>
                </a:solidFill>
                <a:latin typeface="+mn-ea"/>
                <a:cs typeface="+mn-ea"/>
                <a:sym typeface="+mn-ea"/>
              </a:rPr>
              <a:t>        </a:t>
            </a:r>
            <a:r>
              <a:rPr lang="en-US" sz="2000">
                <a:solidFill>
                  <a:schemeClr val="bg1"/>
                </a:solidFill>
                <a:latin typeface="+mn-ea"/>
                <a:cs typeface="+mn-ea"/>
                <a:sym typeface="+mn-ea"/>
              </a:rPr>
              <a:t>2.Update</a:t>
            </a:r>
            <a:endParaRPr lang="en-US" sz="2000">
              <a:solidFill>
                <a:schemeClr val="bg1"/>
              </a:solidFill>
              <a:latin typeface="+mn-ea"/>
              <a:cs typeface="+mn-ea"/>
            </a:endParaRPr>
          </a:p>
          <a:p>
            <a:pPr algn="l"/>
            <a:r>
              <a:rPr lang="en-IN" altLang="en-US" sz="2000">
                <a:solidFill>
                  <a:schemeClr val="bg1"/>
                </a:solidFill>
                <a:latin typeface="+mn-ea"/>
                <a:cs typeface="+mn-ea"/>
                <a:sym typeface="+mn-ea"/>
              </a:rPr>
              <a:t>        </a:t>
            </a:r>
            <a:r>
              <a:rPr lang="en-US" sz="2000">
                <a:solidFill>
                  <a:schemeClr val="bg1"/>
                </a:solidFill>
                <a:latin typeface="+mn-ea"/>
                <a:cs typeface="+mn-ea"/>
                <a:sym typeface="+mn-ea"/>
              </a:rPr>
              <a:t>3.Reset</a:t>
            </a:r>
            <a:endParaRPr lang="en-US" sz="2000">
              <a:solidFill>
                <a:schemeClr val="bg1"/>
              </a:solidFill>
              <a:latin typeface="+mn-ea"/>
              <a:cs typeface="+mn-ea"/>
            </a:endParaRPr>
          </a:p>
          <a:p>
            <a:pPr algn="l"/>
            <a:r>
              <a:rPr lang="en-IN" altLang="en-US" sz="2000">
                <a:solidFill>
                  <a:schemeClr val="bg1"/>
                </a:solidFill>
                <a:latin typeface="+mn-ea"/>
                <a:cs typeface="+mn-ea"/>
                <a:sym typeface="+mn-ea"/>
              </a:rPr>
              <a:t>        </a:t>
            </a:r>
            <a:r>
              <a:rPr lang="en-US" sz="2000">
                <a:solidFill>
                  <a:schemeClr val="bg1"/>
                </a:solidFill>
                <a:latin typeface="+mn-ea"/>
                <a:cs typeface="+mn-ea"/>
                <a:sym typeface="+mn-ea"/>
              </a:rPr>
              <a:t>4.Exit </a:t>
            </a:r>
            <a:endParaRPr lang="en-US" sz="2000">
              <a:solidFill>
                <a:schemeClr val="bg1"/>
              </a:solidFill>
              <a:latin typeface="+mn-ea"/>
              <a:cs typeface="+mn-ea"/>
            </a:endParaRPr>
          </a:p>
          <a:p>
            <a:pPr marL="25400" algn="l"/>
            <a:endParaRPr lang="en-US" sz="1800">
              <a:solidFill>
                <a:schemeClr val="bg1"/>
              </a:solidFill>
              <a:latin typeface="+mn-ea"/>
              <a:cs typeface="+mn-ea"/>
            </a:endParaRPr>
          </a:p>
          <a:p>
            <a:pPr marL="285750" indent="-285750">
              <a:buFont typeface="Arial" panose="020B0604020202020204" pitchFamily="34" charset="0"/>
              <a:buChar char="•"/>
            </a:pPr>
            <a:endParaRPr lang="en-US" sz="1800">
              <a:solidFill>
                <a:schemeClr val="bg1"/>
              </a:solidFill>
              <a:latin typeface="+mn-ea"/>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176655" y="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4400" b="0" i="0" u="none" strike="noStrike" kern="1200" cap="all" spc="0" normalizeH="0" baseline="0" noProof="0" dirty="0">
                <a:ln>
                  <a:noFill/>
                </a:ln>
                <a:solidFill>
                  <a:schemeClr val="bg1"/>
                </a:solidFill>
                <a:effectLst/>
                <a:uLnTx/>
                <a:uFillTx/>
                <a:latin typeface="+mj-lt"/>
                <a:ea typeface="+mj-ea"/>
                <a:cs typeface="+mj-cs"/>
              </a:rPr>
              <a:t>Test Cases</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180340" y="1360805"/>
            <a:ext cx="2877185" cy="5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矩形 5"/>
          <p:cNvSpPr/>
          <p:nvPr/>
        </p:nvSpPr>
        <p:spPr>
          <a:xfrm>
            <a:off x="3165475" y="1360805"/>
            <a:ext cx="2869565" cy="5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矩形 6"/>
          <p:cNvSpPr/>
          <p:nvPr/>
        </p:nvSpPr>
        <p:spPr>
          <a:xfrm>
            <a:off x="6125845" y="1360805"/>
            <a:ext cx="2938145" cy="5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9154795" y="1360805"/>
            <a:ext cx="2898140" cy="5262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180340" y="1360805"/>
            <a:ext cx="2877820" cy="1051560"/>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矩形 9"/>
          <p:cNvSpPr/>
          <p:nvPr/>
        </p:nvSpPr>
        <p:spPr>
          <a:xfrm>
            <a:off x="3165475" y="1360805"/>
            <a:ext cx="2869565" cy="1050925"/>
          </a:xfrm>
          <a:prstGeom prst="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6121400" y="1360805"/>
            <a:ext cx="2941955" cy="1050290"/>
          </a:xfrm>
          <a:prstGeom prst="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9155430" y="1360805"/>
            <a:ext cx="2897505" cy="1049655"/>
          </a:xfrm>
          <a:prstGeom prst="rect">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70" name="矩形 12"/>
          <p:cNvSpPr/>
          <p:nvPr/>
        </p:nvSpPr>
        <p:spPr>
          <a:xfrm>
            <a:off x="384175" y="2680018"/>
            <a:ext cx="2470150" cy="3046095"/>
          </a:xfrm>
          <a:prstGeom prst="rect">
            <a:avLst/>
          </a:prstGeom>
          <a:noFill/>
          <a:ln w="9525">
            <a:noFill/>
          </a:ln>
        </p:spPr>
        <p:txBody>
          <a:bodyPr anchor="t" anchorCtr="0">
            <a:spAutoFit/>
          </a:bodyPr>
          <a:p>
            <a:pPr marL="285750" indent="-285750">
              <a:buFont typeface="Arial" panose="020B0604020202020204" pitchFamily="34" charset="0"/>
              <a:buChar char="•"/>
            </a:pPr>
            <a:r>
              <a:rPr lang="en-US" sz="1600">
                <a:cs typeface="Calibri" panose="020F0502020204030204" pitchFamily="34" charset="0"/>
                <a:sym typeface="+mn-ea"/>
              </a:rPr>
              <a:t>Accept Valid login and registration details</a:t>
            </a:r>
            <a:r>
              <a:rPr lang="en-IN" altLang="en-US" sz="1600">
                <a:cs typeface="Calibri" panose="020F0502020204030204" pitchFamily="34" charset="0"/>
                <a:sym typeface="+mn-ea"/>
              </a:rPr>
              <a:t>.</a:t>
            </a:r>
            <a:endParaRPr lang="en-IN" altLang="en-US" sz="1600">
              <a:cs typeface="Calibri" panose="020F0502020204030204" pitchFamily="34" charset="0"/>
              <a:sym typeface="+mn-ea"/>
            </a:endParaRPr>
          </a:p>
          <a:p>
            <a:pPr marL="285750" indent="-285750">
              <a:buFont typeface="Arial" panose="020B0604020202020204" pitchFamily="34" charset="0"/>
              <a:buChar char="•"/>
            </a:pPr>
            <a:r>
              <a:rPr lang="en-US" sz="1600">
                <a:solidFill>
                  <a:srgbClr val="000000"/>
                </a:solidFill>
                <a:cs typeface="Calibri" panose="020F0502020204030204" pitchFamily="34" charset="0"/>
                <a:sym typeface="+mn-ea"/>
              </a:rPr>
              <a:t>User clicks on User Registration link Enter the valid credentials Click Register /login button</a:t>
            </a:r>
            <a:endParaRPr lang="en-US" sz="16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a:cs typeface="Calibri" panose="020F0502020204030204" pitchFamily="34" charset="0"/>
                <a:sym typeface="+mn-ea"/>
              </a:rPr>
              <a:t>User should be taken to the next page for entering more user details </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tLang="en-US" sz="1600" dirty="0">
              <a:solidFill>
                <a:srgbClr val="2E2B26"/>
              </a:solidFill>
              <a:latin typeface="Calibri" panose="020F0502020204030204" pitchFamily="34" charset="0"/>
              <a:ea typeface="Arial" panose="020B0604020202020204" pitchFamily="34" charset="0"/>
              <a:cs typeface="Calibri" panose="020F0502020204030204" pitchFamily="34" charset="0"/>
              <a:sym typeface="+mn-ea"/>
            </a:endParaRPr>
          </a:p>
        </p:txBody>
      </p:sp>
      <p:sp>
        <p:nvSpPr>
          <p:cNvPr id="15371" name="矩形 13"/>
          <p:cNvSpPr/>
          <p:nvPr/>
        </p:nvSpPr>
        <p:spPr>
          <a:xfrm>
            <a:off x="179705" y="1489710"/>
            <a:ext cx="2877820" cy="645160"/>
          </a:xfrm>
          <a:prstGeom prst="rect">
            <a:avLst/>
          </a:prstGeom>
          <a:noFill/>
          <a:ln w="9525">
            <a:noFill/>
          </a:ln>
        </p:spPr>
        <p:txBody>
          <a:bodyPr wrap="square" anchor="t" anchorCtr="0">
            <a:spAutoFit/>
          </a:bodyPr>
          <a:p>
            <a:pPr algn="ctr"/>
            <a:r>
              <a:rPr lang="en-US" sz="1800">
                <a:solidFill>
                  <a:schemeClr val="bg1"/>
                </a:solidFill>
                <a:latin typeface="+mn-ea"/>
                <a:cs typeface="+mn-ea"/>
                <a:sym typeface="+mn-ea"/>
              </a:rPr>
              <a:t>Different data types in login and registration</a:t>
            </a:r>
            <a:endParaRPr lang="en-US" altLang="zh-CN" sz="1800" dirty="0">
              <a:solidFill>
                <a:schemeClr val="bg1"/>
              </a:solidFill>
              <a:latin typeface="+mn-ea"/>
              <a:ea typeface="Arial" panose="020B0604020202020204" pitchFamily="34" charset="0"/>
              <a:cs typeface="+mn-ea"/>
              <a:sym typeface="+mn-ea"/>
            </a:endParaRPr>
          </a:p>
        </p:txBody>
      </p:sp>
      <p:sp>
        <p:nvSpPr>
          <p:cNvPr id="16" name="矩形 15"/>
          <p:cNvSpPr/>
          <p:nvPr/>
        </p:nvSpPr>
        <p:spPr>
          <a:xfrm>
            <a:off x="847090" y="5760085"/>
            <a:ext cx="1371600" cy="411163"/>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mn-lt"/>
              <a:ea typeface="+mn-ea"/>
              <a:cs typeface="+mn-cs"/>
            </a:endParaRPr>
          </a:p>
        </p:txBody>
      </p:sp>
      <p:sp>
        <p:nvSpPr>
          <p:cNvPr id="15374" name="矩形 16"/>
          <p:cNvSpPr/>
          <p:nvPr/>
        </p:nvSpPr>
        <p:spPr>
          <a:xfrm>
            <a:off x="988378" y="5759768"/>
            <a:ext cx="1088390" cy="398780"/>
          </a:xfrm>
          <a:prstGeom prst="rect">
            <a:avLst/>
          </a:prstGeom>
          <a:noFill/>
          <a:ln w="9525">
            <a:noFill/>
          </a:ln>
        </p:spPr>
        <p:txBody>
          <a:bodyPr wrap="none" anchor="t" anchorCtr="0">
            <a:spAutoFit/>
          </a:bodyPr>
          <a:p>
            <a:r>
              <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rPr>
              <a:t>SUCCESS</a:t>
            </a:r>
            <a:endPar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endParaRPr>
          </a:p>
        </p:txBody>
      </p:sp>
      <p:sp>
        <p:nvSpPr>
          <p:cNvPr id="15375" name="矩形 17"/>
          <p:cNvSpPr/>
          <p:nvPr/>
        </p:nvSpPr>
        <p:spPr>
          <a:xfrm>
            <a:off x="3365818" y="2680018"/>
            <a:ext cx="2468562" cy="3046095"/>
          </a:xfrm>
          <a:prstGeom prst="rect">
            <a:avLst/>
          </a:prstGeom>
          <a:noFill/>
          <a:ln w="9525">
            <a:noFill/>
          </a:ln>
        </p:spPr>
        <p:txBody>
          <a:bodyPr anchor="t" anchorCtr="0">
            <a:spAutoFit/>
          </a:bodyPr>
          <a:p>
            <a:pPr marL="285750" indent="-285750" algn="l">
              <a:buFont typeface="Arial" panose="020B0604020202020204" pitchFamily="34" charset="0"/>
              <a:buChar char="•"/>
            </a:pPr>
            <a:r>
              <a:rPr lang="en-US" sz="1600">
                <a:cs typeface="Calibri" panose="020F0502020204030204" pitchFamily="34" charset="0"/>
                <a:sym typeface="+mn-ea"/>
              </a:rPr>
              <a:t>Accept only the specified data types in the entries section</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altLang="zh-CN" sz="1600" dirty="0">
                <a:solidFill>
                  <a:srgbClr val="2E2B26"/>
                </a:solidFill>
                <a:latin typeface="Calibri" panose="020F0502020204030204" pitchFamily="34" charset="0"/>
                <a:ea typeface="Arial" panose="020B0604020202020204" pitchFamily="34" charset="0"/>
              </a:rPr>
              <a:t>U</a:t>
            </a:r>
            <a:r>
              <a:rPr lang="en-US" sz="1600">
                <a:cs typeface="Calibri" panose="020F0502020204030204" pitchFamily="34" charset="0"/>
                <a:sym typeface="+mn-ea"/>
              </a:rPr>
              <a:t>ser enters different values in the entry box   Exact message boxes are delivered for matching inputs</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a:cs typeface="Calibri" panose="020F0502020204030204" pitchFamily="34" charset="0"/>
                <a:sym typeface="+mn-ea"/>
              </a:rPr>
              <a:t>User should be prompted to do the needful</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IN" altLang="zh-CN" sz="1600" dirty="0">
              <a:solidFill>
                <a:srgbClr val="2E2B26"/>
              </a:solidFill>
              <a:latin typeface="Calibri" panose="020F0502020204030204" pitchFamily="34" charset="0"/>
              <a:ea typeface="Arial" panose="020B0604020202020204" pitchFamily="34" charset="0"/>
            </a:endParaRPr>
          </a:p>
        </p:txBody>
      </p:sp>
      <p:sp>
        <p:nvSpPr>
          <p:cNvPr id="15376" name="矩形 18"/>
          <p:cNvSpPr/>
          <p:nvPr/>
        </p:nvSpPr>
        <p:spPr>
          <a:xfrm>
            <a:off x="3166110" y="1489710"/>
            <a:ext cx="2868930" cy="922020"/>
          </a:xfrm>
          <a:prstGeom prst="rect">
            <a:avLst/>
          </a:prstGeom>
          <a:noFill/>
          <a:ln w="9525">
            <a:noFill/>
          </a:ln>
        </p:spPr>
        <p:txBody>
          <a:bodyPr wrap="square" anchor="t" anchorCtr="0">
            <a:spAutoFit/>
          </a:bodyPr>
          <a:p>
            <a:pPr algn="ctr">
              <a:buNone/>
            </a:pPr>
            <a:r>
              <a:rPr lang="en-US" sz="1800">
                <a:solidFill>
                  <a:schemeClr val="bg1"/>
                </a:solidFill>
                <a:latin typeface="+mn-ea"/>
                <a:cs typeface="+mn-ea"/>
                <a:sym typeface="+mn-ea"/>
              </a:rPr>
              <a:t>Different data types in entries and search sections </a:t>
            </a:r>
            <a:endParaRPr lang="en-US" altLang="zh-CN" sz="1800" dirty="0">
              <a:solidFill>
                <a:schemeClr val="bg1"/>
              </a:solidFill>
              <a:latin typeface="+mn-ea"/>
              <a:ea typeface="Arial" panose="020B0604020202020204" pitchFamily="34" charset="0"/>
              <a:cs typeface="+mn-ea"/>
              <a:sym typeface="+mn-ea"/>
            </a:endParaRPr>
          </a:p>
        </p:txBody>
      </p:sp>
      <p:sp>
        <p:nvSpPr>
          <p:cNvPr id="21" name="矩形 20"/>
          <p:cNvSpPr/>
          <p:nvPr/>
        </p:nvSpPr>
        <p:spPr>
          <a:xfrm>
            <a:off x="3878263" y="5747385"/>
            <a:ext cx="1370013" cy="411163"/>
          </a:xfrm>
          <a:prstGeom prst="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mn-lt"/>
              <a:ea typeface="+mn-ea"/>
              <a:cs typeface="+mn-cs"/>
            </a:endParaRPr>
          </a:p>
        </p:txBody>
      </p:sp>
      <p:sp>
        <p:nvSpPr>
          <p:cNvPr id="15380" name="矩形 22"/>
          <p:cNvSpPr/>
          <p:nvPr/>
        </p:nvSpPr>
        <p:spPr>
          <a:xfrm>
            <a:off x="6316345" y="2680335"/>
            <a:ext cx="2558415" cy="3291840"/>
          </a:xfrm>
          <a:prstGeom prst="rect">
            <a:avLst/>
          </a:prstGeom>
          <a:noFill/>
          <a:ln w="9525">
            <a:noFill/>
          </a:ln>
        </p:spPr>
        <p:txBody>
          <a:bodyPr wrap="square" anchor="t" anchorCtr="0">
            <a:spAutoFit/>
          </a:bodyPr>
          <a:p>
            <a:pPr marL="285750" indent="-285750">
              <a:buFont typeface="Arial" panose="020B0604020202020204" pitchFamily="34" charset="0"/>
              <a:buChar char="•"/>
            </a:pPr>
            <a:r>
              <a:rPr lang="en-US" sz="1600">
                <a:cs typeface="Calibri" panose="020F0502020204030204" pitchFamily="34" charset="0"/>
                <a:sym typeface="+mn-ea"/>
              </a:rPr>
              <a:t>Two or more bifurcations are launched simultaneously</a:t>
            </a:r>
            <a:r>
              <a:rPr lang="en-IN" altLang="en-US" sz="1600">
                <a:cs typeface="Calibri" panose="020F0502020204030204" pitchFamily="34" charset="0"/>
                <a:sym typeface="+mn-ea"/>
              </a:rPr>
              <a:t>.</a:t>
            </a:r>
            <a:endParaRPr lang="en-IN" altLang="en-US" sz="1600">
              <a:cs typeface="Calibri" panose="020F0502020204030204" pitchFamily="34" charset="0"/>
              <a:sym typeface="+mn-ea"/>
            </a:endParaRPr>
          </a:p>
          <a:p>
            <a:pPr marL="285750" indent="-285750">
              <a:buFont typeface="Arial" panose="020B0604020202020204" pitchFamily="34" charset="0"/>
              <a:buChar char="•"/>
            </a:pPr>
            <a:r>
              <a:rPr lang="en-US" sz="1600">
                <a:cs typeface="Calibri" panose="020F0502020204030204" pitchFamily="34" charset="0"/>
                <a:sym typeface="+mn-ea"/>
              </a:rPr>
              <a:t>Vehicle and driving license portals are launched simultaneously.Inputs are made correspondingly</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a:cs typeface="Calibri" panose="020F0502020204030204" pitchFamily="34" charset="0"/>
                <a:sym typeface="+mn-ea"/>
              </a:rPr>
              <a:t>User should be barred from doing it followed by a prompt.</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tLang="en-US" sz="1600" dirty="0">
              <a:solidFill>
                <a:srgbClr val="2E2B26"/>
              </a:solidFill>
              <a:latin typeface="Calibri" panose="020F0502020204030204" pitchFamily="34" charset="0"/>
              <a:ea typeface="Arial" panose="020B0604020202020204" pitchFamily="34" charset="0"/>
              <a:cs typeface="Calibri" panose="020F0502020204030204" pitchFamily="34" charset="0"/>
              <a:sym typeface="+mn-ea"/>
            </a:endParaRPr>
          </a:p>
        </p:txBody>
      </p:sp>
      <p:sp>
        <p:nvSpPr>
          <p:cNvPr id="15381" name="矩形 23"/>
          <p:cNvSpPr/>
          <p:nvPr/>
        </p:nvSpPr>
        <p:spPr>
          <a:xfrm>
            <a:off x="6121400" y="1489710"/>
            <a:ext cx="2942590" cy="645160"/>
          </a:xfrm>
          <a:prstGeom prst="rect">
            <a:avLst/>
          </a:prstGeom>
          <a:noFill/>
          <a:ln w="9525">
            <a:noFill/>
          </a:ln>
        </p:spPr>
        <p:txBody>
          <a:bodyPr wrap="square" anchor="t" anchorCtr="0">
            <a:spAutoFit/>
          </a:bodyPr>
          <a:p>
            <a:pPr algn="ctr">
              <a:buNone/>
            </a:pPr>
            <a:r>
              <a:rPr lang="en-US" sz="1800">
                <a:solidFill>
                  <a:schemeClr val="bg1"/>
                </a:solidFill>
                <a:latin typeface="+mn-ea"/>
                <a:cs typeface="+mn-ea"/>
                <a:sym typeface="+mn-ea"/>
              </a:rPr>
              <a:t>Multiple window launching checks</a:t>
            </a:r>
            <a:endParaRPr lang="en-US" altLang="zh-CN" sz="1800" dirty="0">
              <a:solidFill>
                <a:schemeClr val="bg1"/>
              </a:solidFill>
              <a:latin typeface="+mn-ea"/>
              <a:ea typeface="Arial" panose="020B0604020202020204" pitchFamily="34" charset="0"/>
              <a:cs typeface="+mn-ea"/>
              <a:sym typeface="+mn-ea"/>
            </a:endParaRPr>
          </a:p>
        </p:txBody>
      </p:sp>
      <p:sp>
        <p:nvSpPr>
          <p:cNvPr id="26" name="矩形 25"/>
          <p:cNvSpPr/>
          <p:nvPr/>
        </p:nvSpPr>
        <p:spPr>
          <a:xfrm>
            <a:off x="6909118" y="5760085"/>
            <a:ext cx="1371600" cy="411163"/>
          </a:xfrm>
          <a:prstGeom prst="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mn-lt"/>
              <a:ea typeface="+mn-ea"/>
              <a:cs typeface="+mn-cs"/>
            </a:endParaRPr>
          </a:p>
        </p:txBody>
      </p:sp>
      <p:sp>
        <p:nvSpPr>
          <p:cNvPr id="15385" name="矩形 27"/>
          <p:cNvSpPr/>
          <p:nvPr/>
        </p:nvSpPr>
        <p:spPr>
          <a:xfrm>
            <a:off x="9370060" y="2680018"/>
            <a:ext cx="2468563" cy="3291840"/>
          </a:xfrm>
          <a:prstGeom prst="rect">
            <a:avLst/>
          </a:prstGeom>
          <a:noFill/>
          <a:ln w="9525">
            <a:noFill/>
          </a:ln>
        </p:spPr>
        <p:txBody>
          <a:bodyPr anchor="t" anchorCtr="0">
            <a:spAutoFit/>
          </a:bodyPr>
          <a:p>
            <a:pPr marL="285750" indent="-285750">
              <a:buFont typeface="Arial" panose="020B0604020202020204" pitchFamily="34" charset="0"/>
              <a:buChar char="•"/>
            </a:pPr>
            <a:r>
              <a:rPr lang="en-US" sz="1600">
                <a:cs typeface="Calibri" panose="020F0502020204030204" pitchFamily="34" charset="0"/>
                <a:sym typeface="+mn-ea"/>
              </a:rPr>
              <a:t>All buttons are checked for all cases, which will in return check the driver coed itself</a:t>
            </a:r>
            <a:r>
              <a:rPr lang="en-IN" altLang="en-US" sz="1600">
                <a:cs typeface="Calibri" panose="020F0502020204030204" pitchFamily="34" charset="0"/>
                <a:sym typeface="+mn-ea"/>
              </a:rPr>
              <a:t>.</a:t>
            </a:r>
            <a:endParaRPr lang="en-IN" altLang="en-US" sz="1600">
              <a:cs typeface="Calibri" panose="020F0502020204030204" pitchFamily="34" charset="0"/>
              <a:sym typeface="+mn-ea"/>
            </a:endParaRPr>
          </a:p>
          <a:p>
            <a:pPr marL="285750" indent="-285750">
              <a:buFont typeface="Arial" panose="020B0604020202020204" pitchFamily="34" charset="0"/>
              <a:buChar char="•"/>
            </a:pPr>
            <a:r>
              <a:rPr lang="en-IN" altLang="en-US" sz="1600" dirty="0">
                <a:solidFill>
                  <a:srgbClr val="2E2B26"/>
                </a:solidFill>
                <a:latin typeface="Calibri" panose="020F0502020204030204" pitchFamily="34" charset="0"/>
                <a:ea typeface="Arial" panose="020B0604020202020204" pitchFamily="34" charset="0"/>
                <a:cs typeface="Calibri" panose="020F0502020204030204" pitchFamily="34" charset="0"/>
                <a:sym typeface="+mn-ea"/>
              </a:rPr>
              <a:t>T</a:t>
            </a:r>
            <a:r>
              <a:rPr lang="en-US" sz="1600">
                <a:cs typeface="Calibri" panose="020F0502020204030204" pitchFamily="34" charset="0"/>
                <a:sym typeface="+mn-ea"/>
              </a:rPr>
              <a:t>he main 5 buttons are tested for all types of casesCorrects message boxes are appearing or not are checked.</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a:cs typeface="Calibri" panose="020F0502020204030204" pitchFamily="34" charset="0"/>
                <a:sym typeface="+mn-ea"/>
              </a:rPr>
              <a:t>User should be prompted to do the needful if done wrong.</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tLang="en-US" sz="1600" dirty="0">
              <a:solidFill>
                <a:srgbClr val="2E2B26"/>
              </a:solidFill>
              <a:latin typeface="Calibri" panose="020F0502020204030204" pitchFamily="34" charset="0"/>
              <a:ea typeface="Arial" panose="020B0604020202020204" pitchFamily="34" charset="0"/>
              <a:cs typeface="Calibri" panose="020F0502020204030204" pitchFamily="34" charset="0"/>
              <a:sym typeface="+mn-ea"/>
            </a:endParaRPr>
          </a:p>
        </p:txBody>
      </p:sp>
      <p:sp>
        <p:nvSpPr>
          <p:cNvPr id="15386" name="矩形 28"/>
          <p:cNvSpPr/>
          <p:nvPr/>
        </p:nvSpPr>
        <p:spPr>
          <a:xfrm>
            <a:off x="9154795" y="1489710"/>
            <a:ext cx="2898140" cy="645160"/>
          </a:xfrm>
          <a:prstGeom prst="rect">
            <a:avLst/>
          </a:prstGeom>
          <a:noFill/>
          <a:ln w="9525">
            <a:noFill/>
          </a:ln>
        </p:spPr>
        <p:txBody>
          <a:bodyPr wrap="square" anchor="t" anchorCtr="0">
            <a:spAutoFit/>
          </a:bodyPr>
          <a:p>
            <a:pPr algn="ctr">
              <a:buNone/>
            </a:pPr>
            <a:r>
              <a:rPr lang="en-US" sz="1800">
                <a:solidFill>
                  <a:schemeClr val="bg1"/>
                </a:solidFill>
                <a:latin typeface="+mn-ea"/>
                <a:cs typeface="+mn-ea"/>
                <a:sym typeface="+mn-ea"/>
              </a:rPr>
              <a:t>Multiple window launching checks</a:t>
            </a:r>
            <a:endParaRPr lang="en-US" altLang="zh-CN" sz="1800" dirty="0">
              <a:solidFill>
                <a:schemeClr val="bg1"/>
              </a:solidFill>
              <a:latin typeface="+mn-ea"/>
              <a:ea typeface="Arial" panose="020B0604020202020204" pitchFamily="34" charset="0"/>
              <a:cs typeface="+mn-ea"/>
              <a:sym typeface="+mn-ea"/>
            </a:endParaRPr>
          </a:p>
        </p:txBody>
      </p:sp>
      <p:sp>
        <p:nvSpPr>
          <p:cNvPr id="31" name="矩形 30"/>
          <p:cNvSpPr/>
          <p:nvPr/>
        </p:nvSpPr>
        <p:spPr>
          <a:xfrm>
            <a:off x="10088880" y="5760085"/>
            <a:ext cx="1370013" cy="411163"/>
          </a:xfrm>
          <a:prstGeom prst="rect">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mn-lt"/>
              <a:ea typeface="+mn-ea"/>
              <a:cs typeface="+mn-cs"/>
            </a:endParaRPr>
          </a:p>
        </p:txBody>
      </p:sp>
      <p:sp>
        <p:nvSpPr>
          <p:cNvPr id="3" name="矩形 16"/>
          <p:cNvSpPr/>
          <p:nvPr/>
        </p:nvSpPr>
        <p:spPr>
          <a:xfrm>
            <a:off x="10229533" y="5772468"/>
            <a:ext cx="1088390" cy="398780"/>
          </a:xfrm>
          <a:prstGeom prst="rect">
            <a:avLst/>
          </a:prstGeom>
          <a:noFill/>
          <a:ln w="9525">
            <a:noFill/>
          </a:ln>
        </p:spPr>
        <p:txBody>
          <a:bodyPr wrap="none" anchor="t" anchorCtr="0">
            <a:spAutoFit/>
          </a:bodyPr>
          <a:p>
            <a:r>
              <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rPr>
              <a:t>SUCCESS</a:t>
            </a:r>
            <a:endPar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endParaRPr>
          </a:p>
        </p:txBody>
      </p:sp>
      <p:sp>
        <p:nvSpPr>
          <p:cNvPr id="13" name="矩形 16"/>
          <p:cNvSpPr/>
          <p:nvPr/>
        </p:nvSpPr>
        <p:spPr>
          <a:xfrm>
            <a:off x="7047548" y="5747068"/>
            <a:ext cx="1088390" cy="398780"/>
          </a:xfrm>
          <a:prstGeom prst="rect">
            <a:avLst/>
          </a:prstGeom>
          <a:noFill/>
          <a:ln w="9525">
            <a:noFill/>
          </a:ln>
        </p:spPr>
        <p:txBody>
          <a:bodyPr wrap="none" anchor="t" anchorCtr="0">
            <a:spAutoFit/>
          </a:bodyPr>
          <a:p>
            <a:r>
              <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rPr>
              <a:t>SUCCESS</a:t>
            </a:r>
            <a:endPar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endParaRPr>
          </a:p>
        </p:txBody>
      </p:sp>
      <p:sp>
        <p:nvSpPr>
          <p:cNvPr id="14" name="矩形 16"/>
          <p:cNvSpPr/>
          <p:nvPr/>
        </p:nvSpPr>
        <p:spPr>
          <a:xfrm>
            <a:off x="4018598" y="5753418"/>
            <a:ext cx="1088390" cy="398780"/>
          </a:xfrm>
          <a:prstGeom prst="rect">
            <a:avLst/>
          </a:prstGeom>
          <a:noFill/>
          <a:ln w="9525">
            <a:noFill/>
          </a:ln>
        </p:spPr>
        <p:txBody>
          <a:bodyPr wrap="none" anchor="t" anchorCtr="0">
            <a:spAutoFit/>
          </a:bodyPr>
          <a:p>
            <a:r>
              <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rPr>
              <a:t>SUCCESS</a:t>
            </a:r>
            <a:endParaRPr lang="en-IN" altLang="en-US" sz="2000" dirty="0">
              <a:solidFill>
                <a:schemeClr val="bg1"/>
              </a:solidFill>
              <a:latin typeface="Calibri" panose="020F0502020204030204" pitchFamily="34" charset="0"/>
              <a:ea typeface="Microsoft YaHei Light" panose="020B0502040204020203" pitchFamily="34" charset="-122"/>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xfrm>
            <a:off x="1066800" y="187960"/>
            <a:ext cx="10280650" cy="996950"/>
          </a:xfrm>
        </p:spPr>
        <p:txBody>
          <a:bodyPr wrap="square" lIns="91440" tIns="45720" rIns="91440" bIns="45720" anchor="b" anchorCtr="0"/>
          <a:p>
            <a:pPr algn="ctr" defTabSz="914400">
              <a:buNone/>
            </a:pPr>
            <a:r>
              <a:rPr lang="en-IN" altLang="zh-CN" kern="1200" dirty="0">
                <a:latin typeface="+mj-lt"/>
                <a:ea typeface="Arial" panose="020B0604020202020204" pitchFamily="34" charset="0"/>
                <a:cs typeface="+mj-cs"/>
              </a:rPr>
              <a:t>Defect Log &amp; Test Report</a:t>
            </a:r>
            <a:endParaRPr lang="en-IN" altLang="zh-CN" kern="1200" dirty="0">
              <a:latin typeface="+mj-lt"/>
              <a:ea typeface="Arial" panose="020B0604020202020204" pitchFamily="34" charset="0"/>
              <a:cs typeface="+mj-cs"/>
            </a:endParaRPr>
          </a:p>
        </p:txBody>
      </p:sp>
      <p:pic>
        <p:nvPicPr>
          <p:cNvPr id="3" name="Picture 2"/>
          <p:cNvPicPr>
            <a:picLocks noChangeAspect="1"/>
          </p:cNvPicPr>
          <p:nvPr/>
        </p:nvPicPr>
        <p:blipFill>
          <a:blip r:embed="rId1"/>
          <a:stretch>
            <a:fillRect/>
          </a:stretch>
        </p:blipFill>
        <p:spPr>
          <a:xfrm>
            <a:off x="1151255" y="1184910"/>
            <a:ext cx="9888855" cy="55016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679440" y="638175"/>
            <a:ext cx="7914005" cy="1019175"/>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300" normalizeH="0" baseline="0" noProof="0" dirty="0">
                <a:ln>
                  <a:noFill/>
                </a:ln>
                <a:solidFill>
                  <a:schemeClr val="bg1"/>
                </a:solidFill>
                <a:effectLst/>
                <a:uLnTx/>
                <a:uFillTx/>
                <a:latin typeface="+mj-lt"/>
                <a:ea typeface="+mj-ea"/>
                <a:cs typeface="+mj-cs"/>
              </a:rPr>
              <a:t>Thank</a:t>
            </a:r>
            <a:r>
              <a:rPr kumimoji="0" lang="en-IN" altLang="en-US" sz="6000" b="1" i="0" u="none" strike="noStrike" kern="1200" cap="none" spc="300" normalizeH="0" baseline="0" noProof="0" dirty="0">
                <a:ln>
                  <a:noFill/>
                </a:ln>
                <a:solidFill>
                  <a:schemeClr val="bg1"/>
                </a:solidFill>
                <a:effectLst/>
                <a:uLnTx/>
                <a:uFillTx/>
                <a:latin typeface="+mj-lt"/>
                <a:ea typeface="+mj-ea"/>
                <a:cs typeface="+mj-cs"/>
              </a:rPr>
              <a:t> you</a:t>
            </a:r>
            <a:endParaRPr kumimoji="0" lang="en-IN" altLang="en-US" sz="6000" b="1" i="0" u="none" strike="noStrike" kern="1200" cap="none" spc="300" normalizeH="0" baseline="0" noProof="0" dirty="0">
              <a:ln>
                <a:noFill/>
              </a:ln>
              <a:solidFill>
                <a:schemeClr val="bg1"/>
              </a:solidFill>
              <a:effectLst/>
              <a:uLnTx/>
              <a:uFillTx/>
              <a:latin typeface="+mj-lt"/>
              <a:ea typeface="+mj-ea"/>
              <a:cs typeface="+mj-cs"/>
            </a:endParaRPr>
          </a:p>
        </p:txBody>
      </p:sp>
      <p:sp>
        <p:nvSpPr>
          <p:cNvPr id="26626" name="副标题 2"/>
          <p:cNvSpPr>
            <a:spLocks noGrp="1"/>
          </p:cNvSpPr>
          <p:nvPr>
            <p:ph type="subTitle" idx="1"/>
          </p:nvPr>
        </p:nvSpPr>
        <p:spPr>
          <a:xfrm>
            <a:off x="3601085" y="2033905"/>
            <a:ext cx="7914005" cy="3886200"/>
          </a:xfrm>
        </p:spPr>
        <p:txBody>
          <a:bodyPr wrap="square" lIns="91440" tIns="45720" rIns="91440" bIns="45720" anchor="t" anchorCtr="0"/>
          <a:p>
            <a:pPr marL="0" marR="0" indent="0" algn="ctr">
              <a:lnSpc>
                <a:spcPct val="100000"/>
              </a:lnSpc>
              <a:spcBef>
                <a:spcPts val="0"/>
              </a:spcBef>
              <a:spcAft>
                <a:spcPts val="0"/>
              </a:spcAft>
              <a:buNone/>
            </a:pPr>
            <a:r>
              <a:rPr lang="en-US">
                <a:latin typeface="+mn-ea"/>
                <a:ea typeface="Poppins" charset="0"/>
                <a:cs typeface="+mn-ea"/>
                <a:sym typeface="+mn-ea"/>
              </a:rPr>
              <a:t>RTO MANAGEMENT SYSTEM</a:t>
            </a:r>
            <a:endParaRPr lang="en-US">
              <a:latin typeface="+mn-ea"/>
              <a:ea typeface="Poppins" charset="0"/>
              <a:cs typeface="+mn-ea"/>
            </a:endParaRPr>
          </a:p>
          <a:p>
            <a:pPr marL="0" marR="0" indent="0" algn="ctr">
              <a:lnSpc>
                <a:spcPct val="100000"/>
              </a:lnSpc>
              <a:spcBef>
                <a:spcPts val="0"/>
              </a:spcBef>
              <a:spcAft>
                <a:spcPts val="0"/>
              </a:spcAft>
              <a:buNone/>
            </a:pPr>
            <a:endParaRPr>
              <a:latin typeface="+mn-ea"/>
              <a:ea typeface="Poppins" charset="0"/>
              <a:cs typeface="+mn-ea"/>
            </a:endParaRPr>
          </a:p>
          <a:p>
            <a:pPr marL="0" marR="0" indent="0" algn="l">
              <a:lnSpc>
                <a:spcPct val="100000"/>
              </a:lnSpc>
              <a:spcBef>
                <a:spcPts val="0"/>
              </a:spcBef>
              <a:spcAft>
                <a:spcPts val="0"/>
              </a:spcAft>
              <a:buNone/>
            </a:pPr>
            <a:r>
              <a:rPr lang="en-US">
                <a:latin typeface="+mn-ea"/>
                <a:ea typeface="Poppins" charset="0"/>
                <a:cs typeface="+mn-ea"/>
                <a:sym typeface="+mn-ea"/>
              </a:rPr>
              <a:t>Working Students-</a:t>
            </a:r>
            <a:endParaRPr lang="en-US">
              <a:latin typeface="+mn-ea"/>
              <a:ea typeface="Poppins" charset="0"/>
              <a:cs typeface="+mn-ea"/>
            </a:endParaRPr>
          </a:p>
          <a:p>
            <a:pPr marL="0" marR="0" indent="0" algn="l">
              <a:lnSpc>
                <a:spcPct val="100000"/>
              </a:lnSpc>
              <a:spcBef>
                <a:spcPts val="0"/>
              </a:spcBef>
              <a:spcAft>
                <a:spcPts val="0"/>
              </a:spcAft>
              <a:buNone/>
            </a:pPr>
            <a:endParaRPr>
              <a:latin typeface="+mn-ea"/>
              <a:ea typeface="Poppins" charset="0"/>
              <a:cs typeface="+mn-ea"/>
            </a:endParaRPr>
          </a:p>
          <a:p>
            <a:pPr marL="0" marR="0" indent="-177800" algn="l">
              <a:lnSpc>
                <a:spcPct val="100000"/>
              </a:lnSpc>
              <a:spcBef>
                <a:spcPts val="0"/>
              </a:spcBef>
              <a:spcAft>
                <a:spcPts val="0"/>
              </a:spcAft>
              <a:buClrTx/>
              <a:buSzPts val="2800"/>
              <a:buFont typeface="Noto Sans Symbols" charset="0"/>
              <a:buChar char="•"/>
            </a:pPr>
            <a:r>
              <a:rPr lang="en-US">
                <a:latin typeface="+mn-ea"/>
                <a:ea typeface="Poppins" charset="0"/>
                <a:cs typeface="+mn-ea"/>
                <a:sym typeface="+mn-ea"/>
              </a:rPr>
              <a:t>S Anish Kumar </a:t>
            </a:r>
            <a:endParaRPr lang="en-US">
              <a:latin typeface="+mn-ea"/>
              <a:ea typeface="Poppins" charset="0"/>
              <a:cs typeface="+mn-ea"/>
            </a:endParaRPr>
          </a:p>
          <a:p>
            <a:pPr marL="0" marR="0" indent="-177800" algn="l">
              <a:lnSpc>
                <a:spcPct val="100000"/>
              </a:lnSpc>
              <a:spcBef>
                <a:spcPts val="0"/>
              </a:spcBef>
              <a:spcAft>
                <a:spcPts val="0"/>
              </a:spcAft>
              <a:buClrTx/>
              <a:buSzPts val="2800"/>
              <a:buFont typeface="Noto Sans Symbols" charset="0"/>
              <a:buChar char="•"/>
            </a:pPr>
            <a:r>
              <a:rPr lang="en-US">
                <a:latin typeface="+mn-ea"/>
                <a:ea typeface="Poppins" charset="0"/>
                <a:cs typeface="+mn-ea"/>
                <a:sym typeface="+mn-ea"/>
              </a:rPr>
              <a:t>Akshat Agarwal</a:t>
            </a:r>
            <a:endParaRPr lang="en-US">
              <a:latin typeface="+mn-ea"/>
              <a:ea typeface="Poppins" charset="0"/>
              <a:cs typeface="+mn-ea"/>
            </a:endParaRPr>
          </a:p>
          <a:p>
            <a:pPr marL="0" marR="0" indent="-177800" algn="l">
              <a:lnSpc>
                <a:spcPct val="100000"/>
              </a:lnSpc>
              <a:spcBef>
                <a:spcPts val="0"/>
              </a:spcBef>
              <a:spcAft>
                <a:spcPts val="0"/>
              </a:spcAft>
              <a:buClrTx/>
              <a:buSzPts val="2800"/>
              <a:buFont typeface="Noto Sans Symbols" charset="0"/>
              <a:buChar char="•"/>
            </a:pPr>
            <a:r>
              <a:rPr lang="en-US">
                <a:latin typeface="+mn-ea"/>
                <a:ea typeface="Poppins" charset="0"/>
                <a:cs typeface="+mn-ea"/>
                <a:sym typeface="+mn-ea"/>
              </a:rPr>
              <a:t>Jermiah Nathan Nunes</a:t>
            </a:r>
            <a:endParaRPr lang="en-US">
              <a:latin typeface="+mn-ea"/>
              <a:ea typeface="Poppins" charset="0"/>
              <a:cs typeface="+mn-ea"/>
            </a:endParaRPr>
          </a:p>
          <a:p>
            <a:pPr marL="0" marR="0" indent="0" algn="l">
              <a:lnSpc>
                <a:spcPct val="100000"/>
              </a:lnSpc>
              <a:spcBef>
                <a:spcPts val="0"/>
              </a:spcBef>
              <a:spcAft>
                <a:spcPts val="0"/>
              </a:spcAft>
              <a:buNone/>
            </a:pPr>
            <a:endParaRPr>
              <a:latin typeface="+mn-ea"/>
              <a:ea typeface="Poppins" charset="0"/>
              <a:cs typeface="+mn-ea"/>
            </a:endParaRPr>
          </a:p>
          <a:p>
            <a:pPr marL="0" marR="0" indent="0" algn="l">
              <a:lnSpc>
                <a:spcPct val="100000"/>
              </a:lnSpc>
              <a:spcBef>
                <a:spcPts val="0"/>
              </a:spcBef>
              <a:spcAft>
                <a:spcPts val="0"/>
              </a:spcAft>
              <a:buNone/>
            </a:pPr>
            <a:r>
              <a:rPr lang="en-US">
                <a:latin typeface="+mn-ea"/>
                <a:ea typeface="Poppins" charset="0"/>
                <a:cs typeface="+mn-ea"/>
                <a:sym typeface="+mn-ea"/>
              </a:rPr>
              <a:t>Guiding Faculty-</a:t>
            </a:r>
            <a:endParaRPr lang="en-US">
              <a:latin typeface="+mn-ea"/>
              <a:ea typeface="Poppins" charset="0"/>
              <a:cs typeface="+mn-ea"/>
            </a:endParaRPr>
          </a:p>
          <a:p>
            <a:pPr marL="0" marR="0" indent="-177800" algn="l">
              <a:lnSpc>
                <a:spcPct val="100000"/>
              </a:lnSpc>
              <a:spcBef>
                <a:spcPts val="0"/>
              </a:spcBef>
              <a:spcAft>
                <a:spcPts val="0"/>
              </a:spcAft>
              <a:buClrTx/>
              <a:buSzPts val="2800"/>
              <a:buFont typeface="Noto Sans Symbols" charset="0"/>
              <a:buChar char="•"/>
            </a:pPr>
            <a:r>
              <a:rPr lang="en-US">
                <a:latin typeface="+mn-ea"/>
                <a:ea typeface="Poppins" charset="0"/>
                <a:cs typeface="+mn-ea"/>
                <a:sym typeface="+mn-ea"/>
              </a:rPr>
              <a:t>Dr. K. Arthi</a:t>
            </a:r>
            <a:endParaRPr lang="zh-CN" altLang="en-US" kern="1200" dirty="0">
              <a:latin typeface="+mn-ea"/>
              <a:ea typeface="Arial" panose="020B0604020202020204" pitchFamily="34" charset="0"/>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1894205" y="158115"/>
            <a:ext cx="8404225" cy="986155"/>
          </a:xfrm>
        </p:spPr>
        <p:txBody>
          <a:bodyPr wrap="square" lIns="91440" tIns="45720" rIns="91440" bIns="45720" anchor="b" anchorCtr="0"/>
          <a:p>
            <a:pPr defTabSz="914400">
              <a:buNone/>
            </a:pPr>
            <a:r>
              <a:rPr lang="en-US" altLang="zh-CN" kern="1200" dirty="0">
                <a:latin typeface="+mj-lt"/>
                <a:ea typeface="Arial" panose="020B0604020202020204" pitchFamily="34" charset="0"/>
                <a:cs typeface="+mj-cs"/>
              </a:rPr>
              <a:t>Introduction to our Project</a:t>
            </a:r>
            <a:endParaRPr lang="en-US" altLang="zh-CN" kern="1200" dirty="0">
              <a:latin typeface="+mj-lt"/>
              <a:ea typeface="Arial" panose="020B0604020202020204" pitchFamily="34" charset="0"/>
              <a:cs typeface="+mj-cs"/>
            </a:endParaRPr>
          </a:p>
        </p:txBody>
      </p:sp>
      <p:sp>
        <p:nvSpPr>
          <p:cNvPr id="8194" name="文本占位符 2"/>
          <p:cNvSpPr>
            <a:spLocks noGrp="1"/>
          </p:cNvSpPr>
          <p:nvPr>
            <p:ph type="body" idx="1"/>
          </p:nvPr>
        </p:nvSpPr>
        <p:spPr>
          <a:xfrm>
            <a:off x="479425" y="1144905"/>
            <a:ext cx="11245215" cy="5481955"/>
          </a:xfrm>
        </p:spPr>
        <p:txBody>
          <a:bodyPr wrap="square" lIns="91440" tIns="45720" rIns="91440" bIns="45720" anchor="t" anchorCtr="0"/>
          <a:p>
            <a:pPr marL="285750" marR="0" indent="-285750" algn="l">
              <a:lnSpc>
                <a:spcPct val="100000"/>
              </a:lnSpc>
              <a:spcBef>
                <a:spcPts val="0"/>
              </a:spcBef>
              <a:spcAft>
                <a:spcPts val="0"/>
              </a:spcAft>
              <a:buClrTx/>
              <a:buSzPts val="2000"/>
              <a:buFont typeface="Noto Sans Symbols" charset="0"/>
              <a:buChar char="•"/>
            </a:pPr>
            <a:r>
              <a:rPr lang="en-US" sz="2000">
                <a:latin typeface="+mn-ea"/>
                <a:ea typeface="Poppins" charset="0"/>
                <a:cs typeface="+mn-ea"/>
                <a:sym typeface="+mn-ea"/>
              </a:rPr>
              <a:t>RTO Management System will be a system menu-driven software for the hassle-free management of vehicles registered under the RTO. </a:t>
            </a:r>
            <a:endParaRPr sz="2000">
              <a:latin typeface="+mn-ea"/>
              <a:cs typeface="+mn-ea"/>
            </a:endParaRPr>
          </a:p>
          <a:p>
            <a:pPr marL="285750" marR="0" indent="-158750" algn="l">
              <a:lnSpc>
                <a:spcPct val="100000"/>
              </a:lnSpc>
              <a:spcBef>
                <a:spcPts val="0"/>
              </a:spcBef>
              <a:spcAft>
                <a:spcPts val="0"/>
              </a:spcAft>
              <a:buNone/>
            </a:pPr>
            <a:endParaRPr sz="2000">
              <a:latin typeface="+mn-ea"/>
              <a:cs typeface="+mn-ea"/>
            </a:endParaRPr>
          </a:p>
          <a:p>
            <a:pPr marL="285750" marR="0" indent="-285750" algn="l">
              <a:lnSpc>
                <a:spcPct val="100000"/>
              </a:lnSpc>
              <a:spcBef>
                <a:spcPts val="0"/>
              </a:spcBef>
              <a:spcAft>
                <a:spcPts val="0"/>
              </a:spcAft>
              <a:buClrTx/>
              <a:buSzPts val="2000"/>
              <a:buFont typeface="Noto Sans Symbols" charset="0"/>
              <a:buChar char="•"/>
            </a:pPr>
            <a:r>
              <a:rPr lang="en-US" sz="2000">
                <a:latin typeface="+mn-ea"/>
                <a:ea typeface="Poppins" charset="0"/>
                <a:cs typeface="+mn-ea"/>
                <a:sym typeface="+mn-ea"/>
              </a:rPr>
              <a:t>With minimal steps and maneuver to the desired function by the user, this system will highly minimize the confusion. </a:t>
            </a:r>
            <a:endParaRPr sz="2000">
              <a:latin typeface="+mn-ea"/>
              <a:cs typeface="+mn-ea"/>
            </a:endParaRPr>
          </a:p>
          <a:p>
            <a:pPr marL="285750" marR="0" indent="-158750" algn="l">
              <a:lnSpc>
                <a:spcPct val="100000"/>
              </a:lnSpc>
              <a:spcBef>
                <a:spcPts val="0"/>
              </a:spcBef>
              <a:spcAft>
                <a:spcPts val="0"/>
              </a:spcAft>
              <a:buNone/>
            </a:pPr>
            <a:endParaRPr sz="2000">
              <a:latin typeface="+mn-ea"/>
              <a:cs typeface="+mn-ea"/>
            </a:endParaRPr>
          </a:p>
          <a:p>
            <a:pPr marL="285750" marR="0" indent="-285750" algn="l">
              <a:lnSpc>
                <a:spcPct val="100000"/>
              </a:lnSpc>
              <a:spcBef>
                <a:spcPts val="0"/>
              </a:spcBef>
              <a:spcAft>
                <a:spcPts val="0"/>
              </a:spcAft>
              <a:buClrTx/>
              <a:buSzPts val="2000"/>
              <a:buFont typeface="Noto Sans Symbols" charset="0"/>
              <a:buChar char="•"/>
            </a:pPr>
            <a:r>
              <a:rPr lang="en-US" sz="2000">
                <a:latin typeface="+mn-ea"/>
                <a:ea typeface="Poppins" charset="0"/>
                <a:cs typeface="+mn-ea"/>
                <a:sym typeface="+mn-ea"/>
              </a:rPr>
              <a:t>With clear options and smooth interface, it enables editing, modifying, adding, removing and overall managing of any vehicle registration with full details on the vehicle owner, their address and other things. </a:t>
            </a:r>
            <a:endParaRPr sz="2000">
              <a:latin typeface="+mn-ea"/>
              <a:cs typeface="+mn-ea"/>
            </a:endParaRPr>
          </a:p>
          <a:p>
            <a:pPr marL="285750" marR="0" indent="-158750" algn="l">
              <a:lnSpc>
                <a:spcPct val="100000"/>
              </a:lnSpc>
              <a:spcBef>
                <a:spcPts val="0"/>
              </a:spcBef>
              <a:spcAft>
                <a:spcPts val="0"/>
              </a:spcAft>
              <a:buNone/>
            </a:pPr>
            <a:endParaRPr sz="2000">
              <a:latin typeface="+mn-ea"/>
              <a:cs typeface="+mn-ea"/>
            </a:endParaRPr>
          </a:p>
          <a:p>
            <a:pPr marL="285750" marR="0" indent="-285750" algn="l">
              <a:lnSpc>
                <a:spcPct val="100000"/>
              </a:lnSpc>
              <a:spcBef>
                <a:spcPts val="0"/>
              </a:spcBef>
              <a:spcAft>
                <a:spcPts val="0"/>
              </a:spcAft>
              <a:buClrTx/>
              <a:buSzPts val="2000"/>
              <a:buFont typeface="Noto Sans Symbols" charset="0"/>
              <a:buChar char="•"/>
            </a:pPr>
            <a:r>
              <a:rPr lang="en-US" sz="2000">
                <a:solidFill>
                  <a:schemeClr val="bg1"/>
                </a:solidFill>
                <a:latin typeface="+mn-ea"/>
                <a:ea typeface="Poppins" charset="0"/>
                <a:cs typeface="+mn-ea"/>
                <a:sym typeface="+mn-ea"/>
              </a:rPr>
              <a:t>Easy access to all services and facilities offered by the system will increase the RTO efficieny by many folds. </a:t>
            </a:r>
            <a:endParaRPr lang="en-US" sz="2000">
              <a:solidFill>
                <a:schemeClr val="bg1"/>
              </a:solidFill>
              <a:latin typeface="+mn-ea"/>
              <a:ea typeface="Poppins" charset="0"/>
              <a:cs typeface="+mn-ea"/>
              <a:sym typeface="+mn-ea"/>
            </a:endParaRPr>
          </a:p>
          <a:p>
            <a:pPr marR="0" algn="l">
              <a:lnSpc>
                <a:spcPct val="100000"/>
              </a:lnSpc>
              <a:spcBef>
                <a:spcPts val="0"/>
              </a:spcBef>
              <a:spcAft>
                <a:spcPts val="0"/>
              </a:spcAft>
              <a:buClrTx/>
              <a:buSzPts val="2000"/>
              <a:buFont typeface="Noto Sans Symbols" charset="0"/>
            </a:pPr>
            <a:endParaRPr lang="en-US" sz="2000">
              <a:solidFill>
                <a:schemeClr val="bg1"/>
              </a:solidFill>
              <a:latin typeface="+mn-ea"/>
              <a:ea typeface="Poppins" charset="0"/>
              <a:cs typeface="+mn-ea"/>
              <a:sym typeface="+mn-ea"/>
            </a:endParaRPr>
          </a:p>
          <a:p>
            <a:pPr marL="0" marR="0" indent="-127000" algn="l">
              <a:lnSpc>
                <a:spcPct val="100000"/>
              </a:lnSpc>
              <a:spcBef>
                <a:spcPts val="0"/>
              </a:spcBef>
              <a:spcAft>
                <a:spcPts val="0"/>
              </a:spcAft>
              <a:buClrTx/>
              <a:buSzPts val="2000"/>
              <a:buFont typeface="Noto Sans Symbols" charset="0"/>
              <a:buChar char="•"/>
            </a:pPr>
            <a:r>
              <a:rPr lang="en-US" sz="2000">
                <a:solidFill>
                  <a:schemeClr val="bg1"/>
                </a:solidFill>
                <a:latin typeface="+mn-ea"/>
                <a:ea typeface="Poppins" charset="0"/>
                <a:cs typeface="+mn-ea"/>
                <a:sym typeface="+mn-ea"/>
              </a:rPr>
              <a:t>The program is enabled to retrieve and access information from a given RTO database and also edit its content at all points of time.</a:t>
            </a:r>
            <a:endParaRPr sz="2000">
              <a:solidFill>
                <a:schemeClr val="bg1"/>
              </a:solidFill>
              <a:latin typeface="+mn-ea"/>
              <a:cs typeface="+mn-ea"/>
            </a:endParaRPr>
          </a:p>
          <a:p>
            <a:pPr marL="0" marR="0" indent="0" algn="l">
              <a:lnSpc>
                <a:spcPct val="100000"/>
              </a:lnSpc>
              <a:spcBef>
                <a:spcPts val="0"/>
              </a:spcBef>
              <a:spcAft>
                <a:spcPts val="0"/>
              </a:spcAft>
              <a:buNone/>
            </a:pPr>
            <a:endParaRPr sz="2000">
              <a:solidFill>
                <a:schemeClr val="bg1"/>
              </a:solidFill>
              <a:latin typeface="+mn-ea"/>
              <a:cs typeface="+mn-ea"/>
            </a:endParaRPr>
          </a:p>
          <a:p>
            <a:pPr marL="0" marR="0" indent="-127000" algn="l">
              <a:lnSpc>
                <a:spcPct val="100000"/>
              </a:lnSpc>
              <a:spcBef>
                <a:spcPts val="0"/>
              </a:spcBef>
              <a:spcAft>
                <a:spcPts val="0"/>
              </a:spcAft>
              <a:buClrTx/>
              <a:buSzPts val="2000"/>
              <a:buFont typeface="Noto Sans Symbols" charset="0"/>
              <a:buChar char="•"/>
            </a:pPr>
            <a:r>
              <a:rPr lang="en-US" sz="2000">
                <a:solidFill>
                  <a:schemeClr val="bg1"/>
                </a:solidFill>
                <a:latin typeface="+mn-ea"/>
                <a:ea typeface="Poppins" charset="0"/>
                <a:cs typeface="+mn-ea"/>
                <a:sym typeface="+mn-ea"/>
              </a:rPr>
              <a:t> With a clearly specified working description and a menu manual, even a user with zero prerequisite knowledge on the subject will be able to access all the functions of the program. </a:t>
            </a:r>
            <a:endParaRPr sz="2000">
              <a:solidFill>
                <a:schemeClr val="bg1"/>
              </a:solidFill>
              <a:latin typeface="+mn-ea"/>
              <a:cs typeface="+mn-ea"/>
            </a:endParaRPr>
          </a:p>
          <a:p>
            <a:pPr marL="285750" marR="0" indent="-285750" algn="l">
              <a:lnSpc>
                <a:spcPct val="100000"/>
              </a:lnSpc>
              <a:spcBef>
                <a:spcPts val="0"/>
              </a:spcBef>
              <a:spcAft>
                <a:spcPts val="0"/>
              </a:spcAft>
              <a:buClrTx/>
              <a:buSzPts val="2000"/>
              <a:buFont typeface="Noto Sans Symbols" charset="0"/>
              <a:buChar char="•"/>
            </a:pPr>
            <a:endParaRPr lang="zh-CN" altLang="en-US" sz="2000" kern="1200" dirty="0">
              <a:solidFill>
                <a:schemeClr val="bg1"/>
              </a:solidFill>
              <a:latin typeface="+mn-ea"/>
              <a:ea typeface="Arial" panose="020B0604020202020204" pitchFamily="34" charset="0"/>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36320" y="0"/>
            <a:ext cx="10515600" cy="96075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bg1"/>
                </a:solidFill>
                <a:effectLst/>
                <a:uLnTx/>
                <a:uFillTx/>
                <a:latin typeface="+mj-lt"/>
                <a:ea typeface="+mj-ea"/>
                <a:cs typeface="+mj-cs"/>
              </a:rPr>
              <a:t>Problem Statement &amp; its Effects</a:t>
            </a:r>
            <a:endParaRPr kumimoji="0" lang="en-US" altLang="zh-C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矩形 2"/>
          <p:cNvSpPr/>
          <p:nvPr/>
        </p:nvSpPr>
        <p:spPr>
          <a:xfrm>
            <a:off x="422910" y="2978785"/>
            <a:ext cx="3362325" cy="3730625"/>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4"/>
          <p:cNvSpPr/>
          <p:nvPr/>
        </p:nvSpPr>
        <p:spPr>
          <a:xfrm>
            <a:off x="4349750" y="2978785"/>
            <a:ext cx="3506470" cy="3731260"/>
          </a:xfrm>
          <a:prstGeom prst="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矩形 5"/>
          <p:cNvSpPr/>
          <p:nvPr/>
        </p:nvSpPr>
        <p:spPr>
          <a:xfrm>
            <a:off x="8430895" y="2978150"/>
            <a:ext cx="3290570" cy="3731260"/>
          </a:xfrm>
          <a:prstGeom prst="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6389" name="组合 6"/>
          <p:cNvGrpSpPr/>
          <p:nvPr/>
        </p:nvGrpSpPr>
        <p:grpSpPr>
          <a:xfrm>
            <a:off x="1564323" y="2232025"/>
            <a:ext cx="1079500" cy="1079500"/>
            <a:chOff x="2420667" y="2342978"/>
            <a:chExt cx="1080000" cy="1080000"/>
          </a:xfrm>
        </p:grpSpPr>
        <p:sp>
          <p:nvSpPr>
            <p:cNvPr id="8" name="椭圆 7"/>
            <p:cNvSpPr>
              <a:spLocks noChangeAspect="1"/>
            </p:cNvSpPr>
            <p:nvPr/>
          </p:nvSpPr>
          <p:spPr>
            <a:xfrm>
              <a:off x="2420667" y="2342978"/>
              <a:ext cx="1080000" cy="1080000"/>
            </a:xfrm>
            <a:prstGeom prst="ellipse">
              <a:avLst/>
            </a:prstGeom>
            <a:solidFill>
              <a:srgbClr val="27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9" name="Group 4"/>
            <p:cNvGrpSpPr>
              <a:grpSpLocks noChangeAspect="1"/>
            </p:cNvGrpSpPr>
            <p:nvPr/>
          </p:nvGrpSpPr>
          <p:grpSpPr bwMode="auto">
            <a:xfrm>
              <a:off x="2600667" y="2527723"/>
              <a:ext cx="720000" cy="698576"/>
              <a:chOff x="2540" y="795"/>
              <a:chExt cx="941" cy="913"/>
            </a:xfrm>
            <a:solidFill>
              <a:schemeClr val="bg1"/>
            </a:solidFill>
          </p:grpSpPr>
          <p:sp>
            <p:nvSpPr>
              <p:cNvPr id="10" name="Freeform 5"/>
              <p:cNvSpPr/>
              <p:nvPr/>
            </p:nvSpPr>
            <p:spPr bwMode="auto">
              <a:xfrm>
                <a:off x="2964" y="917"/>
                <a:ext cx="517" cy="360"/>
              </a:xfrm>
              <a:custGeom>
                <a:avLst/>
                <a:gdLst>
                  <a:gd name="T0" fmla="*/ 43 w 217"/>
                  <a:gd name="T1" fmla="*/ 108 h 151"/>
                  <a:gd name="T2" fmla="*/ 49 w 217"/>
                  <a:gd name="T3" fmla="*/ 109 h 151"/>
                  <a:gd name="T4" fmla="*/ 89 w 217"/>
                  <a:gd name="T5" fmla="*/ 60 h 151"/>
                  <a:gd name="T6" fmla="*/ 99 w 217"/>
                  <a:gd name="T7" fmla="*/ 59 h 151"/>
                  <a:gd name="T8" fmla="*/ 101 w 217"/>
                  <a:gd name="T9" fmla="*/ 69 h 151"/>
                  <a:gd name="T10" fmla="*/ 61 w 217"/>
                  <a:gd name="T11" fmla="*/ 117 h 151"/>
                  <a:gd name="T12" fmla="*/ 65 w 217"/>
                  <a:gd name="T13" fmla="*/ 130 h 151"/>
                  <a:gd name="T14" fmla="*/ 52 w 217"/>
                  <a:gd name="T15" fmla="*/ 151 h 151"/>
                  <a:gd name="T16" fmla="*/ 213 w 217"/>
                  <a:gd name="T17" fmla="*/ 151 h 151"/>
                  <a:gd name="T18" fmla="*/ 217 w 217"/>
                  <a:gd name="T19" fmla="*/ 147 h 151"/>
                  <a:gd name="T20" fmla="*/ 217 w 217"/>
                  <a:gd name="T21" fmla="*/ 4 h 151"/>
                  <a:gd name="T22" fmla="*/ 213 w 217"/>
                  <a:gd name="T23" fmla="*/ 0 h 151"/>
                  <a:gd name="T24" fmla="*/ 4 w 217"/>
                  <a:gd name="T25" fmla="*/ 0 h 151"/>
                  <a:gd name="T26" fmla="*/ 0 w 217"/>
                  <a:gd name="T27" fmla="*/ 4 h 151"/>
                  <a:gd name="T28" fmla="*/ 0 w 217"/>
                  <a:gd name="T29" fmla="*/ 96 h 151"/>
                  <a:gd name="T30" fmla="*/ 9 w 217"/>
                  <a:gd name="T31" fmla="*/ 108 h 151"/>
                  <a:gd name="T32" fmla="*/ 43 w 217"/>
                  <a:gd name="T33" fmla="*/ 10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51">
                    <a:moveTo>
                      <a:pt x="43" y="108"/>
                    </a:moveTo>
                    <a:cubicBezTo>
                      <a:pt x="45" y="108"/>
                      <a:pt x="47" y="108"/>
                      <a:pt x="49" y="109"/>
                    </a:cubicBezTo>
                    <a:cubicBezTo>
                      <a:pt x="89" y="60"/>
                      <a:pt x="89" y="60"/>
                      <a:pt x="89" y="60"/>
                    </a:cubicBezTo>
                    <a:cubicBezTo>
                      <a:pt x="92" y="57"/>
                      <a:pt x="96" y="56"/>
                      <a:pt x="99" y="59"/>
                    </a:cubicBezTo>
                    <a:cubicBezTo>
                      <a:pt x="103" y="61"/>
                      <a:pt x="103" y="66"/>
                      <a:pt x="101" y="69"/>
                    </a:cubicBezTo>
                    <a:cubicBezTo>
                      <a:pt x="61" y="117"/>
                      <a:pt x="61" y="117"/>
                      <a:pt x="61" y="117"/>
                    </a:cubicBezTo>
                    <a:cubicBezTo>
                      <a:pt x="64" y="121"/>
                      <a:pt x="65" y="125"/>
                      <a:pt x="65" y="130"/>
                    </a:cubicBezTo>
                    <a:cubicBezTo>
                      <a:pt x="65" y="140"/>
                      <a:pt x="60" y="148"/>
                      <a:pt x="52" y="151"/>
                    </a:cubicBezTo>
                    <a:cubicBezTo>
                      <a:pt x="213" y="151"/>
                      <a:pt x="213" y="151"/>
                      <a:pt x="213" y="151"/>
                    </a:cubicBezTo>
                    <a:cubicBezTo>
                      <a:pt x="215" y="151"/>
                      <a:pt x="217" y="149"/>
                      <a:pt x="217" y="147"/>
                    </a:cubicBezTo>
                    <a:cubicBezTo>
                      <a:pt x="217" y="4"/>
                      <a:pt x="217" y="4"/>
                      <a:pt x="217" y="4"/>
                    </a:cubicBezTo>
                    <a:cubicBezTo>
                      <a:pt x="217" y="2"/>
                      <a:pt x="215" y="0"/>
                      <a:pt x="213" y="0"/>
                    </a:cubicBezTo>
                    <a:cubicBezTo>
                      <a:pt x="4" y="0"/>
                      <a:pt x="4" y="0"/>
                      <a:pt x="4" y="0"/>
                    </a:cubicBezTo>
                    <a:cubicBezTo>
                      <a:pt x="2" y="0"/>
                      <a:pt x="0" y="2"/>
                      <a:pt x="0" y="4"/>
                    </a:cubicBezTo>
                    <a:cubicBezTo>
                      <a:pt x="0" y="96"/>
                      <a:pt x="0" y="96"/>
                      <a:pt x="0" y="96"/>
                    </a:cubicBezTo>
                    <a:cubicBezTo>
                      <a:pt x="9" y="108"/>
                      <a:pt x="9" y="108"/>
                      <a:pt x="9" y="108"/>
                    </a:cubicBezTo>
                    <a:cubicBezTo>
                      <a:pt x="43" y="108"/>
                      <a:pt x="43" y="108"/>
                      <a:pt x="4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1" name="Freeform 6"/>
              <p:cNvSpPr>
                <a:spLocks noEditPoints="1"/>
              </p:cNvSpPr>
              <p:nvPr/>
            </p:nvSpPr>
            <p:spPr bwMode="auto">
              <a:xfrm>
                <a:off x="2540" y="1022"/>
                <a:ext cx="560" cy="686"/>
              </a:xfrm>
              <a:custGeom>
                <a:avLst/>
                <a:gdLst>
                  <a:gd name="T0" fmla="*/ 40 w 235"/>
                  <a:gd name="T1" fmla="*/ 114 h 288"/>
                  <a:gd name="T2" fmla="*/ 52 w 235"/>
                  <a:gd name="T3" fmla="*/ 120 h 288"/>
                  <a:gd name="T4" fmla="*/ 52 w 235"/>
                  <a:gd name="T5" fmla="*/ 120 h 288"/>
                  <a:gd name="T6" fmla="*/ 28 w 235"/>
                  <a:gd name="T7" fmla="*/ 190 h 288"/>
                  <a:gd name="T8" fmla="*/ 33 w 235"/>
                  <a:gd name="T9" fmla="*/ 198 h 288"/>
                  <a:gd name="T10" fmla="*/ 62 w 235"/>
                  <a:gd name="T11" fmla="*/ 198 h 288"/>
                  <a:gd name="T12" fmla="*/ 62 w 235"/>
                  <a:gd name="T13" fmla="*/ 268 h 288"/>
                  <a:gd name="T14" fmla="*/ 81 w 235"/>
                  <a:gd name="T15" fmla="*/ 288 h 288"/>
                  <a:gd name="T16" fmla="*/ 100 w 235"/>
                  <a:gd name="T17" fmla="*/ 268 h 288"/>
                  <a:gd name="T18" fmla="*/ 100 w 235"/>
                  <a:gd name="T19" fmla="*/ 198 h 288"/>
                  <a:gd name="T20" fmla="*/ 110 w 235"/>
                  <a:gd name="T21" fmla="*/ 198 h 288"/>
                  <a:gd name="T22" fmla="*/ 110 w 235"/>
                  <a:gd name="T23" fmla="*/ 268 h 288"/>
                  <a:gd name="T24" fmla="*/ 129 w 235"/>
                  <a:gd name="T25" fmla="*/ 288 h 288"/>
                  <a:gd name="T26" fmla="*/ 149 w 235"/>
                  <a:gd name="T27" fmla="*/ 268 h 288"/>
                  <a:gd name="T28" fmla="*/ 149 w 235"/>
                  <a:gd name="T29" fmla="*/ 198 h 288"/>
                  <a:gd name="T30" fmla="*/ 177 w 235"/>
                  <a:gd name="T31" fmla="*/ 198 h 288"/>
                  <a:gd name="T32" fmla="*/ 183 w 235"/>
                  <a:gd name="T33" fmla="*/ 190 h 288"/>
                  <a:gd name="T34" fmla="*/ 148 w 235"/>
                  <a:gd name="T35" fmla="*/ 93 h 288"/>
                  <a:gd name="T36" fmla="*/ 148 w 235"/>
                  <a:gd name="T37" fmla="*/ 75 h 288"/>
                  <a:gd name="T38" fmla="*/ 165 w 235"/>
                  <a:gd name="T39" fmla="*/ 95 h 288"/>
                  <a:gd name="T40" fmla="*/ 176 w 235"/>
                  <a:gd name="T41" fmla="*/ 101 h 288"/>
                  <a:gd name="T42" fmla="*/ 178 w 235"/>
                  <a:gd name="T43" fmla="*/ 101 h 288"/>
                  <a:gd name="T44" fmla="*/ 220 w 235"/>
                  <a:gd name="T45" fmla="*/ 101 h 288"/>
                  <a:gd name="T46" fmla="*/ 235 w 235"/>
                  <a:gd name="T47" fmla="*/ 86 h 288"/>
                  <a:gd name="T48" fmla="*/ 233 w 235"/>
                  <a:gd name="T49" fmla="*/ 80 h 288"/>
                  <a:gd name="T50" fmla="*/ 222 w 235"/>
                  <a:gd name="T51" fmla="*/ 72 h 288"/>
                  <a:gd name="T52" fmla="*/ 220 w 235"/>
                  <a:gd name="T53" fmla="*/ 72 h 288"/>
                  <a:gd name="T54" fmla="*/ 183 w 235"/>
                  <a:gd name="T55" fmla="*/ 72 h 288"/>
                  <a:gd name="T56" fmla="*/ 178 w 235"/>
                  <a:gd name="T57" fmla="*/ 65 h 288"/>
                  <a:gd name="T58" fmla="*/ 142 w 235"/>
                  <a:gd name="T59" fmla="*/ 21 h 288"/>
                  <a:gd name="T60" fmla="*/ 105 w 235"/>
                  <a:gd name="T61" fmla="*/ 0 h 288"/>
                  <a:gd name="T62" fmla="*/ 60 w 235"/>
                  <a:gd name="T63" fmla="*/ 18 h 288"/>
                  <a:gd name="T64" fmla="*/ 8 w 235"/>
                  <a:gd name="T65" fmla="*/ 45 h 288"/>
                  <a:gd name="T66" fmla="*/ 1 w 235"/>
                  <a:gd name="T67" fmla="*/ 54 h 288"/>
                  <a:gd name="T68" fmla="*/ 4 w 235"/>
                  <a:gd name="T69" fmla="*/ 66 h 288"/>
                  <a:gd name="T70" fmla="*/ 40 w 235"/>
                  <a:gd name="T71" fmla="*/ 114 h 288"/>
                  <a:gd name="T72" fmla="*/ 65 w 235"/>
                  <a:gd name="T73" fmla="*/ 49 h 288"/>
                  <a:gd name="T74" fmla="*/ 65 w 235"/>
                  <a:gd name="T75" fmla="*/ 93 h 288"/>
                  <a:gd name="T76" fmla="*/ 65 w 235"/>
                  <a:gd name="T77" fmla="*/ 93 h 288"/>
                  <a:gd name="T78" fmla="*/ 41 w 235"/>
                  <a:gd name="T79" fmla="*/ 62 h 288"/>
                  <a:gd name="T80" fmla="*/ 65 w 235"/>
                  <a:gd name="T81" fmla="*/ 4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88">
                    <a:moveTo>
                      <a:pt x="40" y="114"/>
                    </a:moveTo>
                    <a:cubicBezTo>
                      <a:pt x="43" y="118"/>
                      <a:pt x="48" y="120"/>
                      <a:pt x="52" y="120"/>
                    </a:cubicBezTo>
                    <a:cubicBezTo>
                      <a:pt x="52" y="120"/>
                      <a:pt x="52" y="120"/>
                      <a:pt x="52" y="120"/>
                    </a:cubicBezTo>
                    <a:cubicBezTo>
                      <a:pt x="28" y="190"/>
                      <a:pt x="28" y="190"/>
                      <a:pt x="28" y="190"/>
                    </a:cubicBezTo>
                    <a:cubicBezTo>
                      <a:pt x="26" y="194"/>
                      <a:pt x="29" y="198"/>
                      <a:pt x="33" y="198"/>
                    </a:cubicBezTo>
                    <a:cubicBezTo>
                      <a:pt x="62" y="198"/>
                      <a:pt x="62" y="198"/>
                      <a:pt x="62" y="198"/>
                    </a:cubicBezTo>
                    <a:cubicBezTo>
                      <a:pt x="62" y="268"/>
                      <a:pt x="62" y="268"/>
                      <a:pt x="62" y="268"/>
                    </a:cubicBezTo>
                    <a:cubicBezTo>
                      <a:pt x="62" y="279"/>
                      <a:pt x="70" y="288"/>
                      <a:pt x="81" y="288"/>
                    </a:cubicBezTo>
                    <a:cubicBezTo>
                      <a:pt x="92" y="288"/>
                      <a:pt x="100" y="279"/>
                      <a:pt x="100" y="268"/>
                    </a:cubicBezTo>
                    <a:cubicBezTo>
                      <a:pt x="100" y="198"/>
                      <a:pt x="100" y="198"/>
                      <a:pt x="100" y="198"/>
                    </a:cubicBezTo>
                    <a:cubicBezTo>
                      <a:pt x="110" y="198"/>
                      <a:pt x="110" y="198"/>
                      <a:pt x="110" y="198"/>
                    </a:cubicBezTo>
                    <a:cubicBezTo>
                      <a:pt x="110" y="268"/>
                      <a:pt x="110" y="268"/>
                      <a:pt x="110" y="268"/>
                    </a:cubicBezTo>
                    <a:cubicBezTo>
                      <a:pt x="110" y="279"/>
                      <a:pt x="118" y="288"/>
                      <a:pt x="129" y="288"/>
                    </a:cubicBezTo>
                    <a:cubicBezTo>
                      <a:pt x="140" y="288"/>
                      <a:pt x="149" y="279"/>
                      <a:pt x="149" y="268"/>
                    </a:cubicBezTo>
                    <a:cubicBezTo>
                      <a:pt x="149" y="198"/>
                      <a:pt x="149" y="198"/>
                      <a:pt x="149" y="198"/>
                    </a:cubicBezTo>
                    <a:cubicBezTo>
                      <a:pt x="177" y="198"/>
                      <a:pt x="177" y="198"/>
                      <a:pt x="177" y="198"/>
                    </a:cubicBezTo>
                    <a:cubicBezTo>
                      <a:pt x="181" y="198"/>
                      <a:pt x="184" y="194"/>
                      <a:pt x="183" y="190"/>
                    </a:cubicBezTo>
                    <a:cubicBezTo>
                      <a:pt x="148" y="93"/>
                      <a:pt x="148" y="93"/>
                      <a:pt x="148" y="93"/>
                    </a:cubicBezTo>
                    <a:cubicBezTo>
                      <a:pt x="148" y="75"/>
                      <a:pt x="148" y="75"/>
                      <a:pt x="148" y="75"/>
                    </a:cubicBezTo>
                    <a:cubicBezTo>
                      <a:pt x="165" y="95"/>
                      <a:pt x="165" y="95"/>
                      <a:pt x="165" y="95"/>
                    </a:cubicBezTo>
                    <a:cubicBezTo>
                      <a:pt x="167" y="99"/>
                      <a:pt x="171" y="101"/>
                      <a:pt x="176" y="101"/>
                    </a:cubicBezTo>
                    <a:cubicBezTo>
                      <a:pt x="178" y="101"/>
                      <a:pt x="178" y="101"/>
                      <a:pt x="178" y="101"/>
                    </a:cubicBezTo>
                    <a:cubicBezTo>
                      <a:pt x="220" y="101"/>
                      <a:pt x="220" y="101"/>
                      <a:pt x="220" y="101"/>
                    </a:cubicBezTo>
                    <a:cubicBezTo>
                      <a:pt x="228" y="101"/>
                      <a:pt x="235" y="94"/>
                      <a:pt x="235" y="86"/>
                    </a:cubicBezTo>
                    <a:cubicBezTo>
                      <a:pt x="235" y="84"/>
                      <a:pt x="234" y="82"/>
                      <a:pt x="233" y="80"/>
                    </a:cubicBezTo>
                    <a:cubicBezTo>
                      <a:pt x="231" y="76"/>
                      <a:pt x="227" y="72"/>
                      <a:pt x="222" y="72"/>
                    </a:cubicBezTo>
                    <a:cubicBezTo>
                      <a:pt x="221" y="72"/>
                      <a:pt x="221" y="72"/>
                      <a:pt x="220" y="72"/>
                    </a:cubicBezTo>
                    <a:cubicBezTo>
                      <a:pt x="183" y="72"/>
                      <a:pt x="183" y="72"/>
                      <a:pt x="183" y="72"/>
                    </a:cubicBezTo>
                    <a:cubicBezTo>
                      <a:pt x="178" y="65"/>
                      <a:pt x="178" y="65"/>
                      <a:pt x="178" y="65"/>
                    </a:cubicBezTo>
                    <a:cubicBezTo>
                      <a:pt x="178" y="65"/>
                      <a:pt x="150" y="33"/>
                      <a:pt x="142" y="21"/>
                    </a:cubicBezTo>
                    <a:cubicBezTo>
                      <a:pt x="134" y="9"/>
                      <a:pt x="121" y="0"/>
                      <a:pt x="105" y="0"/>
                    </a:cubicBezTo>
                    <a:cubicBezTo>
                      <a:pt x="89" y="0"/>
                      <a:pt x="74" y="10"/>
                      <a:pt x="60" y="18"/>
                    </a:cubicBezTo>
                    <a:cubicBezTo>
                      <a:pt x="43" y="27"/>
                      <a:pt x="26" y="36"/>
                      <a:pt x="8" y="45"/>
                    </a:cubicBezTo>
                    <a:cubicBezTo>
                      <a:pt x="5" y="47"/>
                      <a:pt x="2" y="50"/>
                      <a:pt x="1" y="54"/>
                    </a:cubicBezTo>
                    <a:cubicBezTo>
                      <a:pt x="0" y="58"/>
                      <a:pt x="1" y="63"/>
                      <a:pt x="4" y="66"/>
                    </a:cubicBezTo>
                    <a:lnTo>
                      <a:pt x="40" y="114"/>
                    </a:lnTo>
                    <a:close/>
                    <a:moveTo>
                      <a:pt x="65" y="49"/>
                    </a:moveTo>
                    <a:cubicBezTo>
                      <a:pt x="65" y="93"/>
                      <a:pt x="65" y="93"/>
                      <a:pt x="65" y="93"/>
                    </a:cubicBezTo>
                    <a:cubicBezTo>
                      <a:pt x="65" y="93"/>
                      <a:pt x="65" y="93"/>
                      <a:pt x="65" y="93"/>
                    </a:cubicBezTo>
                    <a:cubicBezTo>
                      <a:pt x="41" y="62"/>
                      <a:pt x="41" y="62"/>
                      <a:pt x="41" y="62"/>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2" name="Freeform 7"/>
              <p:cNvSpPr/>
              <p:nvPr/>
            </p:nvSpPr>
            <p:spPr bwMode="auto">
              <a:xfrm>
                <a:off x="2666" y="795"/>
                <a:ext cx="251" cy="217"/>
              </a:xfrm>
              <a:custGeom>
                <a:avLst/>
                <a:gdLst>
                  <a:gd name="T0" fmla="*/ 103 w 105"/>
                  <a:gd name="T1" fmla="*/ 78 h 91"/>
                  <a:gd name="T2" fmla="*/ 92 w 105"/>
                  <a:gd name="T3" fmla="*/ 59 h 91"/>
                  <a:gd name="T4" fmla="*/ 52 w 105"/>
                  <a:gd name="T5" fmla="*/ 0 h 91"/>
                  <a:gd name="T6" fmla="*/ 13 w 105"/>
                  <a:gd name="T7" fmla="*/ 59 h 91"/>
                  <a:gd name="T8" fmla="*/ 1 w 105"/>
                  <a:gd name="T9" fmla="*/ 78 h 91"/>
                  <a:gd name="T10" fmla="*/ 0 w 105"/>
                  <a:gd name="T11" fmla="*/ 81 h 91"/>
                  <a:gd name="T12" fmla="*/ 15 w 105"/>
                  <a:gd name="T13" fmla="*/ 91 h 91"/>
                  <a:gd name="T14" fmla="*/ 36 w 105"/>
                  <a:gd name="T15" fmla="*/ 86 h 91"/>
                  <a:gd name="T16" fmla="*/ 27 w 105"/>
                  <a:gd name="T17" fmla="*/ 71 h 91"/>
                  <a:gd name="T18" fmla="*/ 52 w 105"/>
                  <a:gd name="T19" fmla="*/ 86 h 91"/>
                  <a:gd name="T20" fmla="*/ 78 w 105"/>
                  <a:gd name="T21" fmla="*/ 71 h 91"/>
                  <a:gd name="T22" fmla="*/ 68 w 105"/>
                  <a:gd name="T23" fmla="*/ 86 h 91"/>
                  <a:gd name="T24" fmla="*/ 89 w 105"/>
                  <a:gd name="T25" fmla="*/ 91 h 91"/>
                  <a:gd name="T26" fmla="*/ 104 w 105"/>
                  <a:gd name="T27" fmla="*/ 81 h 91"/>
                  <a:gd name="T28" fmla="*/ 103 w 105"/>
                  <a:gd name="T29" fmla="*/ 7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1">
                    <a:moveTo>
                      <a:pt x="103" y="78"/>
                    </a:moveTo>
                    <a:cubicBezTo>
                      <a:pt x="99" y="76"/>
                      <a:pt x="92" y="71"/>
                      <a:pt x="92" y="59"/>
                    </a:cubicBezTo>
                    <a:cubicBezTo>
                      <a:pt x="92" y="44"/>
                      <a:pt x="95" y="0"/>
                      <a:pt x="52" y="0"/>
                    </a:cubicBezTo>
                    <a:cubicBezTo>
                      <a:pt x="9" y="0"/>
                      <a:pt x="13" y="44"/>
                      <a:pt x="13" y="59"/>
                    </a:cubicBezTo>
                    <a:cubicBezTo>
                      <a:pt x="13" y="71"/>
                      <a:pt x="5" y="76"/>
                      <a:pt x="1" y="78"/>
                    </a:cubicBezTo>
                    <a:cubicBezTo>
                      <a:pt x="0" y="79"/>
                      <a:pt x="0" y="80"/>
                      <a:pt x="0" y="81"/>
                    </a:cubicBezTo>
                    <a:cubicBezTo>
                      <a:pt x="3" y="89"/>
                      <a:pt x="9" y="91"/>
                      <a:pt x="15" y="91"/>
                    </a:cubicBezTo>
                    <a:cubicBezTo>
                      <a:pt x="25" y="91"/>
                      <a:pt x="36" y="86"/>
                      <a:pt x="36" y="86"/>
                    </a:cubicBezTo>
                    <a:cubicBezTo>
                      <a:pt x="31" y="83"/>
                      <a:pt x="28" y="77"/>
                      <a:pt x="27" y="71"/>
                    </a:cubicBezTo>
                    <a:cubicBezTo>
                      <a:pt x="32" y="80"/>
                      <a:pt x="42" y="86"/>
                      <a:pt x="52" y="86"/>
                    </a:cubicBezTo>
                    <a:cubicBezTo>
                      <a:pt x="63" y="86"/>
                      <a:pt x="72" y="80"/>
                      <a:pt x="78" y="71"/>
                    </a:cubicBezTo>
                    <a:cubicBezTo>
                      <a:pt x="76" y="77"/>
                      <a:pt x="74" y="83"/>
                      <a:pt x="68" y="86"/>
                    </a:cubicBezTo>
                    <a:cubicBezTo>
                      <a:pt x="68" y="86"/>
                      <a:pt x="79" y="91"/>
                      <a:pt x="89" y="91"/>
                    </a:cubicBezTo>
                    <a:cubicBezTo>
                      <a:pt x="96" y="91"/>
                      <a:pt x="102" y="89"/>
                      <a:pt x="104" y="81"/>
                    </a:cubicBezTo>
                    <a:cubicBezTo>
                      <a:pt x="105" y="80"/>
                      <a:pt x="104" y="79"/>
                      <a:pt x="103"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6392" name="组合 12"/>
          <p:cNvGrpSpPr/>
          <p:nvPr/>
        </p:nvGrpSpPr>
        <p:grpSpPr>
          <a:xfrm>
            <a:off x="9490393" y="2231390"/>
            <a:ext cx="1079500" cy="1079500"/>
            <a:chOff x="8691333" y="2342978"/>
            <a:chExt cx="1080000" cy="1080000"/>
          </a:xfrm>
        </p:grpSpPr>
        <p:sp>
          <p:nvSpPr>
            <p:cNvPr id="14" name="椭圆 13"/>
            <p:cNvSpPr>
              <a:spLocks noChangeAspect="1"/>
            </p:cNvSpPr>
            <p:nvPr/>
          </p:nvSpPr>
          <p:spPr>
            <a:xfrm>
              <a:off x="8691333" y="2342978"/>
              <a:ext cx="1080000" cy="1080000"/>
            </a:xfrm>
            <a:prstGeom prst="ellipse">
              <a:avLst/>
            </a:prstGeom>
            <a:solidFill>
              <a:srgbClr val="27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5" name="Group 10"/>
            <p:cNvGrpSpPr>
              <a:grpSpLocks noChangeAspect="1"/>
            </p:cNvGrpSpPr>
            <p:nvPr/>
          </p:nvGrpSpPr>
          <p:grpSpPr bwMode="auto">
            <a:xfrm>
              <a:off x="8871333" y="2563642"/>
              <a:ext cx="720000" cy="638671"/>
              <a:chOff x="4485" y="1094"/>
              <a:chExt cx="301" cy="267"/>
            </a:xfrm>
            <a:solidFill>
              <a:schemeClr val="bg1"/>
            </a:solidFill>
          </p:grpSpPr>
          <p:sp>
            <p:nvSpPr>
              <p:cNvPr id="16" name="Oval 11"/>
              <p:cNvSpPr>
                <a:spLocks noChangeArrowheads="1"/>
              </p:cNvSpPr>
              <p:nvPr/>
            </p:nvSpPr>
            <p:spPr bwMode="auto">
              <a:xfrm>
                <a:off x="4495" y="1094"/>
                <a:ext cx="75" cy="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7" name="Freeform 12"/>
              <p:cNvSpPr>
                <a:spLocks noEditPoints="1"/>
              </p:cNvSpPr>
              <p:nvPr/>
            </p:nvSpPr>
            <p:spPr bwMode="auto">
              <a:xfrm>
                <a:off x="4485" y="1133"/>
                <a:ext cx="301" cy="228"/>
              </a:xfrm>
              <a:custGeom>
                <a:avLst/>
                <a:gdLst>
                  <a:gd name="T0" fmla="*/ 206 w 301"/>
                  <a:gd name="T1" fmla="*/ 10 h 228"/>
                  <a:gd name="T2" fmla="*/ 182 w 301"/>
                  <a:gd name="T3" fmla="*/ 0 h 228"/>
                  <a:gd name="T4" fmla="*/ 97 w 301"/>
                  <a:gd name="T5" fmla="*/ 10 h 228"/>
                  <a:gd name="T6" fmla="*/ 90 w 301"/>
                  <a:gd name="T7" fmla="*/ 22 h 228"/>
                  <a:gd name="T8" fmla="*/ 97 w 301"/>
                  <a:gd name="T9" fmla="*/ 48 h 228"/>
                  <a:gd name="T10" fmla="*/ 61 w 301"/>
                  <a:gd name="T11" fmla="*/ 41 h 228"/>
                  <a:gd name="T12" fmla="*/ 34 w 301"/>
                  <a:gd name="T13" fmla="*/ 41 h 228"/>
                  <a:gd name="T14" fmla="*/ 2 w 301"/>
                  <a:gd name="T15" fmla="*/ 114 h 228"/>
                  <a:gd name="T16" fmla="*/ 15 w 301"/>
                  <a:gd name="T17" fmla="*/ 128 h 228"/>
                  <a:gd name="T18" fmla="*/ 17 w 301"/>
                  <a:gd name="T19" fmla="*/ 138 h 228"/>
                  <a:gd name="T20" fmla="*/ 17 w 301"/>
                  <a:gd name="T21" fmla="*/ 211 h 228"/>
                  <a:gd name="T22" fmla="*/ 0 w 301"/>
                  <a:gd name="T23" fmla="*/ 213 h 228"/>
                  <a:gd name="T24" fmla="*/ 12 w 301"/>
                  <a:gd name="T25" fmla="*/ 228 h 228"/>
                  <a:gd name="T26" fmla="*/ 27 w 301"/>
                  <a:gd name="T27" fmla="*/ 228 h 228"/>
                  <a:gd name="T28" fmla="*/ 44 w 301"/>
                  <a:gd name="T29" fmla="*/ 213 h 228"/>
                  <a:gd name="T30" fmla="*/ 44 w 301"/>
                  <a:gd name="T31" fmla="*/ 143 h 228"/>
                  <a:gd name="T32" fmla="*/ 53 w 301"/>
                  <a:gd name="T33" fmla="*/ 211 h 228"/>
                  <a:gd name="T34" fmla="*/ 53 w 301"/>
                  <a:gd name="T35" fmla="*/ 228 h 228"/>
                  <a:gd name="T36" fmla="*/ 70 w 301"/>
                  <a:gd name="T37" fmla="*/ 225 h 228"/>
                  <a:gd name="T38" fmla="*/ 97 w 301"/>
                  <a:gd name="T39" fmla="*/ 228 h 228"/>
                  <a:gd name="T40" fmla="*/ 82 w 301"/>
                  <a:gd name="T41" fmla="*/ 211 h 228"/>
                  <a:gd name="T42" fmla="*/ 80 w 301"/>
                  <a:gd name="T43" fmla="*/ 143 h 228"/>
                  <a:gd name="T44" fmla="*/ 80 w 301"/>
                  <a:gd name="T45" fmla="*/ 128 h 228"/>
                  <a:gd name="T46" fmla="*/ 85 w 301"/>
                  <a:gd name="T47" fmla="*/ 68 h 228"/>
                  <a:gd name="T48" fmla="*/ 97 w 301"/>
                  <a:gd name="T49" fmla="*/ 143 h 228"/>
                  <a:gd name="T50" fmla="*/ 184 w 301"/>
                  <a:gd name="T51" fmla="*/ 167 h 228"/>
                  <a:gd name="T52" fmla="*/ 155 w 301"/>
                  <a:gd name="T53" fmla="*/ 220 h 228"/>
                  <a:gd name="T54" fmla="*/ 187 w 301"/>
                  <a:gd name="T55" fmla="*/ 220 h 228"/>
                  <a:gd name="T56" fmla="*/ 196 w 301"/>
                  <a:gd name="T57" fmla="*/ 184 h 228"/>
                  <a:gd name="T58" fmla="*/ 247 w 301"/>
                  <a:gd name="T59" fmla="*/ 220 h 228"/>
                  <a:gd name="T60" fmla="*/ 199 w 301"/>
                  <a:gd name="T61" fmla="*/ 143 h 228"/>
                  <a:gd name="T62" fmla="*/ 298 w 301"/>
                  <a:gd name="T63" fmla="*/ 22 h 228"/>
                  <a:gd name="T64" fmla="*/ 301 w 301"/>
                  <a:gd name="T65" fmla="*/ 10 h 228"/>
                  <a:gd name="T66" fmla="*/ 288 w 301"/>
                  <a:gd name="T67" fmla="*/ 133 h 228"/>
                  <a:gd name="T68" fmla="*/ 184 w 301"/>
                  <a:gd name="T69" fmla="*/ 133 h 228"/>
                  <a:gd name="T70" fmla="*/ 107 w 301"/>
                  <a:gd name="T71" fmla="*/ 75 h 228"/>
                  <a:gd name="T72" fmla="*/ 141 w 301"/>
                  <a:gd name="T73" fmla="*/ 70 h 228"/>
                  <a:gd name="T74" fmla="*/ 107 w 301"/>
                  <a:gd name="T75" fmla="*/ 22 h 228"/>
                  <a:gd name="T76" fmla="*/ 288 w 301"/>
                  <a:gd name="T77" fmla="*/ 13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1" h="228">
                    <a:moveTo>
                      <a:pt x="298" y="10"/>
                    </a:moveTo>
                    <a:lnTo>
                      <a:pt x="206" y="10"/>
                    </a:lnTo>
                    <a:lnTo>
                      <a:pt x="206" y="0"/>
                    </a:lnTo>
                    <a:lnTo>
                      <a:pt x="182" y="0"/>
                    </a:lnTo>
                    <a:lnTo>
                      <a:pt x="182" y="10"/>
                    </a:lnTo>
                    <a:lnTo>
                      <a:pt x="97" y="10"/>
                    </a:lnTo>
                    <a:lnTo>
                      <a:pt x="90" y="10"/>
                    </a:lnTo>
                    <a:lnTo>
                      <a:pt x="90" y="22"/>
                    </a:lnTo>
                    <a:lnTo>
                      <a:pt x="97" y="22"/>
                    </a:lnTo>
                    <a:lnTo>
                      <a:pt x="97" y="48"/>
                    </a:lnTo>
                    <a:lnTo>
                      <a:pt x="82" y="41"/>
                    </a:lnTo>
                    <a:lnTo>
                      <a:pt x="61" y="41"/>
                    </a:lnTo>
                    <a:lnTo>
                      <a:pt x="49" y="58"/>
                    </a:lnTo>
                    <a:lnTo>
                      <a:pt x="34" y="41"/>
                    </a:lnTo>
                    <a:lnTo>
                      <a:pt x="2" y="48"/>
                    </a:lnTo>
                    <a:lnTo>
                      <a:pt x="2" y="114"/>
                    </a:lnTo>
                    <a:lnTo>
                      <a:pt x="15" y="114"/>
                    </a:lnTo>
                    <a:lnTo>
                      <a:pt x="15" y="128"/>
                    </a:lnTo>
                    <a:lnTo>
                      <a:pt x="17" y="128"/>
                    </a:lnTo>
                    <a:lnTo>
                      <a:pt x="17" y="138"/>
                    </a:lnTo>
                    <a:lnTo>
                      <a:pt x="17" y="143"/>
                    </a:lnTo>
                    <a:lnTo>
                      <a:pt x="17" y="211"/>
                    </a:lnTo>
                    <a:lnTo>
                      <a:pt x="15" y="211"/>
                    </a:lnTo>
                    <a:lnTo>
                      <a:pt x="0" y="213"/>
                    </a:lnTo>
                    <a:lnTo>
                      <a:pt x="0" y="228"/>
                    </a:lnTo>
                    <a:lnTo>
                      <a:pt x="12" y="228"/>
                    </a:lnTo>
                    <a:lnTo>
                      <a:pt x="27" y="225"/>
                    </a:lnTo>
                    <a:lnTo>
                      <a:pt x="27" y="228"/>
                    </a:lnTo>
                    <a:lnTo>
                      <a:pt x="44" y="228"/>
                    </a:lnTo>
                    <a:lnTo>
                      <a:pt x="44" y="213"/>
                    </a:lnTo>
                    <a:lnTo>
                      <a:pt x="44" y="211"/>
                    </a:lnTo>
                    <a:lnTo>
                      <a:pt x="44" y="143"/>
                    </a:lnTo>
                    <a:lnTo>
                      <a:pt x="53" y="143"/>
                    </a:lnTo>
                    <a:lnTo>
                      <a:pt x="53" y="211"/>
                    </a:lnTo>
                    <a:lnTo>
                      <a:pt x="53" y="213"/>
                    </a:lnTo>
                    <a:lnTo>
                      <a:pt x="53" y="228"/>
                    </a:lnTo>
                    <a:lnTo>
                      <a:pt x="70" y="228"/>
                    </a:lnTo>
                    <a:lnTo>
                      <a:pt x="70" y="225"/>
                    </a:lnTo>
                    <a:lnTo>
                      <a:pt x="85" y="228"/>
                    </a:lnTo>
                    <a:lnTo>
                      <a:pt x="97" y="228"/>
                    </a:lnTo>
                    <a:lnTo>
                      <a:pt x="97" y="213"/>
                    </a:lnTo>
                    <a:lnTo>
                      <a:pt x="82" y="211"/>
                    </a:lnTo>
                    <a:lnTo>
                      <a:pt x="80" y="211"/>
                    </a:lnTo>
                    <a:lnTo>
                      <a:pt x="80" y="143"/>
                    </a:lnTo>
                    <a:lnTo>
                      <a:pt x="80" y="138"/>
                    </a:lnTo>
                    <a:lnTo>
                      <a:pt x="80" y="128"/>
                    </a:lnTo>
                    <a:lnTo>
                      <a:pt x="82" y="128"/>
                    </a:lnTo>
                    <a:lnTo>
                      <a:pt x="85" y="68"/>
                    </a:lnTo>
                    <a:lnTo>
                      <a:pt x="97" y="73"/>
                    </a:lnTo>
                    <a:lnTo>
                      <a:pt x="97" y="143"/>
                    </a:lnTo>
                    <a:lnTo>
                      <a:pt x="184" y="143"/>
                    </a:lnTo>
                    <a:lnTo>
                      <a:pt x="184" y="167"/>
                    </a:lnTo>
                    <a:lnTo>
                      <a:pt x="136" y="220"/>
                    </a:lnTo>
                    <a:lnTo>
                      <a:pt x="155" y="220"/>
                    </a:lnTo>
                    <a:lnTo>
                      <a:pt x="187" y="184"/>
                    </a:lnTo>
                    <a:lnTo>
                      <a:pt x="187" y="220"/>
                    </a:lnTo>
                    <a:lnTo>
                      <a:pt x="196" y="220"/>
                    </a:lnTo>
                    <a:lnTo>
                      <a:pt x="196" y="184"/>
                    </a:lnTo>
                    <a:lnTo>
                      <a:pt x="230" y="220"/>
                    </a:lnTo>
                    <a:lnTo>
                      <a:pt x="247" y="220"/>
                    </a:lnTo>
                    <a:lnTo>
                      <a:pt x="199" y="167"/>
                    </a:lnTo>
                    <a:lnTo>
                      <a:pt x="199" y="143"/>
                    </a:lnTo>
                    <a:lnTo>
                      <a:pt x="298" y="143"/>
                    </a:lnTo>
                    <a:lnTo>
                      <a:pt x="298" y="22"/>
                    </a:lnTo>
                    <a:lnTo>
                      <a:pt x="301" y="22"/>
                    </a:lnTo>
                    <a:lnTo>
                      <a:pt x="301" y="10"/>
                    </a:lnTo>
                    <a:lnTo>
                      <a:pt x="298" y="10"/>
                    </a:lnTo>
                    <a:close/>
                    <a:moveTo>
                      <a:pt x="288" y="133"/>
                    </a:moveTo>
                    <a:lnTo>
                      <a:pt x="199" y="133"/>
                    </a:lnTo>
                    <a:lnTo>
                      <a:pt x="184" y="133"/>
                    </a:lnTo>
                    <a:lnTo>
                      <a:pt x="107" y="133"/>
                    </a:lnTo>
                    <a:lnTo>
                      <a:pt x="107" y="75"/>
                    </a:lnTo>
                    <a:lnTo>
                      <a:pt x="141" y="92"/>
                    </a:lnTo>
                    <a:lnTo>
                      <a:pt x="141" y="70"/>
                    </a:lnTo>
                    <a:lnTo>
                      <a:pt x="107" y="53"/>
                    </a:lnTo>
                    <a:lnTo>
                      <a:pt x="107" y="22"/>
                    </a:lnTo>
                    <a:lnTo>
                      <a:pt x="288" y="22"/>
                    </a:lnTo>
                    <a:lnTo>
                      <a:pt x="288" y="1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8" name="Freeform 13"/>
              <p:cNvSpPr/>
              <p:nvPr/>
            </p:nvSpPr>
            <p:spPr bwMode="auto">
              <a:xfrm>
                <a:off x="4638" y="1169"/>
                <a:ext cx="72" cy="90"/>
              </a:xfrm>
              <a:custGeom>
                <a:avLst/>
                <a:gdLst>
                  <a:gd name="T0" fmla="*/ 18 w 30"/>
                  <a:gd name="T1" fmla="*/ 37 h 37"/>
                  <a:gd name="T2" fmla="*/ 30 w 30"/>
                  <a:gd name="T3" fmla="*/ 32 h 37"/>
                  <a:gd name="T4" fmla="*/ 23 w 30"/>
                  <a:gd name="T5" fmla="*/ 24 h 37"/>
                  <a:gd name="T6" fmla="*/ 18 w 30"/>
                  <a:gd name="T7" fmla="*/ 26 h 37"/>
                  <a:gd name="T8" fmla="*/ 11 w 30"/>
                  <a:gd name="T9" fmla="*/ 18 h 37"/>
                  <a:gd name="T10" fmla="*/ 17 w 30"/>
                  <a:gd name="T11" fmla="*/ 11 h 37"/>
                  <a:gd name="T12" fmla="*/ 17 w 30"/>
                  <a:gd name="T13" fmla="*/ 0 h 37"/>
                  <a:gd name="T14" fmla="*/ 0 w 30"/>
                  <a:gd name="T15" fmla="*/ 18 h 37"/>
                  <a:gd name="T16" fmla="*/ 18 w 30"/>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7">
                    <a:moveTo>
                      <a:pt x="18" y="37"/>
                    </a:moveTo>
                    <a:cubicBezTo>
                      <a:pt x="23" y="37"/>
                      <a:pt x="27" y="35"/>
                      <a:pt x="30" y="32"/>
                    </a:cubicBezTo>
                    <a:cubicBezTo>
                      <a:pt x="23" y="24"/>
                      <a:pt x="23" y="24"/>
                      <a:pt x="23" y="24"/>
                    </a:cubicBezTo>
                    <a:cubicBezTo>
                      <a:pt x="22" y="25"/>
                      <a:pt x="20" y="26"/>
                      <a:pt x="18" y="26"/>
                    </a:cubicBezTo>
                    <a:cubicBezTo>
                      <a:pt x="14" y="26"/>
                      <a:pt x="11" y="22"/>
                      <a:pt x="11" y="18"/>
                    </a:cubicBezTo>
                    <a:cubicBezTo>
                      <a:pt x="11" y="14"/>
                      <a:pt x="14" y="11"/>
                      <a:pt x="17" y="11"/>
                    </a:cubicBezTo>
                    <a:cubicBezTo>
                      <a:pt x="17" y="0"/>
                      <a:pt x="17" y="0"/>
                      <a:pt x="17" y="0"/>
                    </a:cubicBezTo>
                    <a:cubicBezTo>
                      <a:pt x="7" y="0"/>
                      <a:pt x="0" y="8"/>
                      <a:pt x="0" y="18"/>
                    </a:cubicBezTo>
                    <a:cubicBezTo>
                      <a:pt x="0" y="28"/>
                      <a:pt x="8" y="37"/>
                      <a:pt x="1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9" name="Freeform 14"/>
              <p:cNvSpPr/>
              <p:nvPr/>
            </p:nvSpPr>
            <p:spPr bwMode="auto">
              <a:xfrm>
                <a:off x="4698" y="1218"/>
                <a:ext cx="34" cy="29"/>
              </a:xfrm>
              <a:custGeom>
                <a:avLst/>
                <a:gdLst>
                  <a:gd name="T0" fmla="*/ 0 w 14"/>
                  <a:gd name="T1" fmla="*/ 5 h 12"/>
                  <a:gd name="T2" fmla="*/ 8 w 14"/>
                  <a:gd name="T3" fmla="*/ 12 h 12"/>
                  <a:gd name="T4" fmla="*/ 14 w 14"/>
                  <a:gd name="T5" fmla="*/ 0 h 12"/>
                  <a:gd name="T6" fmla="*/ 3 w 14"/>
                  <a:gd name="T7" fmla="*/ 0 h 12"/>
                  <a:gd name="T8" fmla="*/ 0 w 14"/>
                  <a:gd name="T9" fmla="*/ 5 h 12"/>
                </a:gdLst>
                <a:ahLst/>
                <a:cxnLst>
                  <a:cxn ang="0">
                    <a:pos x="T0" y="T1"/>
                  </a:cxn>
                  <a:cxn ang="0">
                    <a:pos x="T2" y="T3"/>
                  </a:cxn>
                  <a:cxn ang="0">
                    <a:pos x="T4" y="T5"/>
                  </a:cxn>
                  <a:cxn ang="0">
                    <a:pos x="T6" y="T7"/>
                  </a:cxn>
                  <a:cxn ang="0">
                    <a:pos x="T8" y="T9"/>
                  </a:cxn>
                </a:cxnLst>
                <a:rect l="0" t="0" r="r" b="b"/>
                <a:pathLst>
                  <a:path w="14" h="12">
                    <a:moveTo>
                      <a:pt x="0" y="5"/>
                    </a:moveTo>
                    <a:cubicBezTo>
                      <a:pt x="8" y="12"/>
                      <a:pt x="8" y="12"/>
                      <a:pt x="8" y="12"/>
                    </a:cubicBezTo>
                    <a:cubicBezTo>
                      <a:pt x="11" y="9"/>
                      <a:pt x="14" y="5"/>
                      <a:pt x="14" y="0"/>
                    </a:cubicBezTo>
                    <a:cubicBezTo>
                      <a:pt x="3" y="0"/>
                      <a:pt x="3" y="0"/>
                      <a:pt x="3" y="0"/>
                    </a:cubicBezTo>
                    <a:cubicBezTo>
                      <a:pt x="3" y="2"/>
                      <a:pt x="2"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0" name="Freeform 15"/>
              <p:cNvSpPr/>
              <p:nvPr/>
            </p:nvSpPr>
            <p:spPr bwMode="auto">
              <a:xfrm>
                <a:off x="4681" y="1167"/>
                <a:ext cx="49" cy="46"/>
              </a:xfrm>
              <a:custGeom>
                <a:avLst/>
                <a:gdLst>
                  <a:gd name="T0" fmla="*/ 9 w 20"/>
                  <a:gd name="T1" fmla="*/ 19 h 19"/>
                  <a:gd name="T2" fmla="*/ 9 w 20"/>
                  <a:gd name="T3" fmla="*/ 19 h 19"/>
                  <a:gd name="T4" fmla="*/ 20 w 20"/>
                  <a:gd name="T5" fmla="*/ 19 h 19"/>
                  <a:gd name="T6" fmla="*/ 20 w 20"/>
                  <a:gd name="T7" fmla="*/ 19 h 19"/>
                  <a:gd name="T8" fmla="*/ 1 w 20"/>
                  <a:gd name="T9" fmla="*/ 0 h 19"/>
                  <a:gd name="T10" fmla="*/ 0 w 20"/>
                  <a:gd name="T11" fmla="*/ 0 h 19"/>
                  <a:gd name="T12" fmla="*/ 0 w 20"/>
                  <a:gd name="T13" fmla="*/ 11 h 19"/>
                  <a:gd name="T14" fmla="*/ 1 w 20"/>
                  <a:gd name="T15" fmla="*/ 11 h 19"/>
                  <a:gd name="T16" fmla="*/ 9 w 20"/>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9" y="19"/>
                    </a:moveTo>
                    <a:cubicBezTo>
                      <a:pt x="9" y="19"/>
                      <a:pt x="9" y="19"/>
                      <a:pt x="9" y="19"/>
                    </a:cubicBezTo>
                    <a:cubicBezTo>
                      <a:pt x="20" y="19"/>
                      <a:pt x="20" y="19"/>
                      <a:pt x="20" y="19"/>
                    </a:cubicBezTo>
                    <a:cubicBezTo>
                      <a:pt x="20" y="19"/>
                      <a:pt x="20" y="19"/>
                      <a:pt x="20" y="19"/>
                    </a:cubicBezTo>
                    <a:cubicBezTo>
                      <a:pt x="20" y="8"/>
                      <a:pt x="11" y="0"/>
                      <a:pt x="1" y="0"/>
                    </a:cubicBezTo>
                    <a:cubicBezTo>
                      <a:pt x="1" y="0"/>
                      <a:pt x="1" y="0"/>
                      <a:pt x="0" y="0"/>
                    </a:cubicBezTo>
                    <a:cubicBezTo>
                      <a:pt x="0" y="11"/>
                      <a:pt x="0" y="11"/>
                      <a:pt x="0" y="11"/>
                    </a:cubicBezTo>
                    <a:cubicBezTo>
                      <a:pt x="1" y="11"/>
                      <a:pt x="1" y="11"/>
                      <a:pt x="1" y="11"/>
                    </a:cubicBezTo>
                    <a:cubicBezTo>
                      <a:pt x="5" y="11"/>
                      <a:pt x="9" y="15"/>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1" name="Rectangle 16"/>
              <p:cNvSpPr>
                <a:spLocks noChangeArrowheads="1"/>
              </p:cNvSpPr>
              <p:nvPr/>
            </p:nvSpPr>
            <p:spPr bwMode="auto">
              <a:xfrm>
                <a:off x="4744" y="1218"/>
                <a:ext cx="2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2" name="Rectangle 17"/>
              <p:cNvSpPr>
                <a:spLocks noChangeArrowheads="1"/>
              </p:cNvSpPr>
              <p:nvPr/>
            </p:nvSpPr>
            <p:spPr bwMode="auto">
              <a:xfrm>
                <a:off x="4744" y="1227"/>
                <a:ext cx="2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3" name="Rectangle 18"/>
              <p:cNvSpPr>
                <a:spLocks noChangeArrowheads="1"/>
              </p:cNvSpPr>
              <p:nvPr/>
            </p:nvSpPr>
            <p:spPr bwMode="auto">
              <a:xfrm>
                <a:off x="4744" y="1237"/>
                <a:ext cx="2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4" name="Rectangle 19"/>
              <p:cNvSpPr>
                <a:spLocks noChangeArrowheads="1"/>
              </p:cNvSpPr>
              <p:nvPr/>
            </p:nvSpPr>
            <p:spPr bwMode="auto">
              <a:xfrm>
                <a:off x="4744" y="1247"/>
                <a:ext cx="2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5" name="Rectangle 20"/>
              <p:cNvSpPr>
                <a:spLocks noChangeArrowheads="1"/>
              </p:cNvSpPr>
              <p:nvPr/>
            </p:nvSpPr>
            <p:spPr bwMode="auto">
              <a:xfrm>
                <a:off x="4744" y="1256"/>
                <a:ext cx="2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6395" name="组合 25"/>
          <p:cNvGrpSpPr/>
          <p:nvPr/>
        </p:nvGrpSpPr>
        <p:grpSpPr>
          <a:xfrm>
            <a:off x="5567045" y="2232025"/>
            <a:ext cx="1079500" cy="1079500"/>
            <a:chOff x="5556000" y="2342978"/>
            <a:chExt cx="1080000" cy="1080000"/>
          </a:xfrm>
        </p:grpSpPr>
        <p:sp>
          <p:nvSpPr>
            <p:cNvPr id="27" name="椭圆 26"/>
            <p:cNvSpPr>
              <a:spLocks noChangeAspect="1"/>
            </p:cNvSpPr>
            <p:nvPr/>
          </p:nvSpPr>
          <p:spPr>
            <a:xfrm>
              <a:off x="5556000" y="2342978"/>
              <a:ext cx="1080000" cy="1080000"/>
            </a:xfrm>
            <a:prstGeom prst="ellipse">
              <a:avLst/>
            </a:prstGeom>
            <a:solidFill>
              <a:srgbClr val="272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8" name="Group 23"/>
            <p:cNvGrpSpPr>
              <a:grpSpLocks noChangeAspect="1"/>
            </p:cNvGrpSpPr>
            <p:nvPr/>
          </p:nvGrpSpPr>
          <p:grpSpPr bwMode="auto">
            <a:xfrm>
              <a:off x="5736000" y="2521309"/>
              <a:ext cx="720000" cy="720944"/>
              <a:chOff x="2601" y="567"/>
              <a:chExt cx="763" cy="764"/>
            </a:xfrm>
            <a:solidFill>
              <a:schemeClr val="bg1"/>
            </a:solidFill>
          </p:grpSpPr>
          <p:sp>
            <p:nvSpPr>
              <p:cNvPr id="29" name="Freeform 24"/>
              <p:cNvSpPr/>
              <p:nvPr/>
            </p:nvSpPr>
            <p:spPr bwMode="auto">
              <a:xfrm>
                <a:off x="2601" y="632"/>
                <a:ext cx="248" cy="205"/>
              </a:xfrm>
              <a:custGeom>
                <a:avLst/>
                <a:gdLst>
                  <a:gd name="T0" fmla="*/ 49 w 104"/>
                  <a:gd name="T1" fmla="*/ 50 h 86"/>
                  <a:gd name="T2" fmla="*/ 85 w 104"/>
                  <a:gd name="T3" fmla="*/ 86 h 86"/>
                  <a:gd name="T4" fmla="*/ 97 w 104"/>
                  <a:gd name="T5" fmla="*/ 83 h 86"/>
                  <a:gd name="T6" fmla="*/ 104 w 104"/>
                  <a:gd name="T7" fmla="*/ 75 h 86"/>
                  <a:gd name="T8" fmla="*/ 63 w 104"/>
                  <a:gd name="T9" fmla="*/ 35 h 86"/>
                  <a:gd name="T10" fmla="*/ 64 w 104"/>
                  <a:gd name="T11" fmla="*/ 33 h 86"/>
                  <a:gd name="T12" fmla="*/ 64 w 104"/>
                  <a:gd name="T13" fmla="*/ 32 h 86"/>
                  <a:gd name="T14" fmla="*/ 66 w 104"/>
                  <a:gd name="T15" fmla="*/ 29 h 86"/>
                  <a:gd name="T16" fmla="*/ 68 w 104"/>
                  <a:gd name="T17" fmla="*/ 25 h 86"/>
                  <a:gd name="T18" fmla="*/ 69 w 104"/>
                  <a:gd name="T19" fmla="*/ 24 h 86"/>
                  <a:gd name="T20" fmla="*/ 71 w 104"/>
                  <a:gd name="T21" fmla="*/ 21 h 86"/>
                  <a:gd name="T22" fmla="*/ 74 w 104"/>
                  <a:gd name="T23" fmla="*/ 18 h 86"/>
                  <a:gd name="T24" fmla="*/ 77 w 104"/>
                  <a:gd name="T25" fmla="*/ 16 h 86"/>
                  <a:gd name="T26" fmla="*/ 79 w 104"/>
                  <a:gd name="T27" fmla="*/ 14 h 86"/>
                  <a:gd name="T28" fmla="*/ 83 w 104"/>
                  <a:gd name="T29" fmla="*/ 13 h 86"/>
                  <a:gd name="T30" fmla="*/ 85 w 104"/>
                  <a:gd name="T31" fmla="*/ 12 h 86"/>
                  <a:gd name="T32" fmla="*/ 87 w 104"/>
                  <a:gd name="T33" fmla="*/ 11 h 86"/>
                  <a:gd name="T34" fmla="*/ 90 w 104"/>
                  <a:gd name="T35" fmla="*/ 10 h 86"/>
                  <a:gd name="T36" fmla="*/ 97 w 104"/>
                  <a:gd name="T37" fmla="*/ 9 h 86"/>
                  <a:gd name="T38" fmla="*/ 95 w 104"/>
                  <a:gd name="T39" fmla="*/ 3 h 86"/>
                  <a:gd name="T40" fmla="*/ 88 w 104"/>
                  <a:gd name="T41" fmla="*/ 1 h 86"/>
                  <a:gd name="T42" fmla="*/ 85 w 104"/>
                  <a:gd name="T43" fmla="*/ 1 h 86"/>
                  <a:gd name="T44" fmla="*/ 82 w 104"/>
                  <a:gd name="T45" fmla="*/ 1 h 86"/>
                  <a:gd name="T46" fmla="*/ 77 w 104"/>
                  <a:gd name="T47" fmla="*/ 1 h 86"/>
                  <a:gd name="T48" fmla="*/ 71 w 104"/>
                  <a:gd name="T49" fmla="*/ 1 h 86"/>
                  <a:gd name="T50" fmla="*/ 66 w 104"/>
                  <a:gd name="T51" fmla="*/ 3 h 86"/>
                  <a:gd name="T52" fmla="*/ 60 w 104"/>
                  <a:gd name="T53" fmla="*/ 5 h 86"/>
                  <a:gd name="T54" fmla="*/ 55 w 104"/>
                  <a:gd name="T55" fmla="*/ 7 h 86"/>
                  <a:gd name="T56" fmla="*/ 54 w 104"/>
                  <a:gd name="T57" fmla="*/ 8 h 86"/>
                  <a:gd name="T58" fmla="*/ 49 w 104"/>
                  <a:gd name="T59" fmla="*/ 11 h 86"/>
                  <a:gd name="T60" fmla="*/ 47 w 104"/>
                  <a:gd name="T61" fmla="*/ 12 h 86"/>
                  <a:gd name="T62" fmla="*/ 44 w 104"/>
                  <a:gd name="T63" fmla="*/ 15 h 86"/>
                  <a:gd name="T64" fmla="*/ 31 w 104"/>
                  <a:gd name="T65" fmla="*/ 23 h 86"/>
                  <a:gd name="T66" fmla="*/ 0 w 104"/>
                  <a:gd name="T67" fmla="*/ 50 h 86"/>
                  <a:gd name="T68" fmla="*/ 47 w 104"/>
                  <a:gd name="T69" fmla="*/ 5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86">
                    <a:moveTo>
                      <a:pt x="47" y="51"/>
                    </a:moveTo>
                    <a:cubicBezTo>
                      <a:pt x="48" y="51"/>
                      <a:pt x="49" y="51"/>
                      <a:pt x="49" y="50"/>
                    </a:cubicBezTo>
                    <a:cubicBezTo>
                      <a:pt x="49" y="51"/>
                      <a:pt x="50" y="51"/>
                      <a:pt x="50" y="52"/>
                    </a:cubicBezTo>
                    <a:cubicBezTo>
                      <a:pt x="85" y="86"/>
                      <a:pt x="85" y="86"/>
                      <a:pt x="85" y="86"/>
                    </a:cubicBezTo>
                    <a:cubicBezTo>
                      <a:pt x="87" y="84"/>
                      <a:pt x="90" y="82"/>
                      <a:pt x="94" y="82"/>
                    </a:cubicBezTo>
                    <a:cubicBezTo>
                      <a:pt x="95" y="82"/>
                      <a:pt x="96" y="82"/>
                      <a:pt x="97" y="83"/>
                    </a:cubicBezTo>
                    <a:cubicBezTo>
                      <a:pt x="101" y="84"/>
                      <a:pt x="101" y="84"/>
                      <a:pt x="101" y="84"/>
                    </a:cubicBezTo>
                    <a:cubicBezTo>
                      <a:pt x="104" y="75"/>
                      <a:pt x="104" y="75"/>
                      <a:pt x="104" y="75"/>
                    </a:cubicBezTo>
                    <a:cubicBezTo>
                      <a:pt x="65" y="36"/>
                      <a:pt x="65" y="36"/>
                      <a:pt x="65" y="36"/>
                    </a:cubicBezTo>
                    <a:cubicBezTo>
                      <a:pt x="65" y="36"/>
                      <a:pt x="64" y="35"/>
                      <a:pt x="63" y="35"/>
                    </a:cubicBezTo>
                    <a:cubicBezTo>
                      <a:pt x="64" y="34"/>
                      <a:pt x="64" y="34"/>
                      <a:pt x="64" y="34"/>
                    </a:cubicBezTo>
                    <a:cubicBezTo>
                      <a:pt x="64" y="34"/>
                      <a:pt x="64" y="34"/>
                      <a:pt x="64" y="33"/>
                    </a:cubicBezTo>
                    <a:cubicBezTo>
                      <a:pt x="64" y="33"/>
                      <a:pt x="64" y="33"/>
                      <a:pt x="64" y="33"/>
                    </a:cubicBezTo>
                    <a:cubicBezTo>
                      <a:pt x="64" y="32"/>
                      <a:pt x="64" y="32"/>
                      <a:pt x="64" y="32"/>
                    </a:cubicBezTo>
                    <a:cubicBezTo>
                      <a:pt x="65" y="31"/>
                      <a:pt x="65" y="31"/>
                      <a:pt x="65" y="30"/>
                    </a:cubicBezTo>
                    <a:cubicBezTo>
                      <a:pt x="66" y="29"/>
                      <a:pt x="66" y="29"/>
                      <a:pt x="66" y="29"/>
                    </a:cubicBezTo>
                    <a:cubicBezTo>
                      <a:pt x="67" y="27"/>
                      <a:pt x="67" y="27"/>
                      <a:pt x="67" y="27"/>
                    </a:cubicBezTo>
                    <a:cubicBezTo>
                      <a:pt x="67" y="27"/>
                      <a:pt x="67" y="26"/>
                      <a:pt x="68" y="25"/>
                    </a:cubicBezTo>
                    <a:cubicBezTo>
                      <a:pt x="68" y="25"/>
                      <a:pt x="68" y="25"/>
                      <a:pt x="69" y="24"/>
                    </a:cubicBezTo>
                    <a:cubicBezTo>
                      <a:pt x="69" y="24"/>
                      <a:pt x="69" y="24"/>
                      <a:pt x="69" y="24"/>
                    </a:cubicBezTo>
                    <a:cubicBezTo>
                      <a:pt x="70" y="23"/>
                      <a:pt x="70" y="22"/>
                      <a:pt x="71" y="21"/>
                    </a:cubicBezTo>
                    <a:cubicBezTo>
                      <a:pt x="71" y="21"/>
                      <a:pt x="71" y="21"/>
                      <a:pt x="71" y="21"/>
                    </a:cubicBezTo>
                    <a:cubicBezTo>
                      <a:pt x="72" y="20"/>
                      <a:pt x="73" y="19"/>
                      <a:pt x="74" y="19"/>
                    </a:cubicBezTo>
                    <a:cubicBezTo>
                      <a:pt x="74" y="18"/>
                      <a:pt x="74" y="18"/>
                      <a:pt x="74" y="18"/>
                    </a:cubicBezTo>
                    <a:cubicBezTo>
                      <a:pt x="75" y="18"/>
                      <a:pt x="75" y="17"/>
                      <a:pt x="75" y="17"/>
                    </a:cubicBezTo>
                    <a:cubicBezTo>
                      <a:pt x="77" y="16"/>
                      <a:pt x="77" y="16"/>
                      <a:pt x="77" y="16"/>
                    </a:cubicBezTo>
                    <a:cubicBezTo>
                      <a:pt x="77" y="16"/>
                      <a:pt x="77" y="16"/>
                      <a:pt x="77" y="16"/>
                    </a:cubicBezTo>
                    <a:cubicBezTo>
                      <a:pt x="78" y="15"/>
                      <a:pt x="79" y="15"/>
                      <a:pt x="79" y="14"/>
                    </a:cubicBezTo>
                    <a:cubicBezTo>
                      <a:pt x="80" y="14"/>
                      <a:pt x="80" y="14"/>
                      <a:pt x="81" y="14"/>
                    </a:cubicBezTo>
                    <a:cubicBezTo>
                      <a:pt x="81" y="13"/>
                      <a:pt x="82" y="13"/>
                      <a:pt x="83" y="13"/>
                    </a:cubicBezTo>
                    <a:cubicBezTo>
                      <a:pt x="83" y="13"/>
                      <a:pt x="84" y="12"/>
                      <a:pt x="84" y="12"/>
                    </a:cubicBezTo>
                    <a:cubicBezTo>
                      <a:pt x="84" y="12"/>
                      <a:pt x="84" y="12"/>
                      <a:pt x="85" y="12"/>
                    </a:cubicBezTo>
                    <a:cubicBezTo>
                      <a:pt x="85" y="12"/>
                      <a:pt x="85" y="12"/>
                      <a:pt x="85" y="12"/>
                    </a:cubicBezTo>
                    <a:cubicBezTo>
                      <a:pt x="87" y="11"/>
                      <a:pt x="87" y="11"/>
                      <a:pt x="87" y="11"/>
                    </a:cubicBezTo>
                    <a:cubicBezTo>
                      <a:pt x="88" y="11"/>
                      <a:pt x="88" y="11"/>
                      <a:pt x="89" y="11"/>
                    </a:cubicBezTo>
                    <a:cubicBezTo>
                      <a:pt x="89" y="11"/>
                      <a:pt x="90" y="10"/>
                      <a:pt x="90" y="10"/>
                    </a:cubicBezTo>
                    <a:cubicBezTo>
                      <a:pt x="95" y="10"/>
                      <a:pt x="95" y="10"/>
                      <a:pt x="95" y="10"/>
                    </a:cubicBezTo>
                    <a:cubicBezTo>
                      <a:pt x="96" y="10"/>
                      <a:pt x="96" y="9"/>
                      <a:pt x="97" y="9"/>
                    </a:cubicBezTo>
                    <a:cubicBezTo>
                      <a:pt x="97" y="8"/>
                      <a:pt x="98" y="7"/>
                      <a:pt x="98" y="7"/>
                    </a:cubicBezTo>
                    <a:cubicBezTo>
                      <a:pt x="98" y="5"/>
                      <a:pt x="97" y="4"/>
                      <a:pt x="95" y="3"/>
                    </a:cubicBezTo>
                    <a:cubicBezTo>
                      <a:pt x="91" y="2"/>
                      <a:pt x="91" y="2"/>
                      <a:pt x="91" y="2"/>
                    </a:cubicBezTo>
                    <a:cubicBezTo>
                      <a:pt x="90" y="2"/>
                      <a:pt x="89" y="1"/>
                      <a:pt x="88" y="1"/>
                    </a:cubicBezTo>
                    <a:cubicBezTo>
                      <a:pt x="88" y="1"/>
                      <a:pt x="87" y="1"/>
                      <a:pt x="87" y="1"/>
                    </a:cubicBezTo>
                    <a:cubicBezTo>
                      <a:pt x="85" y="1"/>
                      <a:pt x="85" y="1"/>
                      <a:pt x="85" y="1"/>
                    </a:cubicBezTo>
                    <a:cubicBezTo>
                      <a:pt x="84" y="1"/>
                      <a:pt x="83" y="1"/>
                      <a:pt x="83" y="1"/>
                    </a:cubicBezTo>
                    <a:cubicBezTo>
                      <a:pt x="83" y="1"/>
                      <a:pt x="82" y="1"/>
                      <a:pt x="82" y="1"/>
                    </a:cubicBezTo>
                    <a:cubicBezTo>
                      <a:pt x="82" y="1"/>
                      <a:pt x="81" y="1"/>
                      <a:pt x="81" y="1"/>
                    </a:cubicBezTo>
                    <a:cubicBezTo>
                      <a:pt x="79" y="1"/>
                      <a:pt x="78" y="0"/>
                      <a:pt x="77" y="1"/>
                    </a:cubicBezTo>
                    <a:cubicBezTo>
                      <a:pt x="76" y="1"/>
                      <a:pt x="76" y="1"/>
                      <a:pt x="76" y="1"/>
                    </a:cubicBezTo>
                    <a:cubicBezTo>
                      <a:pt x="74" y="1"/>
                      <a:pt x="73" y="1"/>
                      <a:pt x="71" y="1"/>
                    </a:cubicBezTo>
                    <a:cubicBezTo>
                      <a:pt x="68" y="2"/>
                      <a:pt x="68" y="2"/>
                      <a:pt x="68" y="2"/>
                    </a:cubicBezTo>
                    <a:cubicBezTo>
                      <a:pt x="67" y="2"/>
                      <a:pt x="67" y="2"/>
                      <a:pt x="66" y="3"/>
                    </a:cubicBezTo>
                    <a:cubicBezTo>
                      <a:pt x="65" y="3"/>
                      <a:pt x="65" y="3"/>
                      <a:pt x="65" y="3"/>
                    </a:cubicBezTo>
                    <a:cubicBezTo>
                      <a:pt x="63" y="3"/>
                      <a:pt x="61" y="4"/>
                      <a:pt x="60" y="5"/>
                    </a:cubicBezTo>
                    <a:cubicBezTo>
                      <a:pt x="59" y="5"/>
                      <a:pt x="59" y="5"/>
                      <a:pt x="59" y="5"/>
                    </a:cubicBezTo>
                    <a:cubicBezTo>
                      <a:pt x="58" y="6"/>
                      <a:pt x="57" y="6"/>
                      <a:pt x="55" y="7"/>
                    </a:cubicBezTo>
                    <a:cubicBezTo>
                      <a:pt x="54" y="8"/>
                      <a:pt x="54" y="8"/>
                      <a:pt x="54" y="8"/>
                    </a:cubicBezTo>
                    <a:cubicBezTo>
                      <a:pt x="54" y="8"/>
                      <a:pt x="54" y="8"/>
                      <a:pt x="54" y="8"/>
                    </a:cubicBezTo>
                    <a:cubicBezTo>
                      <a:pt x="54" y="8"/>
                      <a:pt x="53" y="8"/>
                      <a:pt x="53" y="8"/>
                    </a:cubicBezTo>
                    <a:cubicBezTo>
                      <a:pt x="52" y="9"/>
                      <a:pt x="50" y="10"/>
                      <a:pt x="49" y="11"/>
                    </a:cubicBezTo>
                    <a:cubicBezTo>
                      <a:pt x="47" y="12"/>
                      <a:pt x="47" y="12"/>
                      <a:pt x="47" y="12"/>
                    </a:cubicBezTo>
                    <a:cubicBezTo>
                      <a:pt x="47" y="12"/>
                      <a:pt x="47" y="12"/>
                      <a:pt x="47" y="12"/>
                    </a:cubicBezTo>
                    <a:cubicBezTo>
                      <a:pt x="45" y="14"/>
                      <a:pt x="45" y="14"/>
                      <a:pt x="45" y="14"/>
                    </a:cubicBezTo>
                    <a:cubicBezTo>
                      <a:pt x="45" y="14"/>
                      <a:pt x="44" y="14"/>
                      <a:pt x="44" y="15"/>
                    </a:cubicBezTo>
                    <a:cubicBezTo>
                      <a:pt x="41" y="15"/>
                      <a:pt x="38" y="17"/>
                      <a:pt x="35" y="19"/>
                    </a:cubicBezTo>
                    <a:cubicBezTo>
                      <a:pt x="31" y="23"/>
                      <a:pt x="31" y="23"/>
                      <a:pt x="31" y="23"/>
                    </a:cubicBezTo>
                    <a:cubicBezTo>
                      <a:pt x="29" y="25"/>
                      <a:pt x="28" y="28"/>
                      <a:pt x="26" y="30"/>
                    </a:cubicBezTo>
                    <a:cubicBezTo>
                      <a:pt x="20" y="29"/>
                      <a:pt x="12" y="38"/>
                      <a:pt x="0" y="50"/>
                    </a:cubicBezTo>
                    <a:cubicBezTo>
                      <a:pt x="27" y="78"/>
                      <a:pt x="27" y="78"/>
                      <a:pt x="27" y="78"/>
                    </a:cubicBezTo>
                    <a:cubicBezTo>
                      <a:pt x="37" y="69"/>
                      <a:pt x="49" y="57"/>
                      <a:pt x="4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0" name="Freeform 25"/>
              <p:cNvSpPr/>
              <p:nvPr/>
            </p:nvSpPr>
            <p:spPr bwMode="auto">
              <a:xfrm>
                <a:off x="3216" y="670"/>
                <a:ext cx="129" cy="88"/>
              </a:xfrm>
              <a:custGeom>
                <a:avLst/>
                <a:gdLst>
                  <a:gd name="T0" fmla="*/ 5 w 54"/>
                  <a:gd name="T1" fmla="*/ 34 h 37"/>
                  <a:gd name="T2" fmla="*/ 23 w 54"/>
                  <a:gd name="T3" fmla="*/ 37 h 37"/>
                  <a:gd name="T4" fmla="*/ 40 w 54"/>
                  <a:gd name="T5" fmla="*/ 15 h 37"/>
                  <a:gd name="T6" fmla="*/ 54 w 54"/>
                  <a:gd name="T7" fmla="*/ 10 h 37"/>
                  <a:gd name="T8" fmla="*/ 54 w 54"/>
                  <a:gd name="T9" fmla="*/ 0 h 37"/>
                  <a:gd name="T10" fmla="*/ 28 w 54"/>
                  <a:gd name="T11" fmla="*/ 0 h 37"/>
                  <a:gd name="T12" fmla="*/ 28 w 54"/>
                  <a:gd name="T13" fmla="*/ 21 h 37"/>
                  <a:gd name="T14" fmla="*/ 0 w 54"/>
                  <a:gd name="T15" fmla="*/ 21 h 37"/>
                  <a:gd name="T16" fmla="*/ 5 w 54"/>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7">
                    <a:moveTo>
                      <a:pt x="5" y="34"/>
                    </a:moveTo>
                    <a:cubicBezTo>
                      <a:pt x="23" y="37"/>
                      <a:pt x="23" y="37"/>
                      <a:pt x="23" y="37"/>
                    </a:cubicBezTo>
                    <a:cubicBezTo>
                      <a:pt x="40" y="15"/>
                      <a:pt x="40" y="15"/>
                      <a:pt x="40" y="15"/>
                    </a:cubicBezTo>
                    <a:cubicBezTo>
                      <a:pt x="43" y="11"/>
                      <a:pt x="49" y="9"/>
                      <a:pt x="54" y="10"/>
                    </a:cubicBezTo>
                    <a:cubicBezTo>
                      <a:pt x="54" y="0"/>
                      <a:pt x="54" y="0"/>
                      <a:pt x="54" y="0"/>
                    </a:cubicBezTo>
                    <a:cubicBezTo>
                      <a:pt x="28" y="0"/>
                      <a:pt x="28" y="0"/>
                      <a:pt x="28" y="0"/>
                    </a:cubicBezTo>
                    <a:cubicBezTo>
                      <a:pt x="28" y="21"/>
                      <a:pt x="28" y="21"/>
                      <a:pt x="28" y="21"/>
                    </a:cubicBezTo>
                    <a:cubicBezTo>
                      <a:pt x="0" y="21"/>
                      <a:pt x="0" y="21"/>
                      <a:pt x="0" y="21"/>
                    </a:cubicBezTo>
                    <a:lnTo>
                      <a:pt x="5"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 name="Freeform 26"/>
              <p:cNvSpPr/>
              <p:nvPr/>
            </p:nvSpPr>
            <p:spPr bwMode="auto">
              <a:xfrm>
                <a:off x="2811" y="720"/>
                <a:ext cx="55" cy="43"/>
              </a:xfrm>
              <a:custGeom>
                <a:avLst/>
                <a:gdLst>
                  <a:gd name="T0" fmla="*/ 43 w 55"/>
                  <a:gd name="T1" fmla="*/ 43 h 43"/>
                  <a:gd name="T2" fmla="*/ 55 w 55"/>
                  <a:gd name="T3" fmla="*/ 0 h 43"/>
                  <a:gd name="T4" fmla="*/ 0 w 55"/>
                  <a:gd name="T5" fmla="*/ 0 h 43"/>
                  <a:gd name="T6" fmla="*/ 43 w 55"/>
                  <a:gd name="T7" fmla="*/ 43 h 43"/>
                </a:gdLst>
                <a:ahLst/>
                <a:cxnLst>
                  <a:cxn ang="0">
                    <a:pos x="T0" y="T1"/>
                  </a:cxn>
                  <a:cxn ang="0">
                    <a:pos x="T2" y="T3"/>
                  </a:cxn>
                  <a:cxn ang="0">
                    <a:pos x="T4" y="T5"/>
                  </a:cxn>
                  <a:cxn ang="0">
                    <a:pos x="T6" y="T7"/>
                  </a:cxn>
                </a:cxnLst>
                <a:rect l="0" t="0" r="r" b="b"/>
                <a:pathLst>
                  <a:path w="55" h="43">
                    <a:moveTo>
                      <a:pt x="43" y="43"/>
                    </a:moveTo>
                    <a:lnTo>
                      <a:pt x="55" y="0"/>
                    </a:lnTo>
                    <a:lnTo>
                      <a:pt x="0" y="0"/>
                    </a:lnTo>
                    <a:lnTo>
                      <a:pt x="4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2" name="Freeform 27"/>
              <p:cNvSpPr>
                <a:spLocks noEditPoints="1"/>
              </p:cNvSpPr>
              <p:nvPr/>
            </p:nvSpPr>
            <p:spPr bwMode="auto">
              <a:xfrm>
                <a:off x="2654" y="567"/>
                <a:ext cx="710" cy="764"/>
              </a:xfrm>
              <a:custGeom>
                <a:avLst/>
                <a:gdLst>
                  <a:gd name="T0" fmla="*/ 290 w 298"/>
                  <a:gd name="T1" fmla="*/ 110 h 320"/>
                  <a:gd name="T2" fmla="*/ 261 w 298"/>
                  <a:gd name="T3" fmla="*/ 131 h 320"/>
                  <a:gd name="T4" fmla="*/ 264 w 298"/>
                  <a:gd name="T5" fmla="*/ 176 h 320"/>
                  <a:gd name="T6" fmla="*/ 194 w 298"/>
                  <a:gd name="T7" fmla="*/ 176 h 320"/>
                  <a:gd name="T8" fmla="*/ 228 w 298"/>
                  <a:gd name="T9" fmla="*/ 129 h 320"/>
                  <a:gd name="T10" fmla="*/ 289 w 298"/>
                  <a:gd name="T11" fmla="*/ 72 h 320"/>
                  <a:gd name="T12" fmla="*/ 281 w 298"/>
                  <a:gd name="T13" fmla="*/ 70 h 320"/>
                  <a:gd name="T14" fmla="*/ 233 w 298"/>
                  <a:gd name="T15" fmla="*/ 91 h 320"/>
                  <a:gd name="T16" fmla="*/ 242 w 298"/>
                  <a:gd name="T17" fmla="*/ 39 h 320"/>
                  <a:gd name="T18" fmla="*/ 239 w 298"/>
                  <a:gd name="T19" fmla="*/ 32 h 320"/>
                  <a:gd name="T20" fmla="*/ 196 w 298"/>
                  <a:gd name="T21" fmla="*/ 104 h 320"/>
                  <a:gd name="T22" fmla="*/ 152 w 298"/>
                  <a:gd name="T23" fmla="*/ 157 h 320"/>
                  <a:gd name="T24" fmla="*/ 168 w 298"/>
                  <a:gd name="T25" fmla="*/ 176 h 320"/>
                  <a:gd name="T26" fmla="*/ 159 w 298"/>
                  <a:gd name="T27" fmla="*/ 170 h 320"/>
                  <a:gd name="T28" fmla="*/ 100 w 298"/>
                  <a:gd name="T29" fmla="*/ 117 h 320"/>
                  <a:gd name="T30" fmla="*/ 110 w 298"/>
                  <a:gd name="T31" fmla="*/ 124 h 320"/>
                  <a:gd name="T32" fmla="*/ 109 w 298"/>
                  <a:gd name="T33" fmla="*/ 137 h 320"/>
                  <a:gd name="T34" fmla="*/ 103 w 298"/>
                  <a:gd name="T35" fmla="*/ 163 h 320"/>
                  <a:gd name="T36" fmla="*/ 112 w 298"/>
                  <a:gd name="T37" fmla="*/ 176 h 320"/>
                  <a:gd name="T38" fmla="*/ 93 w 298"/>
                  <a:gd name="T39" fmla="*/ 176 h 320"/>
                  <a:gd name="T40" fmla="*/ 103 w 298"/>
                  <a:gd name="T41" fmla="*/ 133 h 320"/>
                  <a:gd name="T42" fmla="*/ 102 w 298"/>
                  <a:gd name="T43" fmla="*/ 122 h 320"/>
                  <a:gd name="T44" fmla="*/ 118 w 298"/>
                  <a:gd name="T45" fmla="*/ 35 h 320"/>
                  <a:gd name="T46" fmla="*/ 125 w 298"/>
                  <a:gd name="T47" fmla="*/ 23 h 320"/>
                  <a:gd name="T48" fmla="*/ 117 w 298"/>
                  <a:gd name="T49" fmla="*/ 0 h 320"/>
                  <a:gd name="T50" fmla="*/ 107 w 298"/>
                  <a:gd name="T51" fmla="*/ 32 h 320"/>
                  <a:gd name="T52" fmla="*/ 83 w 298"/>
                  <a:gd name="T53" fmla="*/ 116 h 320"/>
                  <a:gd name="T54" fmla="*/ 66 w 298"/>
                  <a:gd name="T55" fmla="*/ 117 h 320"/>
                  <a:gd name="T56" fmla="*/ 61 w 298"/>
                  <a:gd name="T57" fmla="*/ 129 h 320"/>
                  <a:gd name="T58" fmla="*/ 38 w 298"/>
                  <a:gd name="T59" fmla="*/ 176 h 320"/>
                  <a:gd name="T60" fmla="*/ 34 w 298"/>
                  <a:gd name="T61" fmla="*/ 131 h 320"/>
                  <a:gd name="T62" fmla="*/ 55 w 298"/>
                  <a:gd name="T63" fmla="*/ 120 h 320"/>
                  <a:gd name="T64" fmla="*/ 30 w 298"/>
                  <a:gd name="T65" fmla="*/ 86 h 320"/>
                  <a:gd name="T66" fmla="*/ 8 w 298"/>
                  <a:gd name="T67" fmla="*/ 111 h 320"/>
                  <a:gd name="T68" fmla="*/ 0 w 298"/>
                  <a:gd name="T69" fmla="*/ 176 h 320"/>
                  <a:gd name="T70" fmla="*/ 52 w 298"/>
                  <a:gd name="T71" fmla="*/ 320 h 320"/>
                  <a:gd name="T72" fmla="*/ 298 w 298"/>
                  <a:gd name="T73" fmla="*/ 268 h 320"/>
                  <a:gd name="T74" fmla="*/ 290 w 298"/>
                  <a:gd name="T75" fmla="*/ 176 h 320"/>
                  <a:gd name="T76" fmla="*/ 93 w 298"/>
                  <a:gd name="T77" fmla="*/ 140 h 320"/>
                  <a:gd name="T78" fmla="*/ 89 w 298"/>
                  <a:gd name="T79" fmla="*/ 176 h 320"/>
                  <a:gd name="T80" fmla="*/ 85 w 298"/>
                  <a:gd name="T81" fmla="*/ 144 h 320"/>
                  <a:gd name="T82" fmla="*/ 72 w 298"/>
                  <a:gd name="T83" fmla="*/ 133 h 320"/>
                  <a:gd name="T84" fmla="*/ 66 w 298"/>
                  <a:gd name="T85" fmla="*/ 176 h 320"/>
                  <a:gd name="T86" fmla="*/ 64 w 298"/>
                  <a:gd name="T87"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3" name="Freeform 28"/>
              <p:cNvSpPr/>
              <p:nvPr/>
            </p:nvSpPr>
            <p:spPr bwMode="auto">
              <a:xfrm>
                <a:off x="2914" y="720"/>
                <a:ext cx="188" cy="160"/>
              </a:xfrm>
              <a:custGeom>
                <a:avLst/>
                <a:gdLst>
                  <a:gd name="T0" fmla="*/ 10 w 79"/>
                  <a:gd name="T1" fmla="*/ 0 h 67"/>
                  <a:gd name="T2" fmla="*/ 0 w 79"/>
                  <a:gd name="T3" fmla="*/ 34 h 67"/>
                  <a:gd name="T4" fmla="*/ 32 w 79"/>
                  <a:gd name="T5" fmla="*/ 67 h 67"/>
                  <a:gd name="T6" fmla="*/ 50 w 79"/>
                  <a:gd name="T7" fmla="*/ 67 h 67"/>
                  <a:gd name="T8" fmla="*/ 79 w 79"/>
                  <a:gd name="T9" fmla="*/ 32 h 67"/>
                  <a:gd name="T10" fmla="*/ 76 w 79"/>
                  <a:gd name="T11" fmla="*/ 0 h 67"/>
                  <a:gd name="T12" fmla="*/ 10 w 7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79" h="67">
                    <a:moveTo>
                      <a:pt x="10" y="0"/>
                    </a:moveTo>
                    <a:cubicBezTo>
                      <a:pt x="0" y="34"/>
                      <a:pt x="0" y="34"/>
                      <a:pt x="0" y="34"/>
                    </a:cubicBezTo>
                    <a:cubicBezTo>
                      <a:pt x="32" y="67"/>
                      <a:pt x="32" y="67"/>
                      <a:pt x="32" y="67"/>
                    </a:cubicBezTo>
                    <a:cubicBezTo>
                      <a:pt x="50" y="67"/>
                      <a:pt x="50" y="67"/>
                      <a:pt x="50" y="67"/>
                    </a:cubicBezTo>
                    <a:cubicBezTo>
                      <a:pt x="79" y="32"/>
                      <a:pt x="79" y="32"/>
                      <a:pt x="79" y="32"/>
                    </a:cubicBezTo>
                    <a:cubicBezTo>
                      <a:pt x="75" y="22"/>
                      <a:pt x="74" y="11"/>
                      <a:pt x="76" y="0"/>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6398" name="矩形 33"/>
          <p:cNvSpPr/>
          <p:nvPr/>
        </p:nvSpPr>
        <p:spPr>
          <a:xfrm>
            <a:off x="562610" y="3311525"/>
            <a:ext cx="3072765" cy="2861310"/>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Slow and Dull admin login websites at RTO due to tons of stagnant data stored daily.</a:t>
            </a:r>
            <a:endParaRPr sz="1800">
              <a:solidFill>
                <a:schemeClr val="bg1"/>
              </a:solidFill>
              <a:latin typeface="+mn-ea"/>
              <a:cs typeface="+mn-ea"/>
            </a:endParaRPr>
          </a:p>
          <a:p>
            <a:pPr marL="285750" marR="0" indent="-158750" algn="l">
              <a:lnSpc>
                <a:spcPct val="100000"/>
              </a:lnSpc>
              <a:spcBef>
                <a:spcPts val="0"/>
              </a:spcBef>
              <a:spcAft>
                <a:spcPts val="0"/>
              </a:spcAft>
              <a:buNone/>
            </a:pPr>
            <a:endParaRPr sz="1800">
              <a:solidFill>
                <a:schemeClr val="bg1"/>
              </a:solidFill>
              <a:latin typeface="+mn-ea"/>
              <a:cs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Confusing and unclear functions on site resulting in improper service, leading to waste of time and resources.</a:t>
            </a:r>
            <a:endParaRPr lang="en-US" altLang="en-US" sz="1800" dirty="0">
              <a:solidFill>
                <a:schemeClr val="bg1"/>
              </a:solidFill>
              <a:latin typeface="+mn-ea"/>
              <a:ea typeface="Poppins" charset="0"/>
              <a:cs typeface="+mn-ea"/>
              <a:sym typeface="+mn-ea"/>
            </a:endParaRPr>
          </a:p>
        </p:txBody>
      </p:sp>
      <p:sp>
        <p:nvSpPr>
          <p:cNvPr id="16399" name="矩形 34"/>
          <p:cNvSpPr/>
          <p:nvPr/>
        </p:nvSpPr>
        <p:spPr>
          <a:xfrm>
            <a:off x="4495165" y="3311525"/>
            <a:ext cx="3215640" cy="2861310"/>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Multiple and duplicate accounts getting created without a proper check, facing cancellation and penalty.</a:t>
            </a:r>
            <a:endParaRPr sz="1800">
              <a:solidFill>
                <a:schemeClr val="bg1"/>
              </a:solidFill>
              <a:latin typeface="+mn-ea"/>
              <a:cs typeface="+mn-ea"/>
            </a:endParaRPr>
          </a:p>
          <a:p>
            <a:pPr marL="285750" marR="0" indent="-158750" algn="l">
              <a:lnSpc>
                <a:spcPct val="100000"/>
              </a:lnSpc>
              <a:spcBef>
                <a:spcPts val="0"/>
              </a:spcBef>
              <a:spcAft>
                <a:spcPts val="0"/>
              </a:spcAft>
              <a:buNone/>
            </a:pPr>
            <a:endParaRPr sz="1800">
              <a:solidFill>
                <a:schemeClr val="bg1"/>
              </a:solidFill>
              <a:latin typeface="+mn-ea"/>
              <a:cs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Long lines and hefty paper works, resulting in illegal vehicle registrations as a alternative for people.</a:t>
            </a:r>
            <a:endParaRPr lang="en-US" altLang="en-US" sz="1800" dirty="0">
              <a:solidFill>
                <a:schemeClr val="bg1"/>
              </a:solidFill>
              <a:latin typeface="+mn-ea"/>
              <a:ea typeface="Poppins" charset="0"/>
              <a:cs typeface="+mn-ea"/>
              <a:sym typeface="+mn-ea"/>
            </a:endParaRPr>
          </a:p>
        </p:txBody>
      </p:sp>
      <p:sp>
        <p:nvSpPr>
          <p:cNvPr id="16400" name="矩形 35"/>
          <p:cNvSpPr/>
          <p:nvPr/>
        </p:nvSpPr>
        <p:spPr>
          <a:xfrm>
            <a:off x="8547735" y="3310890"/>
            <a:ext cx="3082925" cy="3415030"/>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Unsystematic procedure in services creating disarray in people and officials irrespective of the user.</a:t>
            </a:r>
            <a:endParaRPr lang="en-US" sz="1800">
              <a:solidFill>
                <a:schemeClr val="bg1"/>
              </a:solidFill>
              <a:latin typeface="+mn-ea"/>
              <a:ea typeface="Poppins" charset="0"/>
              <a:cs typeface="+mn-ea"/>
              <a:sym typeface="+mn-ea"/>
            </a:endParaRPr>
          </a:p>
          <a:p>
            <a:pPr marL="285750" marR="0" indent="-285750" algn="l">
              <a:lnSpc>
                <a:spcPct val="100000"/>
              </a:lnSpc>
              <a:spcBef>
                <a:spcPts val="0"/>
              </a:spcBef>
              <a:spcAft>
                <a:spcPts val="0"/>
              </a:spcAft>
              <a:buClrTx/>
              <a:buSzPts val="2000"/>
              <a:buFont typeface="Noto Sans Symbols" charset="0"/>
              <a:buChar char="•"/>
            </a:pPr>
            <a:endParaRPr lang="zh-CN" altLang="en-US" sz="1800" dirty="0">
              <a:solidFill>
                <a:schemeClr val="bg1"/>
              </a:solidFill>
              <a:latin typeface="+mn-ea"/>
              <a:ea typeface="Arial" panose="020B0604020202020204" pitchFamily="34" charset="0"/>
              <a:cs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bg1"/>
                </a:solidFill>
                <a:latin typeface="+mn-ea"/>
                <a:ea typeface="Poppins" charset="0"/>
                <a:cs typeface="+mn-ea"/>
                <a:sym typeface="+mn-ea"/>
              </a:rPr>
              <a:t>Faulty and unsorted databases hindering services due to unsynched softare updates.</a:t>
            </a:r>
            <a:endParaRPr sz="1800">
              <a:solidFill>
                <a:schemeClr val="bg1"/>
              </a:solidFill>
              <a:latin typeface="+mn-ea"/>
              <a:cs typeface="+mn-ea"/>
            </a:endParaRPr>
          </a:p>
          <a:p>
            <a:pPr marL="285750" marR="0" indent="-285750" algn="l">
              <a:lnSpc>
                <a:spcPct val="100000"/>
              </a:lnSpc>
              <a:spcBef>
                <a:spcPts val="0"/>
              </a:spcBef>
              <a:spcAft>
                <a:spcPts val="0"/>
              </a:spcAft>
              <a:buClrTx/>
              <a:buSzPts val="2000"/>
              <a:buFont typeface="Noto Sans Symbols" charset="0"/>
              <a:buChar char="•"/>
            </a:pPr>
            <a:endParaRPr lang="zh-CN" altLang="en-US" sz="1800" dirty="0">
              <a:solidFill>
                <a:schemeClr val="bg1"/>
              </a:solidFill>
              <a:latin typeface="+mn-ea"/>
              <a:ea typeface="Arial" panose="020B0604020202020204" pitchFamily="34" charset="0"/>
              <a:cs typeface="+mn-ea"/>
            </a:endParaRPr>
          </a:p>
        </p:txBody>
      </p:sp>
      <p:sp>
        <p:nvSpPr>
          <p:cNvPr id="2" name="Text Box 1"/>
          <p:cNvSpPr txBox="1"/>
          <p:nvPr/>
        </p:nvSpPr>
        <p:spPr>
          <a:xfrm>
            <a:off x="635635" y="1177925"/>
            <a:ext cx="10670540" cy="829945"/>
          </a:xfrm>
          <a:prstGeom prst="rect">
            <a:avLst/>
          </a:prstGeom>
          <a:noFill/>
        </p:spPr>
        <p:txBody>
          <a:bodyPr wrap="square" rtlCol="0">
            <a:spAutoFit/>
          </a:bodyPr>
          <a:p>
            <a:r>
              <a:rPr lang="en-US" sz="2400">
                <a:solidFill>
                  <a:schemeClr val="bg1"/>
                </a:solidFill>
                <a:latin typeface="+mn-ea"/>
                <a:cs typeface="+mn-ea"/>
              </a:rPr>
              <a:t>Faulty and Rugged RTO Management Software with complicated access and functioning compatibilities; resulting in ineffecient services and loss of tme.</a:t>
            </a:r>
            <a:endParaRPr lang="en-US" sz="2400">
              <a:solidFill>
                <a:schemeClr val="bg1"/>
              </a:solidFill>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1"/>
          <p:cNvPicPr>
            <a:picLocks noChangeAspect="1"/>
          </p:cNvPicPr>
          <p:nvPr/>
        </p:nvPicPr>
        <p:blipFill>
          <a:blip r:embed="rId1"/>
          <a:stretch>
            <a:fillRect/>
          </a:stretch>
        </p:blipFill>
        <p:spPr>
          <a:xfrm>
            <a:off x="0" y="1808163"/>
            <a:ext cx="5122863" cy="3413125"/>
          </a:xfrm>
          <a:prstGeom prst="rect">
            <a:avLst/>
          </a:prstGeom>
          <a:noFill/>
          <a:ln w="9525">
            <a:noFill/>
          </a:ln>
        </p:spPr>
      </p:pic>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bg1"/>
                </a:solidFill>
                <a:effectLst/>
                <a:uLnTx/>
                <a:uFillTx/>
                <a:latin typeface="+mj-lt"/>
                <a:ea typeface="+mj-ea"/>
                <a:cs typeface="+mj-cs"/>
              </a:rPr>
              <a:t>Project Benefits</a:t>
            </a:r>
            <a:endParaRPr kumimoji="0" lang="en-US" altLang="zh-C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10243" name="矩形 7"/>
          <p:cNvSpPr/>
          <p:nvPr/>
        </p:nvSpPr>
        <p:spPr>
          <a:xfrm>
            <a:off x="7390130" y="4394200"/>
            <a:ext cx="4222750" cy="2030095"/>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accent2">
                    <a:lumMod val="60000"/>
                    <a:lumOff val="40000"/>
                  </a:schemeClr>
                </a:solidFill>
                <a:latin typeface="+mn-ea"/>
                <a:ea typeface="Poppins" charset="0"/>
                <a:cs typeface="+mn-ea"/>
                <a:sym typeface="+mn-ea"/>
              </a:rPr>
              <a:t>Making people more willing to visit an RTO legally, appreciating the faster service rate and efficiency.</a:t>
            </a:r>
            <a:endParaRPr lang="en-US" sz="1800">
              <a:solidFill>
                <a:schemeClr val="accent2">
                  <a:lumMod val="60000"/>
                  <a:lumOff val="40000"/>
                </a:schemeClr>
              </a:solidFill>
              <a:latin typeface="+mn-ea"/>
              <a:ea typeface="Poppins" charset="0"/>
              <a:cs typeface="+mn-ea"/>
            </a:endParaRPr>
          </a:p>
          <a:p>
            <a:pPr marL="285750" marR="0" indent="-82550" algn="l">
              <a:lnSpc>
                <a:spcPct val="100000"/>
              </a:lnSpc>
              <a:spcBef>
                <a:spcPts val="0"/>
              </a:spcBef>
              <a:spcAft>
                <a:spcPts val="0"/>
              </a:spcAft>
              <a:buNone/>
            </a:pPr>
            <a:endParaRPr lang="zh-CN" altLang="en-US" sz="1800" dirty="0">
              <a:solidFill>
                <a:schemeClr val="accent2">
                  <a:lumMod val="60000"/>
                  <a:lumOff val="40000"/>
                </a:schemeClr>
              </a:solidFill>
              <a:latin typeface="+mn-ea"/>
              <a:ea typeface="Arial" panose="020B0604020202020204" pitchFamily="34" charset="0"/>
              <a:cs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accent2">
                    <a:lumMod val="60000"/>
                    <a:lumOff val="40000"/>
                  </a:schemeClr>
                </a:solidFill>
                <a:latin typeface="+mn-ea"/>
                <a:ea typeface="Poppins" charset="0"/>
                <a:cs typeface="+mn-ea"/>
                <a:sym typeface="+mn-ea"/>
              </a:rPr>
              <a:t>Easy differentiation between normal and authorized services at an early stage to minimize time consumed.</a:t>
            </a:r>
            <a:endParaRPr lang="en-US" altLang="en-US" sz="1800" dirty="0">
              <a:solidFill>
                <a:schemeClr val="accent2">
                  <a:lumMod val="60000"/>
                  <a:lumOff val="40000"/>
                </a:schemeClr>
              </a:solidFill>
              <a:latin typeface="+mn-ea"/>
              <a:ea typeface="Poppins" charset="0"/>
              <a:cs typeface="+mn-ea"/>
              <a:sym typeface="+mn-ea"/>
            </a:endParaRPr>
          </a:p>
        </p:txBody>
      </p:sp>
      <p:sp>
        <p:nvSpPr>
          <p:cNvPr id="10244" name="矩形 8"/>
          <p:cNvSpPr/>
          <p:nvPr/>
        </p:nvSpPr>
        <p:spPr>
          <a:xfrm>
            <a:off x="5832475" y="2021840"/>
            <a:ext cx="5780405" cy="1753235"/>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accent6">
                    <a:lumMod val="75000"/>
                  </a:schemeClr>
                </a:solidFill>
                <a:latin typeface="+mn-ea"/>
                <a:ea typeface="Poppins" charset="0"/>
                <a:cs typeface="+mn-ea"/>
                <a:sym typeface="+mn-ea"/>
              </a:rPr>
              <a:t>Increasing the rate and efficiency of Vehicle registration related services at a RTO.</a:t>
            </a:r>
            <a:endParaRPr lang="en-US" sz="1800">
              <a:solidFill>
                <a:schemeClr val="accent6">
                  <a:lumMod val="75000"/>
                </a:schemeClr>
              </a:solidFill>
              <a:latin typeface="+mn-ea"/>
              <a:ea typeface="Poppins" charset="0"/>
              <a:cs typeface="+mn-ea"/>
            </a:endParaRPr>
          </a:p>
          <a:p>
            <a:pPr marL="285750" marR="0" indent="-82550" algn="l">
              <a:lnSpc>
                <a:spcPct val="100000"/>
              </a:lnSpc>
              <a:spcBef>
                <a:spcPts val="0"/>
              </a:spcBef>
              <a:spcAft>
                <a:spcPts val="0"/>
              </a:spcAft>
              <a:buNone/>
            </a:pPr>
            <a:endParaRPr lang="zh-CN" altLang="en-US" sz="1800" dirty="0">
              <a:solidFill>
                <a:schemeClr val="accent6">
                  <a:lumMod val="75000"/>
                </a:schemeClr>
              </a:solidFill>
              <a:latin typeface="+mn-ea"/>
              <a:ea typeface="Arial" panose="020B0604020202020204" pitchFamily="34" charset="0"/>
              <a:cs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accent6">
                    <a:lumMod val="75000"/>
                  </a:schemeClr>
                </a:solidFill>
                <a:latin typeface="+mn-ea"/>
                <a:ea typeface="Poppins" charset="0"/>
                <a:cs typeface="+mn-ea"/>
                <a:sym typeface="+mn-ea"/>
              </a:rPr>
              <a:t>Making user interface very simple to facilitate effortless work flow and removing the complexity factor in the system.</a:t>
            </a:r>
            <a:endParaRPr lang="en-US" altLang="en-US" sz="1800" dirty="0">
              <a:solidFill>
                <a:schemeClr val="accent6">
                  <a:lumMod val="75000"/>
                </a:schemeClr>
              </a:solidFill>
              <a:latin typeface="+mn-ea"/>
              <a:ea typeface="Poppins" charset="0"/>
              <a:cs typeface="+mn-ea"/>
              <a:sym typeface="+mn-ea"/>
            </a:endParaRPr>
          </a:p>
        </p:txBody>
      </p:sp>
      <p:sp>
        <p:nvSpPr>
          <p:cNvPr id="11" name="矩形 10"/>
          <p:cNvSpPr/>
          <p:nvPr/>
        </p:nvSpPr>
        <p:spPr>
          <a:xfrm>
            <a:off x="4397375" y="1808163"/>
            <a:ext cx="725488" cy="725488"/>
          </a:xfrm>
          <a:prstGeom prst="rect">
            <a:avLst/>
          </a:pr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sym typeface="+mn-ea"/>
              </a:rPr>
              <a:t>1</a:t>
            </a:r>
            <a:endParaRPr kumimoji="0" lang="zh-CN" altLang="en-US" sz="5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mn-ea"/>
            </a:endParaRPr>
          </a:p>
        </p:txBody>
      </p:sp>
      <p:pic>
        <p:nvPicPr>
          <p:cNvPr id="10246" name="图片 11"/>
          <p:cNvPicPr>
            <a:picLocks noChangeAspect="1"/>
          </p:cNvPicPr>
          <p:nvPr/>
        </p:nvPicPr>
        <p:blipFill>
          <a:blip r:embed="rId2"/>
          <a:stretch>
            <a:fillRect/>
          </a:stretch>
        </p:blipFill>
        <p:spPr>
          <a:xfrm>
            <a:off x="4384675" y="4195763"/>
            <a:ext cx="2676525" cy="1784350"/>
          </a:xfrm>
          <a:prstGeom prst="rect">
            <a:avLst/>
          </a:prstGeom>
          <a:noFill/>
          <a:ln w="9525">
            <a:noFill/>
          </a:ln>
        </p:spPr>
      </p:pic>
      <p:sp>
        <p:nvSpPr>
          <p:cNvPr id="13" name="矩形 12"/>
          <p:cNvSpPr/>
          <p:nvPr/>
        </p:nvSpPr>
        <p:spPr>
          <a:xfrm>
            <a:off x="4384675" y="4195763"/>
            <a:ext cx="479425" cy="479425"/>
          </a:xfrm>
          <a:prstGeom prst="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sym typeface="+mn-ea"/>
              </a:rPr>
              <a:t>2</a:t>
            </a:r>
            <a:endParaRPr kumimoji="0" lang="zh-CN" altLang="en-US" sz="3600" b="0"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249863" y="1204595"/>
            <a:ext cx="3009900" cy="15811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4"/>
          <p:cNvSpPr/>
          <p:nvPr/>
        </p:nvSpPr>
        <p:spPr>
          <a:xfrm>
            <a:off x="8338820" y="3695700"/>
            <a:ext cx="3408363" cy="158115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矩形 5"/>
          <p:cNvSpPr/>
          <p:nvPr/>
        </p:nvSpPr>
        <p:spPr>
          <a:xfrm>
            <a:off x="8951278" y="1567180"/>
            <a:ext cx="1371600" cy="158115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矩形 6"/>
          <p:cNvSpPr/>
          <p:nvPr/>
        </p:nvSpPr>
        <p:spPr>
          <a:xfrm>
            <a:off x="5138420" y="4941888"/>
            <a:ext cx="989013" cy="1581150"/>
          </a:xfrm>
          <a:prstGeom prst="rect">
            <a:avLst/>
          </a:pr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sym typeface="+mn-ea"/>
              </a:rPr>
              <a:t>B</a:t>
            </a:r>
            <a:endParaRPr kumimoji="0" lang="zh-CN" altLang="en-US" sz="11500" b="0"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mn-ea"/>
            </a:endParaRPr>
          </a:p>
        </p:txBody>
      </p:sp>
      <p:sp>
        <p:nvSpPr>
          <p:cNvPr id="8" name="矩形 7"/>
          <p:cNvSpPr/>
          <p:nvPr/>
        </p:nvSpPr>
        <p:spPr>
          <a:xfrm>
            <a:off x="6364605" y="3148330"/>
            <a:ext cx="1330325" cy="158115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3937953" y="245745"/>
            <a:ext cx="1200150" cy="762000"/>
          </a:xfrm>
          <a:prstGeom prst="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sym typeface="+mn-ea"/>
              </a:rPr>
              <a:t>A</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mn-ea"/>
            </a:endParaRPr>
          </a:p>
        </p:txBody>
      </p:sp>
      <p:sp>
        <p:nvSpPr>
          <p:cNvPr id="10" name="矩形 9"/>
          <p:cNvSpPr/>
          <p:nvPr/>
        </p:nvSpPr>
        <p:spPr>
          <a:xfrm>
            <a:off x="10658793" y="1976438"/>
            <a:ext cx="1200150" cy="762000"/>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3" name="矩形 10"/>
          <p:cNvSpPr/>
          <p:nvPr/>
        </p:nvSpPr>
        <p:spPr>
          <a:xfrm>
            <a:off x="968375" y="3775075"/>
            <a:ext cx="4170045" cy="2306955"/>
          </a:xfrm>
          <a:prstGeom prst="rect">
            <a:avLst/>
          </a:prstGeom>
          <a:noFill/>
          <a:ln w="9525">
            <a:noFill/>
          </a:ln>
        </p:spPr>
        <p:txBody>
          <a:bodyPr wrap="square" anchor="t" anchorCtr="0">
            <a:spAutoFit/>
          </a:bodyPr>
          <a:p>
            <a:pPr marL="0" marR="0" indent="-127000" algn="l">
              <a:lnSpc>
                <a:spcPct val="100000"/>
              </a:lnSpc>
              <a:spcBef>
                <a:spcPts val="0"/>
              </a:spcBef>
              <a:spcAft>
                <a:spcPts val="0"/>
              </a:spcAft>
              <a:buClrTx/>
              <a:buSzPts val="2000"/>
              <a:buFont typeface="Noto Sans Symbols" charset="0"/>
              <a:buChar char="•"/>
            </a:pPr>
            <a:r>
              <a:rPr lang="en-US" sz="1800">
                <a:solidFill>
                  <a:schemeClr val="accent6">
                    <a:lumMod val="75000"/>
                  </a:schemeClr>
                </a:solidFill>
                <a:latin typeface="+mn-ea"/>
                <a:ea typeface="Poppins" charset="0"/>
                <a:cs typeface="+mn-ea"/>
                <a:sym typeface="+mn-ea"/>
              </a:rPr>
              <a:t>The project will facilitate even zero pre-knowledge users to understand the system easily by just readin the working manual.</a:t>
            </a:r>
            <a:endParaRPr sz="1800">
              <a:solidFill>
                <a:schemeClr val="accent6">
                  <a:lumMod val="75000"/>
                </a:schemeClr>
              </a:solidFill>
              <a:latin typeface="+mn-ea"/>
              <a:cs typeface="+mn-ea"/>
            </a:endParaRPr>
          </a:p>
          <a:p>
            <a:pPr marL="0" marR="0" indent="0" algn="l">
              <a:lnSpc>
                <a:spcPct val="100000"/>
              </a:lnSpc>
              <a:spcBef>
                <a:spcPts val="0"/>
              </a:spcBef>
              <a:spcAft>
                <a:spcPts val="0"/>
              </a:spcAft>
              <a:buNone/>
            </a:pPr>
            <a:endParaRPr sz="1800">
              <a:solidFill>
                <a:schemeClr val="accent6">
                  <a:lumMod val="75000"/>
                </a:schemeClr>
              </a:solidFill>
              <a:latin typeface="+mn-ea"/>
              <a:cs typeface="+mn-ea"/>
            </a:endParaRPr>
          </a:p>
          <a:p>
            <a:pPr marL="0" marR="0" indent="-127000" algn="l">
              <a:lnSpc>
                <a:spcPct val="100000"/>
              </a:lnSpc>
              <a:spcBef>
                <a:spcPts val="0"/>
              </a:spcBef>
              <a:spcAft>
                <a:spcPts val="0"/>
              </a:spcAft>
              <a:buClrTx/>
              <a:buSzPts val="2000"/>
              <a:buFont typeface="Noto Sans Symbols" charset="0"/>
              <a:buChar char="•"/>
            </a:pPr>
            <a:r>
              <a:rPr lang="en-US" sz="1800">
                <a:solidFill>
                  <a:schemeClr val="accent6">
                    <a:lumMod val="75000"/>
                  </a:schemeClr>
                </a:solidFill>
                <a:latin typeface="+mn-ea"/>
                <a:ea typeface="Poppins" charset="0"/>
                <a:cs typeface="+mn-ea"/>
                <a:sym typeface="+mn-ea"/>
              </a:rPr>
              <a:t>Ultimately, decreasing bribing at RTO and malpracatises checked due to overall easy availability of services.</a:t>
            </a:r>
            <a:endParaRPr lang="en-US" altLang="en-US" sz="1800" dirty="0">
              <a:solidFill>
                <a:schemeClr val="accent6">
                  <a:lumMod val="75000"/>
                </a:schemeClr>
              </a:solidFill>
              <a:latin typeface="+mn-ea"/>
              <a:ea typeface="Poppins" charset="0"/>
              <a:cs typeface="+mn-ea"/>
              <a:sym typeface="+mn-ea"/>
            </a:endParaRPr>
          </a:p>
        </p:txBody>
      </p:sp>
      <p:sp>
        <p:nvSpPr>
          <p:cNvPr id="11274" name="矩形 11"/>
          <p:cNvSpPr/>
          <p:nvPr/>
        </p:nvSpPr>
        <p:spPr>
          <a:xfrm>
            <a:off x="158750" y="1204595"/>
            <a:ext cx="4523105" cy="2306955"/>
          </a:xfrm>
          <a:prstGeom prst="rect">
            <a:avLst/>
          </a:prstGeom>
          <a:noFill/>
          <a:ln w="9525">
            <a:noFill/>
          </a:ln>
        </p:spPr>
        <p:txBody>
          <a:bodyPr wrap="square" anchor="t" anchorCtr="0">
            <a:spAutoFit/>
          </a:bodyPr>
          <a:p>
            <a:pPr marL="285750" marR="0" indent="-285750" algn="l">
              <a:lnSpc>
                <a:spcPct val="100000"/>
              </a:lnSpc>
              <a:spcBef>
                <a:spcPts val="0"/>
              </a:spcBef>
              <a:spcAft>
                <a:spcPts val="0"/>
              </a:spcAft>
              <a:buClrTx/>
              <a:buSzPts val="2000"/>
              <a:buFont typeface="Noto Sans Symbols" charset="0"/>
              <a:buChar char="•"/>
            </a:pPr>
            <a:r>
              <a:rPr lang="en-US" sz="1800">
                <a:solidFill>
                  <a:schemeClr val="accent2">
                    <a:lumMod val="60000"/>
                    <a:lumOff val="40000"/>
                  </a:schemeClr>
                </a:solidFill>
                <a:latin typeface="+mn-ea"/>
                <a:ea typeface="Poppins" charset="0"/>
                <a:cs typeface="+mn-ea"/>
                <a:sym typeface="+mn-ea"/>
              </a:rPr>
              <a:t>Easy differentiation between normal and authorized services at an early stage to minimize time consumed.</a:t>
            </a:r>
            <a:endParaRPr lang="en-US" sz="1800">
              <a:solidFill>
                <a:schemeClr val="accent2">
                  <a:lumMod val="60000"/>
                  <a:lumOff val="40000"/>
                </a:schemeClr>
              </a:solidFill>
              <a:latin typeface="+mn-ea"/>
              <a:ea typeface="Poppins" charset="0"/>
              <a:cs typeface="+mn-ea"/>
              <a:sym typeface="+mn-ea"/>
            </a:endParaRPr>
          </a:p>
          <a:p>
            <a:pPr marL="285750" marR="0" indent="-285750" algn="l">
              <a:lnSpc>
                <a:spcPct val="100000"/>
              </a:lnSpc>
              <a:spcBef>
                <a:spcPts val="0"/>
              </a:spcBef>
              <a:spcAft>
                <a:spcPts val="0"/>
              </a:spcAft>
              <a:buClrTx/>
              <a:buSzPts val="2000"/>
              <a:buFont typeface="Noto Sans Symbols" charset="0"/>
              <a:buChar char="•"/>
            </a:pPr>
            <a:endParaRPr lang="en-US" sz="1800">
              <a:solidFill>
                <a:schemeClr val="accent2">
                  <a:lumMod val="60000"/>
                  <a:lumOff val="40000"/>
                </a:schemeClr>
              </a:solidFill>
              <a:latin typeface="+mn-ea"/>
              <a:ea typeface="Poppins" charset="0"/>
              <a:cs typeface="+mn-ea"/>
              <a:sym typeface="+mn-ea"/>
            </a:endParaRPr>
          </a:p>
          <a:p>
            <a:pPr marL="285750" marR="0" indent="-285750" algn="l">
              <a:lnSpc>
                <a:spcPct val="100000"/>
              </a:lnSpc>
              <a:spcBef>
                <a:spcPts val="0"/>
              </a:spcBef>
              <a:spcAft>
                <a:spcPts val="0"/>
              </a:spcAft>
              <a:buClrTx/>
              <a:buSzPts val="2000"/>
              <a:buFont typeface="Noto Sans Symbols" charset="0"/>
              <a:buChar char="•"/>
            </a:pPr>
            <a:r>
              <a:rPr lang="en-US" sz="1800">
                <a:solidFill>
                  <a:schemeClr val="accent2">
                    <a:lumMod val="60000"/>
                    <a:lumOff val="40000"/>
                  </a:schemeClr>
                </a:solidFill>
                <a:latin typeface="+mn-ea"/>
                <a:ea typeface="Poppins" charset="0"/>
                <a:cs typeface="+mn-ea"/>
                <a:sym typeface="+mn-ea"/>
              </a:rPr>
              <a:t>Negation of repeated and long procedures in a service by intelligent handling of user’s interest.</a:t>
            </a:r>
            <a:endParaRPr lang="en-US" sz="1800">
              <a:solidFill>
                <a:schemeClr val="accent2">
                  <a:lumMod val="60000"/>
                  <a:lumOff val="40000"/>
                </a:schemeClr>
              </a:solidFill>
              <a:latin typeface="+mn-ea"/>
              <a:ea typeface="Poppins" charset="0"/>
              <a:cs typeface="+mn-ea"/>
            </a:endParaRPr>
          </a:p>
          <a:p>
            <a:pPr marL="285750" marR="0" indent="-285750" algn="l">
              <a:lnSpc>
                <a:spcPct val="100000"/>
              </a:lnSpc>
              <a:spcBef>
                <a:spcPts val="0"/>
              </a:spcBef>
              <a:spcAft>
                <a:spcPts val="0"/>
              </a:spcAft>
              <a:buClrTx/>
              <a:buSzPts val="2000"/>
              <a:buFont typeface="Noto Sans Symbols" charset="0"/>
              <a:buChar char="•"/>
            </a:pPr>
            <a:endParaRPr lang="en-US" altLang="en-US" sz="1800" dirty="0">
              <a:solidFill>
                <a:schemeClr val="accent2">
                  <a:lumMod val="60000"/>
                  <a:lumOff val="40000"/>
                </a:schemeClr>
              </a:solidFill>
              <a:latin typeface="+mn-ea"/>
              <a:ea typeface="Poppins" charset="0"/>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91565" y="5651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bg1"/>
                </a:solidFill>
                <a:effectLst/>
                <a:uLnTx/>
                <a:uFillTx/>
                <a:latin typeface="+mj-lt"/>
                <a:ea typeface="+mj-ea"/>
                <a:cs typeface="+mj-cs"/>
              </a:rPr>
              <a:t>Functional Requirements</a:t>
            </a:r>
            <a:endParaRPr kumimoji="0" lang="zh-CN" altLang="en-US"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3317" name="图片 6"/>
          <p:cNvPicPr>
            <a:picLocks noChangeAspect="1"/>
          </p:cNvPicPr>
          <p:nvPr/>
        </p:nvPicPr>
        <p:blipFill>
          <a:blip r:embed="rId1"/>
          <a:stretch>
            <a:fillRect/>
          </a:stretch>
        </p:blipFill>
        <p:spPr>
          <a:xfrm>
            <a:off x="160655" y="1382395"/>
            <a:ext cx="2214245" cy="1481455"/>
          </a:xfrm>
          <a:prstGeom prst="rect">
            <a:avLst/>
          </a:prstGeom>
          <a:noFill/>
          <a:ln w="9525">
            <a:noFill/>
          </a:ln>
        </p:spPr>
      </p:pic>
      <p:sp>
        <p:nvSpPr>
          <p:cNvPr id="9" name="矩形 8"/>
          <p:cNvSpPr/>
          <p:nvPr/>
        </p:nvSpPr>
        <p:spPr>
          <a:xfrm>
            <a:off x="161290" y="2961640"/>
            <a:ext cx="2213610" cy="3491865"/>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21" name="矩形 10"/>
          <p:cNvSpPr/>
          <p:nvPr/>
        </p:nvSpPr>
        <p:spPr>
          <a:xfrm>
            <a:off x="161290" y="2967990"/>
            <a:ext cx="2143125" cy="3415030"/>
          </a:xfrm>
          <a:prstGeom prst="rect">
            <a:avLst/>
          </a:prstGeom>
          <a:noFill/>
          <a:ln w="9525">
            <a:noFill/>
          </a:ln>
        </p:spPr>
        <p:txBody>
          <a:bodyPr wrap="square" anchor="t" anchorCtr="0">
            <a:spAutoFit/>
          </a:bodyPr>
          <a:p>
            <a:r>
              <a:rPr lang="en-US" sz="1800">
                <a:solidFill>
                  <a:schemeClr val="bg1"/>
                </a:solidFill>
                <a:latin typeface="+mn-ea"/>
                <a:ea typeface="Arial" panose="020B0604020202020204" pitchFamily="34" charset="0"/>
                <a:cs typeface="+mn-ea"/>
                <a:sym typeface="+mn-ea"/>
              </a:rPr>
              <a:t>Our system has mainly three modules, an administration module, an authorized user module, and other user module. Various processes involved in these three modules are as follows:</a:t>
            </a:r>
            <a:endParaRPr lang="en-US" altLang="en-US" sz="1800" dirty="0">
              <a:solidFill>
                <a:schemeClr val="bg1"/>
              </a:solidFill>
              <a:latin typeface="+mn-ea"/>
              <a:ea typeface="Arial" panose="020B0604020202020204" pitchFamily="34" charset="0"/>
              <a:cs typeface="+mn-ea"/>
              <a:sym typeface="+mn-ea"/>
            </a:endParaRPr>
          </a:p>
        </p:txBody>
      </p:sp>
      <p:graphicFrame>
        <p:nvGraphicFramePr>
          <p:cNvPr id="2" name="Table 1"/>
          <p:cNvGraphicFramePr>
            <a:graphicFrameLocks noGrp="1"/>
          </p:cNvGraphicFramePr>
          <p:nvPr/>
        </p:nvGraphicFramePr>
        <p:xfrm>
          <a:off x="2492375" y="1382395"/>
          <a:ext cx="9619615" cy="5475605"/>
        </p:xfrm>
        <a:graphic>
          <a:graphicData uri="http://schemas.openxmlformats.org/drawingml/2006/table">
            <a:tbl>
              <a:tblPr>
                <a:noFill/>
              </a:tblPr>
              <a:tblGrid>
                <a:gridCol w="1564005"/>
                <a:gridCol w="3982720"/>
                <a:gridCol w="1481455"/>
                <a:gridCol w="1748155"/>
                <a:gridCol w="843280"/>
              </a:tblGrid>
              <a:tr h="75819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b="1">
                          <a:solidFill>
                            <a:schemeClr val="bg1"/>
                          </a:solidFill>
                          <a:latin typeface="+mn-ea"/>
                          <a:ea typeface="Arial" panose="020B0604020202020204" pitchFamily="34" charset="0"/>
                          <a:cs typeface="+mn-ea"/>
                        </a:rPr>
                        <a:t>Requirement (#)</a:t>
                      </a:r>
                      <a:endParaRPr lang="en-US"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b="1">
                          <a:solidFill>
                            <a:schemeClr val="bg1"/>
                          </a:solidFill>
                          <a:latin typeface="+mn-ea"/>
                          <a:ea typeface="Arial" panose="020B0604020202020204" pitchFamily="34" charset="0"/>
                          <a:cs typeface="+mn-ea"/>
                        </a:rPr>
                        <a:t>Requirement Specification </a:t>
                      </a:r>
                      <a:endParaRPr lang="en-US"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b="1">
                          <a:solidFill>
                            <a:schemeClr val="bg1"/>
                          </a:solidFill>
                          <a:latin typeface="+mn-ea"/>
                          <a:ea typeface="Arial" panose="020B0604020202020204" pitchFamily="34" charset="0"/>
                          <a:cs typeface="+mn-ea"/>
                        </a:rPr>
                        <a:t>Department</a:t>
                      </a:r>
                      <a:endParaRPr lang="en-US"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b="1">
                          <a:solidFill>
                            <a:schemeClr val="bg1"/>
                          </a:solidFill>
                          <a:latin typeface="+mn-ea"/>
                          <a:ea typeface="Arial" panose="020B0604020202020204" pitchFamily="34" charset="0"/>
                          <a:cs typeface="+mn-ea"/>
                        </a:rPr>
                        <a:t>Name of Business User </a:t>
                      </a:r>
                      <a:endParaRPr lang="en-US"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b="1">
                          <a:solidFill>
                            <a:schemeClr val="bg1"/>
                          </a:solidFill>
                          <a:latin typeface="+mn-ea"/>
                          <a:ea typeface="Arial" panose="020B0604020202020204" pitchFamily="34" charset="0"/>
                          <a:cs typeface="+mn-ea"/>
                        </a:rPr>
                        <a:t>Status</a:t>
                      </a:r>
                      <a:endParaRPr lang="en-US"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1095375">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E1FR1</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License Application : Any authorized user can upload a form for license application.</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Front-end</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Anish Kumar</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Done</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r>
              <a:tr h="109474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E1FR2</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•Vehicle Registration: Authorized user can register the vehicle by uploading the form for vehicle registration.</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Front-end</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Anish Kumar</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800">
                          <a:solidFill>
                            <a:schemeClr val="bg1"/>
                          </a:solidFill>
                          <a:latin typeface="+mn-ea"/>
                          <a:cs typeface="+mn-ea"/>
                          <a:sym typeface="+mn-ea"/>
                        </a:rPr>
                        <a:t>Done</a:t>
                      </a:r>
                      <a:endParaRPr lang="en-US" sz="1800">
                        <a:solidFill>
                          <a:schemeClr val="bg1"/>
                        </a:solidFill>
                        <a:latin typeface="+mn-ea"/>
                        <a:cs typeface="+mn-ea"/>
                      </a:endParaRPr>
                    </a:p>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r>
              <a:tr h="1095375">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E1FR3</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Mail : Administrator can send message to the authorized user regarding the license renewal and all.</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Management</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Akshat Agarwal</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800">
                          <a:solidFill>
                            <a:schemeClr val="bg1"/>
                          </a:solidFill>
                          <a:latin typeface="+mn-ea"/>
                          <a:cs typeface="+mn-ea"/>
                          <a:sym typeface="+mn-ea"/>
                        </a:rPr>
                        <a:t>Done</a:t>
                      </a:r>
                      <a:endParaRPr lang="en-US" sz="1800">
                        <a:solidFill>
                          <a:schemeClr val="bg1"/>
                        </a:solidFill>
                        <a:latin typeface="+mn-ea"/>
                        <a:cs typeface="+mn-ea"/>
                      </a:endParaRPr>
                    </a:p>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r>
              <a:tr h="1431925">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E1FR4</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Search: Administrator and authorized user can select a particular vehicle and license holder by using license number, vehicle number, or colour. </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server</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a:solidFill>
                            <a:schemeClr val="bg1"/>
                          </a:solidFill>
                          <a:latin typeface="+mn-ea"/>
                          <a:cs typeface="+mn-ea"/>
                        </a:rPr>
                        <a:t>Jeremiah Nunes</a:t>
                      </a: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800">
                          <a:solidFill>
                            <a:schemeClr val="bg1"/>
                          </a:solidFill>
                          <a:latin typeface="+mn-ea"/>
                          <a:cs typeface="+mn-ea"/>
                          <a:sym typeface="+mn-ea"/>
                        </a:rPr>
                        <a:t>Done</a:t>
                      </a:r>
                      <a:endParaRPr lang="en-US" sz="1800">
                        <a:solidFill>
                          <a:schemeClr val="bg1"/>
                        </a:solidFill>
                        <a:latin typeface="+mn-ea"/>
                        <a:cs typeface="+mn-ea"/>
                      </a:endParaRPr>
                    </a:p>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endParaRPr lang="en-US">
                        <a:solidFill>
                          <a:schemeClr val="bg1"/>
                        </a:solidFill>
                        <a:latin typeface="+mn-ea"/>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01675" y="0"/>
            <a:ext cx="10280650" cy="774700"/>
          </a:xfrm>
        </p:spPr>
        <p:txBody>
          <a:bodyPr/>
          <a:p>
            <a:r>
              <a:rPr lang="en-US" sz="4400"/>
              <a:t>Non-Functional Requirements</a:t>
            </a:r>
            <a:endParaRPr lang="en-US" sz="4400"/>
          </a:p>
        </p:txBody>
      </p:sp>
      <p:graphicFrame>
        <p:nvGraphicFramePr>
          <p:cNvPr id="5" name="Table 4"/>
          <p:cNvGraphicFramePr>
            <a:graphicFrameLocks noGrp="1"/>
          </p:cNvGraphicFramePr>
          <p:nvPr/>
        </p:nvGraphicFramePr>
        <p:xfrm>
          <a:off x="194310" y="739140"/>
          <a:ext cx="11817985" cy="6237605"/>
        </p:xfrm>
        <a:graphic>
          <a:graphicData uri="http://schemas.openxmlformats.org/drawingml/2006/table">
            <a:tbl>
              <a:tblPr>
                <a:noFill/>
              </a:tblPr>
              <a:tblGrid>
                <a:gridCol w="2113915"/>
                <a:gridCol w="1878330"/>
                <a:gridCol w="2928620"/>
                <a:gridCol w="1744980"/>
                <a:gridCol w="1955800"/>
                <a:gridCol w="1196340"/>
              </a:tblGrid>
              <a:tr h="55626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Requirement (#)</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Category of NFR</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Requirement Specification </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Department</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Name of Business User</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b="1">
                          <a:solidFill>
                            <a:schemeClr val="bg1"/>
                          </a:solidFill>
                          <a:latin typeface="+mn-ea"/>
                          <a:ea typeface="Arial" panose="020B0604020202020204" pitchFamily="34" charset="0"/>
                          <a:cs typeface="+mn-ea"/>
                        </a:rPr>
                        <a:t>Status</a:t>
                      </a:r>
                      <a:endParaRPr lang="en-US" sz="1600" b="1">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55626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NFR1</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Performance</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All pages should load within 3 seconds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Server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JeremiahNunes</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73025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NFR2</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Performance</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Search should bring the results less than 7 seconds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Server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Anish Kumar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55626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NFR3</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Availability</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Application should be available for 24x7</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Server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JeremiahNunes</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111252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NFR4</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Scalability</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Registration Service should scale to serve 1000 request per second over 5 minutes timespan</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Database</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AkshatAgarwal</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50800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NFR5</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Confidentiality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All data should be encrypted.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Database</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AkshatAgarwal</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55626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NFR6</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Usability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Application should work on all devices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Front End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Anish Kumar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50800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NFR7</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Security</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Verify users before giving access.</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Front End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Anish Kumar</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375285">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NFR8</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Flexibility</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Should be User Friendly</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Front End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AkshatAgarwal</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r h="730250">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NFR9</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Extensibility </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Service should be available to all RTO officials of India</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Management</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ea typeface="Arial" panose="020B0604020202020204" pitchFamily="34" charset="0"/>
                          <a:cs typeface="+mn-ea"/>
                        </a:rPr>
                        <a:t>Jeremiah Nunes</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c>
                  <a:txBody>
                    <a:bodyPr wrap="square" numCol="1"/>
                    <a:p>
                      <a:pPr marL="0" marR="0" indent="0" algn="l">
                        <a:buNone/>
                        <a:defRPr>
                          <a:solidFill>
                            <a:srgbClr val="644300"/>
                          </a:solidFill>
                          <a:latin typeface="Arial" panose="020B0604020202020204" pitchFamily="34" charset="0"/>
                          <a:ea typeface="Arial" panose="020B0604020202020204" pitchFamily="34" charset="0"/>
                          <a:cs typeface="Arial" panose="020B0604020202020204" pitchFamily="34" charset="0"/>
                        </a:defRPr>
                      </a:pPr>
                      <a:r>
                        <a:rPr lang="en-US" sz="1600">
                          <a:solidFill>
                            <a:schemeClr val="bg1"/>
                          </a:solidFill>
                          <a:latin typeface="+mn-ea"/>
                          <a:cs typeface="+mn-ea"/>
                          <a:sym typeface="+mn-ea"/>
                        </a:rPr>
                        <a:t>Completed</a:t>
                      </a:r>
                      <a:endParaRPr lang="en-US" sz="1600">
                        <a:solidFill>
                          <a:schemeClr val="bg1"/>
                        </a:solidFill>
                        <a:latin typeface="+mn-ea"/>
                        <a:ea typeface="Arial" panose="020B0604020202020204" pitchFamily="34" charset="0"/>
                        <a:cs typeface="+mn-ea"/>
                      </a:endParaRPr>
                    </a:p>
                  </a:txBody>
                  <a:tcPr marL="68580" marR="0" marT="6858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27282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057275" y="9017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bg1"/>
                </a:solidFill>
                <a:effectLst/>
                <a:uLnTx/>
                <a:uFillTx/>
                <a:latin typeface="+mj-lt"/>
                <a:ea typeface="+mj-ea"/>
                <a:cs typeface="+mj-cs"/>
              </a:rPr>
              <a:t>Project Design</a:t>
            </a:r>
            <a:endParaRPr kumimoji="0" lang="zh-CN" alt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椭圆 2"/>
          <p:cNvSpPr/>
          <p:nvPr/>
        </p:nvSpPr>
        <p:spPr>
          <a:xfrm>
            <a:off x="10176310" y="4776788"/>
            <a:ext cx="1793875" cy="1793875"/>
          </a:xfrm>
          <a:prstGeom prst="ellipse">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5" name="组合 4"/>
          <p:cNvGrpSpPr>
            <a:grpSpLocks noChangeAspect="1"/>
          </p:cNvGrpSpPr>
          <p:nvPr/>
        </p:nvGrpSpPr>
        <p:grpSpPr>
          <a:xfrm>
            <a:off x="10573477" y="5260318"/>
            <a:ext cx="999541" cy="999533"/>
            <a:chOff x="5578476" y="3629026"/>
            <a:chExt cx="271463" cy="271462"/>
          </a:xfrm>
          <a:solidFill>
            <a:schemeClr val="bg1"/>
          </a:solidFill>
        </p:grpSpPr>
        <p:sp>
          <p:nvSpPr>
            <p:cNvPr id="6"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Freeform 16"/>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8" name="椭圆 7"/>
          <p:cNvSpPr/>
          <p:nvPr/>
        </p:nvSpPr>
        <p:spPr>
          <a:xfrm>
            <a:off x="8961755" y="3090228"/>
            <a:ext cx="1793875" cy="1793875"/>
          </a:xfrm>
          <a:prstGeom prst="ellips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461" name="Freeform 17"/>
          <p:cNvSpPr>
            <a:spLocks noChangeAspect="1" noEditPoints="1"/>
          </p:cNvSpPr>
          <p:nvPr/>
        </p:nvSpPr>
        <p:spPr>
          <a:xfrm>
            <a:off x="9539605" y="3474403"/>
            <a:ext cx="636588" cy="1025525"/>
          </a:xfrm>
          <a:custGeom>
            <a:avLst/>
            <a:gdLst/>
            <a:ahLst/>
            <a:cxnLst>
              <a:cxn ang="0">
                <a:pos x="582202" y="0"/>
              </a:cxn>
              <a:cxn ang="0">
                <a:pos x="628276" y="37843"/>
              </a:cxn>
              <a:cxn ang="0">
                <a:pos x="636653" y="71482"/>
              </a:cxn>
              <a:cxn ang="0">
                <a:pos x="636653" y="592879"/>
              </a:cxn>
              <a:cxn ang="0">
                <a:pos x="636653" y="954493"/>
              </a:cxn>
              <a:cxn ang="0">
                <a:pos x="565448" y="1025975"/>
              </a:cxn>
              <a:cxn ang="0">
                <a:pos x="71205" y="1025975"/>
              </a:cxn>
              <a:cxn ang="0">
                <a:pos x="0" y="954493"/>
              </a:cxn>
              <a:cxn ang="0">
                <a:pos x="0" y="79891"/>
              </a:cxn>
              <a:cxn ang="0">
                <a:pos x="50262" y="0"/>
              </a:cxn>
              <a:cxn ang="0">
                <a:pos x="582202" y="0"/>
              </a:cxn>
              <a:cxn ang="0">
                <a:pos x="573825" y="866192"/>
              </a:cxn>
              <a:cxn ang="0">
                <a:pos x="573825" y="163988"/>
              </a:cxn>
              <a:cxn ang="0">
                <a:pos x="62828" y="163988"/>
              </a:cxn>
              <a:cxn ang="0">
                <a:pos x="62828" y="866192"/>
              </a:cxn>
              <a:cxn ang="0">
                <a:pos x="573825" y="866192"/>
              </a:cxn>
              <a:cxn ang="0">
                <a:pos x="318327" y="67277"/>
              </a:cxn>
              <a:cxn ang="0">
                <a:pos x="217802" y="67277"/>
              </a:cxn>
              <a:cxn ang="0">
                <a:pos x="205237" y="67277"/>
              </a:cxn>
              <a:cxn ang="0">
                <a:pos x="188483" y="79891"/>
              </a:cxn>
              <a:cxn ang="0">
                <a:pos x="205237" y="96711"/>
              </a:cxn>
              <a:cxn ang="0">
                <a:pos x="213614" y="96711"/>
              </a:cxn>
              <a:cxn ang="0">
                <a:pos x="423039" y="96711"/>
              </a:cxn>
              <a:cxn ang="0">
                <a:pos x="431416" y="96711"/>
              </a:cxn>
              <a:cxn ang="0">
                <a:pos x="443982" y="79891"/>
              </a:cxn>
              <a:cxn ang="0">
                <a:pos x="431416" y="67277"/>
              </a:cxn>
              <a:cxn ang="0">
                <a:pos x="423039" y="67277"/>
              </a:cxn>
              <a:cxn ang="0">
                <a:pos x="318327" y="67277"/>
              </a:cxn>
              <a:cxn ang="0">
                <a:pos x="364400" y="946084"/>
              </a:cxn>
              <a:cxn ang="0">
                <a:pos x="318327" y="899831"/>
              </a:cxn>
              <a:cxn ang="0">
                <a:pos x="268064" y="946084"/>
              </a:cxn>
              <a:cxn ang="0">
                <a:pos x="318327" y="996541"/>
              </a:cxn>
              <a:cxn ang="0">
                <a:pos x="364400" y="946084"/>
              </a:cxn>
            </a:cxnLst>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chemeClr val="bg1"/>
          </a:solidFill>
          <a:ln w="9525">
            <a:noFill/>
          </a:ln>
        </p:spPr>
        <p:txBody>
          <a:bodyPr/>
          <a:p>
            <a:endParaRPr lang="en-US"/>
          </a:p>
        </p:txBody>
      </p:sp>
      <p:sp>
        <p:nvSpPr>
          <p:cNvPr id="10" name="椭圆 9"/>
          <p:cNvSpPr/>
          <p:nvPr/>
        </p:nvSpPr>
        <p:spPr>
          <a:xfrm>
            <a:off x="10289858" y="1415733"/>
            <a:ext cx="1793875" cy="1793875"/>
          </a:xfrm>
          <a:prstGeom prst="ellips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KSO_Shape"/>
          <p:cNvSpPr>
            <a:spLocks noChangeAspect="1"/>
          </p:cNvSpPr>
          <p:nvPr/>
        </p:nvSpPr>
        <p:spPr>
          <a:xfrm>
            <a:off x="10661333" y="1823720"/>
            <a:ext cx="1050925" cy="97790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a:off x="8714740" y="-317"/>
            <a:ext cx="1793875" cy="1793875"/>
          </a:xfrm>
          <a:prstGeom prst="ellipse">
            <a:avLst/>
          </a:prstGeom>
          <a:solidFill>
            <a:srgbClr val="E3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465" name="KSO_Shape"/>
          <p:cNvSpPr>
            <a:spLocks noChangeAspect="1"/>
          </p:cNvSpPr>
          <p:nvPr/>
        </p:nvSpPr>
        <p:spPr>
          <a:xfrm>
            <a:off x="9141778" y="410845"/>
            <a:ext cx="939800" cy="9715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w="9525">
            <a:noFill/>
          </a:ln>
        </p:spPr>
        <p:txBody>
          <a:bodyPr/>
          <a:p>
            <a:endParaRPr lang="en-US"/>
          </a:p>
        </p:txBody>
      </p:sp>
      <p:pic>
        <p:nvPicPr>
          <p:cNvPr id="2" name="Picture 1" descr="Screenshot 2021-04-07 113351"/>
          <p:cNvPicPr>
            <a:picLocks noChangeAspect="1"/>
          </p:cNvPicPr>
          <p:nvPr/>
        </p:nvPicPr>
        <p:blipFill>
          <a:blip r:embed="rId1"/>
          <a:stretch>
            <a:fillRect/>
          </a:stretch>
        </p:blipFill>
        <p:spPr>
          <a:xfrm>
            <a:off x="158750" y="1209040"/>
            <a:ext cx="8555990" cy="54908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11295</Words>
  <Application>WPS Presentation</Application>
  <PresentationFormat>宽屏</PresentationFormat>
  <Paragraphs>486</Paragraphs>
  <Slides>28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SimSun</vt:lpstr>
      <vt:lpstr>Wingdings</vt:lpstr>
      <vt:lpstr>Calibri</vt:lpstr>
      <vt:lpstr>Microsoft YaHei Light</vt:lpstr>
      <vt:lpstr>Noto Sans Symbols</vt:lpstr>
      <vt:lpstr>Gotham Nights</vt:lpstr>
      <vt:lpstr>Poppins</vt:lpstr>
      <vt:lpstr>Microsoft YaHei</vt:lpstr>
      <vt:lpstr>Arial Unicode MS</vt:lpstr>
      <vt:lpstr>Calibri Light</vt:lpstr>
      <vt:lpstr>Malgun Gothic Semilight</vt:lpstr>
      <vt:lpstr>Malgun Gothic</vt:lpstr>
      <vt:lpstr>Wingdings</vt:lpstr>
      <vt:lpstr>Bradley Hand ITC</vt:lpstr>
      <vt:lpstr>Office 主题</vt:lpstr>
      <vt:lpstr>RTO Management System</vt:lpstr>
      <vt:lpstr>Group Members</vt:lpstr>
      <vt:lpstr>Introduction to our Project</vt:lpstr>
      <vt:lpstr>Problem Statement &amp; its Effects</vt:lpstr>
      <vt:lpstr>Project Benefits</vt:lpstr>
      <vt:lpstr>PowerPoint 演示文稿</vt:lpstr>
      <vt:lpstr>Functional Requirements</vt:lpstr>
      <vt:lpstr>Non-Functional Requirements</vt:lpstr>
      <vt:lpstr>Project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Your  Title  Here</vt:lpstr>
      <vt:lpstr>PowerPoint 演示文稿</vt:lpstr>
      <vt:lpstr>Your  Title  Here</vt:lpstr>
      <vt:lpstr>PowerPoint 演示文稿</vt:lpstr>
      <vt:lpstr>Your  Title  Here</vt:lpstr>
      <vt:lpstr>PowerPoint 演示文稿</vt:lpstr>
      <vt:lpstr>PowerPoint 演示文稿</vt:lpstr>
      <vt:lpstr>Your  Title  Here</vt:lpstr>
      <vt:lpstr>Add your title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Anish Kumar</cp:lastModifiedBy>
  <cp:revision>34</cp:revision>
  <dcterms:created xsi:type="dcterms:W3CDTF">2015-10-06T12:45:00Z</dcterms:created>
  <dcterms:modified xsi:type="dcterms:W3CDTF">2021-06-06T16:22:56Z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