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57" r:id="rId6"/>
    <p:sldId id="258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E04E-A7C0-40F4-A3A8-FAEAD1BEA152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A251F-944A-4F6E-BEBD-C6E0BC4746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6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290F-E2B2-766E-8DE1-71EF3C2B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C5E2-D01B-9FBC-F62B-7AA38F9C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186C-8AA9-39B2-16D9-9F0A8007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B460-73B1-4567-97D7-76D8393DF78F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268B-1C8E-A2CC-5B37-6F878944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D7FA-58CA-B73A-4159-E7FB35D3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CE20-D6D8-6BD8-05AF-EDD36FDC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BDA6-6E74-660A-803B-FDB9FBF49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15-412B-FA54-74B5-4E7D929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C890-7348-42F6-B6E2-136F89D4C57D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9812-0A40-C372-1D92-F0D1FBB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3421-ECAE-79FB-8F8A-7D84A56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53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B05E-04B2-6F9B-1EE9-2808BC42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0E81-161F-0004-C837-D7053DAB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57AE-2ED4-4177-6E89-F40C515B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E560-A2B5-451E-B3F7-953269A557CC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A4F7-A6CD-4437-A400-3584C5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6827-E1FE-C666-C17C-23E4FA04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637D-58B3-84B5-9BAA-A447C544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C5D3-C313-8320-97E9-420A583A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2536-8771-A70D-FFF5-925EFE7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D82-5FDE-4A26-8B6E-775030124143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FBE8-40BE-CEB0-CB9B-54E6964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1E3D-9009-1B27-26C2-AC99E0F8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6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3F4-6030-8FBC-F750-28779AD9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EB9A1-98F1-7932-063D-B76C13CFD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E6A91-6EC6-E25E-5418-D74A8C0C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0F35-EEBF-4B0E-9FE6-46C719D3987D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926F-4055-3BA7-7E38-45C2A686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60B2-174D-B373-C0A5-F76B5872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1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0305-FF44-5E17-7CD8-063262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8D4-D136-1B3C-134F-1C1C9CE56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63A0-3F20-0012-EF95-6CE905E1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4C73-07FC-7F24-B019-F30BD146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B9E-4045-40F5-96E5-057C36F2D2E4}" type="datetime1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8C2A-2965-923B-6882-8CF5D89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22B7-55DC-928B-FE83-5A29F617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5AE3-F6C0-3ABE-9120-299D875C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FB5F-B4FA-B660-D28B-5826B778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89F44-E238-D7A6-C51C-76CC17B66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03591-B7FB-DAB0-7A47-5517EC22D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6F173-B9C4-3167-7A2E-8C75FC6E3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B783B-C8DD-81A3-444B-73ED4CF7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618D-0390-43F8-A668-875EC0688C47}" type="datetime1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DB0D9-853B-309C-50E5-31167C50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D2EC-7FA0-EF56-7CE7-3DD27313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7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5C7D-F4E2-E126-BD42-221C1EFC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E7D-BB3B-C083-2F87-071E1470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F8FD-CE6D-422A-A995-0C624564FB12}" type="datetime1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4DD6-82E8-5B9F-7E1A-B0A7EA74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BA4EA-4ABF-E999-3032-414DDD2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63BED-6BB9-1D02-C173-C34E1420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8FD-2CB9-446E-B79F-A9747993ED4A}" type="datetime1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38831-8B2F-2EC2-6088-A64567A2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36455-761E-60A8-1FC2-3807F2C0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9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0139-ED4C-2EFE-A0C7-B175BD89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7117-587F-1EDE-EED8-64A98E2F9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1D76-109D-A6EA-6D05-9BFB01A26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AE7AF-BEF3-A6A4-6218-EBA35F3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8B51-FF07-4945-9179-065F02EB1800}" type="datetime1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C62CD-9737-0E88-29D1-CC5CEC24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C5E0-A2B9-8771-E687-D7089D5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D14B-A956-C1C2-3CCC-EDBA1D04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71DD5-0BA4-60FE-6340-85F6DDF5B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8B58-6572-DF34-F896-848B91D4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DFCB-8858-20E3-19F3-6AB0D259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C243-984E-4056-B867-B7174A3E5AFF}" type="datetime1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6971-BC9F-4008-C18F-AA00E10A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67C2-EE2D-95EB-2C70-338835BD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08C2-70BA-396D-2462-C0FFAA3D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5A70-C3B6-38B3-97F5-6746BEFE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D0C8-0D75-D3BA-FB1D-4786A4EFA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8F0A-35BF-4E4E-A126-C292E500848C}" type="datetime1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F694-8221-F8AB-0E3D-33BB051F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Tej Dave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AC3D-017B-5DC7-D1C3-C5C223ED0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E363-629C-4A4F-BE33-1CFA74DC3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2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-login/share?account=2169170&amp;forceAccount=false&amp;redirect=https%3A%2F%2Fwww.linkedin.com%2Flearning%2Fnlp-with-python-for-machine-learning-essential-training%2Finverse-document-frequency-weighting%3Ftrk%3Demail_share" TargetMode="External"/><Relationship Id="rId2" Type="http://schemas.openxmlformats.org/officeDocument/2006/relationships/hyperlink" Target="https://www.kaggle.com/datasets/uciml/sms-spam-collection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22/06/19/2731013/russia-says-over-50-ukrainian-generals-officers-killed-in-missile-strike" TargetMode="External"/><Relationship Id="rId2" Type="http://schemas.openxmlformats.org/officeDocument/2006/relationships/hyperlink" Target="https://www.telesurenglish.net/news/Russian-MoD-50-Ukrainian-Officers-Killed-in-Long-Range-Strike-20220619-002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a.com.tr/en/russia-ukraine-war/over-50-ukrainian-prisoners-of-war-reportedly-killed-in-shelling/26485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A96-8AC5-C043-FE16-8238D991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/>
              <a:t>The Tweets Classification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9A4E-A240-D1A4-F944-303487A0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284898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EFDBB-BA17-318E-6D1A-68E5758CAE1C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A437-0AB9-EF23-FFE1-2741EBE8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5487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A5162-FBF6-EB8B-EA4B-4878F7DA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Quick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DC44-23E0-6E85-5B20-0AF6496F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sz="2000"/>
              <a:t>SMS SPAM Dataset is used to train model</a:t>
            </a:r>
          </a:p>
          <a:p>
            <a:pPr marL="0" indent="0">
              <a:buNone/>
            </a:pPr>
            <a:r>
              <a:rPr lang="en-IN" sz="2000"/>
              <a:t> </a:t>
            </a:r>
            <a:r>
              <a:rPr lang="en-IN" sz="2000">
                <a:hlinkClick r:id="rId2"/>
              </a:rPr>
              <a:t>https://www.kaggle.com/datasets/uciml/sms-spam-collection-dataset</a:t>
            </a:r>
            <a:r>
              <a:rPr lang="en-IN" sz="2000"/>
              <a:t> </a:t>
            </a:r>
          </a:p>
          <a:p>
            <a:pPr marL="0" indent="0">
              <a:buNone/>
            </a:pPr>
            <a:endParaRPr lang="en-IN" sz="2000"/>
          </a:p>
          <a:p>
            <a:r>
              <a:rPr lang="en-IN" sz="2000"/>
              <a:t>The dataset is cleaned, stop words are removed, lemmatized and tokenized for vectorization and analysing.</a:t>
            </a:r>
          </a:p>
          <a:p>
            <a:r>
              <a:rPr lang="en-IN" sz="2000"/>
              <a:t>TF-IDF Vectorization is used. 	</a:t>
            </a:r>
          </a:p>
          <a:p>
            <a:pPr marL="0" indent="0">
              <a:buNone/>
            </a:pPr>
            <a:r>
              <a:rPr lang="en-IN" sz="20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IN" sz="2000" u="sng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https://www.linkedin.com/learning-login/share?account=2169170&amp;forceAccount=false&amp;redirect=https%3A%2F%2Fwww.linkedin.com%2Flearning%2Fnlp-with-python-for-machine-learning-essential-training%2Finverse-document-frequency-weighting%3Ftrk%3Demail_share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22DDE-F49D-9C79-BC7B-11F281E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118725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E6E9-6C72-0A9C-3918-F10DD5E9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Model Training and Evaluation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C5A9BC-D404-89DE-A8E6-FB73AD03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2200" dirty="0"/>
              <a:t>Random Forest Model is used.</a:t>
            </a:r>
          </a:p>
          <a:p>
            <a:pPr marL="285750">
              <a:spcAft>
                <a:spcPts val="600"/>
              </a:spcAft>
            </a:pPr>
            <a:r>
              <a:rPr lang="en-US" sz="2200" dirty="0"/>
              <a:t>Dataset is split into test and training set on 20%.</a:t>
            </a:r>
          </a:p>
          <a:p>
            <a:pPr marL="285750">
              <a:spcAft>
                <a:spcPts val="600"/>
              </a:spcAft>
            </a:pPr>
            <a:r>
              <a:rPr lang="en-US" sz="2200" dirty="0"/>
              <a:t>Precision: 0.97</a:t>
            </a:r>
          </a:p>
          <a:p>
            <a:pPr marL="285750">
              <a:spcAft>
                <a:spcPts val="600"/>
              </a:spcAft>
            </a:pPr>
            <a:r>
              <a:rPr lang="en-US" sz="2200" dirty="0"/>
              <a:t>Recall: 0.87</a:t>
            </a:r>
          </a:p>
          <a:p>
            <a:pPr marL="285750">
              <a:spcAft>
                <a:spcPts val="600"/>
              </a:spcAft>
            </a:pPr>
            <a:r>
              <a:rPr lang="en-US" sz="2200" dirty="0"/>
              <a:t>Accuracy: 0.97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98E96-6294-D878-A6B1-2C1F3E9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16689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631-C99A-CE2F-EE2B-2C150399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Tweet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75C2-6A39-EF58-A39F-87466370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Ukraine and Russia war have got a huge support on the Social Media Platform. </a:t>
            </a:r>
          </a:p>
          <a:p>
            <a:r>
              <a:rPr lang="en-IN" dirty="0"/>
              <a:t>Let’s assess the sentiment of the people around the world on the topic. </a:t>
            </a:r>
          </a:p>
          <a:p>
            <a:r>
              <a:rPr lang="en-IN" b="1" dirty="0"/>
              <a:t>Also, Let’s check the authenticity of the tweets by classifying Not SPAM/ SPAM tweets.</a:t>
            </a:r>
          </a:p>
          <a:p>
            <a:r>
              <a:rPr lang="en-IN" dirty="0"/>
              <a:t>Key words: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Ukraine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Russia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War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Total 45937 tweets have been scraped on the topic Ukraine and Russia War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40F2-CA13-6638-5BEE-8E6341D4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426298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EFEA-6713-5544-3F51-71CF6AA7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/>
              <a:t>SPAM Classified Tweets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C97-F4CA-64A4-2801-B545C1A9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2200" dirty="0"/>
              <a:t>Does everyone know why China </a:t>
            </a:r>
            <a:r>
              <a:rPr lang="en-GB" sz="2200" dirty="0" err="1"/>
              <a:t>ðŸ</a:t>
            </a:r>
            <a:r>
              <a:rPr lang="en-GB" sz="2200" dirty="0"/>
              <a:t>‡¨ðŸ‡³ war with Taiwan ðŸ‡¹ðŸ‡¼? And Russia </a:t>
            </a:r>
            <a:r>
              <a:rPr lang="en-GB" sz="2200" dirty="0" err="1"/>
              <a:t>ðŸ</a:t>
            </a:r>
            <a:r>
              <a:rPr lang="en-GB" sz="2200" dirty="0"/>
              <a:t>‡·</a:t>
            </a:r>
            <a:r>
              <a:rPr lang="en-GB" sz="2200" dirty="0" err="1"/>
              <a:t>ðŸ</a:t>
            </a:r>
            <a:r>
              <a:rPr lang="en-GB" sz="2200" dirty="0"/>
              <a:t>‡º war with Ukraine </a:t>
            </a:r>
            <a:r>
              <a:rPr lang="en-GB" sz="2200" dirty="0" err="1"/>
              <a:t>ðŸ</a:t>
            </a:r>
            <a:r>
              <a:rPr lang="en-GB" sz="2200" dirty="0"/>
              <a:t>‡º</a:t>
            </a:r>
            <a:r>
              <a:rPr lang="en-GB" sz="2200" dirty="0" err="1"/>
              <a:t>ðŸ</a:t>
            </a:r>
            <a:r>
              <a:rPr lang="en-GB" sz="2200" dirty="0"/>
              <a:t>‡¦?  Because Obama stole my seat in 2012. Trump stole my seat in 2016. </a:t>
            </a:r>
            <a:r>
              <a:rPr lang="en-GB" sz="2200" dirty="0" err="1"/>
              <a:t>Biend</a:t>
            </a:r>
            <a:r>
              <a:rPr lang="en-GB" sz="2200" dirty="0"/>
              <a:t> stole Presidential seat in 2021 from President Prince Seng Heng.  If </a:t>
            </a:r>
            <a:r>
              <a:rPr lang="en-GB" sz="2200" dirty="0" err="1"/>
              <a:t>Biend</a:t>
            </a:r>
            <a:r>
              <a:rPr lang="en-GB" sz="2200" dirty="0"/>
              <a:t> gives seat back to me the war will the end.</a:t>
            </a:r>
          </a:p>
          <a:p>
            <a:r>
              <a:rPr lang="en-GB" sz="2200" dirty="0"/>
              <a:t>International case study ..even it need in </a:t>
            </a:r>
            <a:r>
              <a:rPr lang="en-GB" sz="2200" dirty="0" err="1"/>
              <a:t>reecent</a:t>
            </a:r>
            <a:r>
              <a:rPr lang="en-GB" sz="2200" dirty="0"/>
              <a:t> time. Example </a:t>
            </a:r>
            <a:r>
              <a:rPr lang="en-GB" sz="2200" dirty="0" err="1"/>
              <a:t>doklam</a:t>
            </a:r>
            <a:r>
              <a:rPr lang="en-GB" sz="2200" dirty="0"/>
              <a:t> issue  </a:t>
            </a:r>
            <a:r>
              <a:rPr lang="en-GB" sz="2200" dirty="0" err="1"/>
              <a:t>Sevene</a:t>
            </a:r>
            <a:r>
              <a:rPr lang="en-GB" sz="2200" dirty="0"/>
              <a:t> sister issue  Russia Ukraine war S 400 deal etc.</a:t>
            </a:r>
          </a:p>
          <a:p>
            <a:r>
              <a:rPr lang="en-GB" sz="2200" dirty="0"/>
              <a:t>The war in Ukraine was supposed to happen in 2016, after Hillary Clinton won. The Trump/Russia hoax was a response to justify why she didn't win.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5F4CE-57F4-81CC-CEB9-9FE7C5A1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274684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D67C-89B2-961A-C86B-21EEFF44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SPAM Tweet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9EA10-2DBE-D43D-3019-67E58A6D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1" dirty="0"/>
              <a:t>Tweet</a:t>
            </a:r>
          </a:p>
          <a:p>
            <a:r>
              <a:rPr lang="en-GB" sz="1900" dirty="0"/>
              <a:t>Uncivilized Russia just killed 50 Ukrainian prisoners of war with a missile fired at the prison they were held at , primitive Russia needs to pay for these atrocities they are committing in Ukraine  !</a:t>
            </a:r>
          </a:p>
          <a:p>
            <a:pPr marL="0" indent="0">
              <a:buNone/>
            </a:pPr>
            <a:r>
              <a:rPr lang="en-IN" sz="1900" b="1" dirty="0"/>
              <a:t>Sources sound different</a:t>
            </a:r>
            <a:endParaRPr lang="en-IN" sz="1900" b="1" dirty="0">
              <a:hlinkClick r:id="rId2"/>
            </a:endParaRPr>
          </a:p>
          <a:p>
            <a:r>
              <a:rPr lang="en-IN" sz="1900" dirty="0">
                <a:hlinkClick r:id="rId2"/>
              </a:rPr>
              <a:t>https://www.telesurenglish.net/news/Russian-MoD-50-Ukrainian-Officers-Killed-in-Long-Range-Strike-20220619-0023.html</a:t>
            </a:r>
            <a:endParaRPr lang="en-IN" sz="1900" dirty="0"/>
          </a:p>
          <a:p>
            <a:r>
              <a:rPr lang="en-IN" sz="1900" dirty="0">
                <a:hlinkClick r:id="rId3"/>
              </a:rPr>
              <a:t>https://www.tasnimnews.com/en/news/2022/06/19/2731013/russia-says-over-50-ukrainian-generals-officers-killed-in-missile-strike</a:t>
            </a:r>
            <a:endParaRPr lang="en-IN" sz="1900" dirty="0"/>
          </a:p>
          <a:p>
            <a:r>
              <a:rPr lang="en-IN" sz="1900" dirty="0">
                <a:hlinkClick r:id="rId4"/>
              </a:rPr>
              <a:t>https://www.aa.com.tr/en/russia-ukraine-war/over-50-ukrainian-prisoners-of-war-reportedly-killed-in-shelling/2648513</a:t>
            </a:r>
            <a:r>
              <a:rPr lang="en-IN" sz="19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D5846-2111-A53B-2380-A373E8BB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65888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9E7F3-1A84-DB53-4783-92E915A9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Word cloud Analysis</a:t>
            </a:r>
          </a:p>
        </p:txBody>
      </p:sp>
      <p:pic>
        <p:nvPicPr>
          <p:cNvPr id="2051" name="Picture 3" descr="A close-up of a poster&#10;&#10;Description automatically generated with low confidence">
            <a:extLst>
              <a:ext uri="{FF2B5EF4-FFF2-40B4-BE49-F238E27FC236}">
                <a16:creationId xmlns:a16="http://schemas.microsoft.com/office/drawing/2014/main" id="{607B17F8-33BD-2191-BF6A-DFD26894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099" y="3014869"/>
            <a:ext cx="3797536" cy="30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Text&#10;&#10;Description automatically generated">
            <a:extLst>
              <a:ext uri="{FF2B5EF4-FFF2-40B4-BE49-F238E27FC236}">
                <a16:creationId xmlns:a16="http://schemas.microsoft.com/office/drawing/2014/main" id="{60FC1ACF-4647-AAF9-2386-1E49688F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386" y="3014869"/>
            <a:ext cx="3797536" cy="30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334EAB1C-8480-79A5-9357-41B5A9EDB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673" y="3014869"/>
            <a:ext cx="3797536" cy="30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E833D-9AAA-471C-002B-54FF418CB294}"/>
              </a:ext>
            </a:extLst>
          </p:cNvPr>
          <p:cNvSpPr txBox="1"/>
          <p:nvPr/>
        </p:nvSpPr>
        <p:spPr>
          <a:xfrm>
            <a:off x="8748007" y="2513463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SPAM tweet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59ED4-459F-2716-165C-1358D4848A88}"/>
              </a:ext>
            </a:extLst>
          </p:cNvPr>
          <p:cNvSpPr txBox="1"/>
          <p:nvPr/>
        </p:nvSpPr>
        <p:spPr>
          <a:xfrm>
            <a:off x="4860877" y="2513463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SPAM tweet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826F43-7CE5-A859-B1D1-5F4233065ABD}"/>
              </a:ext>
            </a:extLst>
          </p:cNvPr>
          <p:cNvSpPr txBox="1"/>
          <p:nvPr/>
        </p:nvSpPr>
        <p:spPr>
          <a:xfrm>
            <a:off x="741738" y="2513463"/>
            <a:ext cx="270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Overall, tweet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8CDF-F99F-89C6-89DA-BFF880A6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291091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AC51-1A8A-538F-3228-540B72D3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Polarity Sentiment Analysis</a:t>
            </a:r>
          </a:p>
        </p:txBody>
      </p:sp>
      <p:sp>
        <p:nvSpPr>
          <p:cNvPr id="310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6E96984-15CB-8647-AFB2-677D52436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3071556"/>
            <a:ext cx="3758184" cy="26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con, bar chart&#10;&#10;Description automatically generated">
            <a:extLst>
              <a:ext uri="{FF2B5EF4-FFF2-40B4-BE49-F238E27FC236}">
                <a16:creationId xmlns:a16="http://schemas.microsoft.com/office/drawing/2014/main" id="{45D88E5F-53F2-2CF2-A2CE-DA57D19C3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090347"/>
            <a:ext cx="3758184" cy="26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con, bar chart&#10;&#10;Description automatically generated">
            <a:extLst>
              <a:ext uri="{FF2B5EF4-FFF2-40B4-BE49-F238E27FC236}">
                <a16:creationId xmlns:a16="http://schemas.microsoft.com/office/drawing/2014/main" id="{DEA45BC0-2A8E-766F-03AF-2A1C5CDA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090347"/>
            <a:ext cx="3758184" cy="265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C09C4-F894-EC19-DAC2-9E91361B3678}"/>
              </a:ext>
            </a:extLst>
          </p:cNvPr>
          <p:cNvSpPr txBox="1"/>
          <p:nvPr/>
        </p:nvSpPr>
        <p:spPr>
          <a:xfrm>
            <a:off x="1358537" y="2534194"/>
            <a:ext cx="20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2F9E6-E1CD-5A3D-BF98-0ADCCCF03648}"/>
              </a:ext>
            </a:extLst>
          </p:cNvPr>
          <p:cNvSpPr txBox="1"/>
          <p:nvPr/>
        </p:nvSpPr>
        <p:spPr>
          <a:xfrm>
            <a:off x="5248276" y="2515417"/>
            <a:ext cx="24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 all Tweet SPAM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D2E26-D786-C66E-4C58-C5D76FD7235F}"/>
              </a:ext>
            </a:extLst>
          </p:cNvPr>
          <p:cNvSpPr txBox="1"/>
          <p:nvPr/>
        </p:nvSpPr>
        <p:spPr>
          <a:xfrm>
            <a:off x="9571864" y="2538429"/>
            <a:ext cx="20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SPAM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4AEF-FA45-26C3-34FF-74B0D29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8483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AC51-1A8A-538F-3228-540B72D3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Subjectivity Analysis</a:t>
            </a:r>
          </a:p>
        </p:txBody>
      </p:sp>
      <p:sp>
        <p:nvSpPr>
          <p:cNvPr id="310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C09C4-F894-EC19-DAC2-9E91361B3678}"/>
              </a:ext>
            </a:extLst>
          </p:cNvPr>
          <p:cNvSpPr txBox="1"/>
          <p:nvPr/>
        </p:nvSpPr>
        <p:spPr>
          <a:xfrm>
            <a:off x="1358537" y="2534194"/>
            <a:ext cx="20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82F9E6-E1CD-5A3D-BF98-0ADCCCF03648}"/>
              </a:ext>
            </a:extLst>
          </p:cNvPr>
          <p:cNvSpPr txBox="1"/>
          <p:nvPr/>
        </p:nvSpPr>
        <p:spPr>
          <a:xfrm>
            <a:off x="5248276" y="2515417"/>
            <a:ext cx="246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 all Tweet SPAM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D2E26-D786-C66E-4C58-C5D76FD7235F}"/>
              </a:ext>
            </a:extLst>
          </p:cNvPr>
          <p:cNvSpPr txBox="1"/>
          <p:nvPr/>
        </p:nvSpPr>
        <p:spPr>
          <a:xfrm>
            <a:off x="9571864" y="2538429"/>
            <a:ext cx="20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SPAM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08571-0BB9-8C46-C630-A52890B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87" y="3114393"/>
            <a:ext cx="3691782" cy="25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80782A-1DD8-A6DE-06D6-5FFC1C54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4" y="3114393"/>
            <a:ext cx="3621123" cy="25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0959200-6AC3-8678-0A90-001CB1D1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34" y="3094892"/>
            <a:ext cx="4032005" cy="28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82FC1-8E3F-1998-F4E1-871F41C7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Tej Dave</a:t>
            </a:r>
          </a:p>
        </p:txBody>
      </p:sp>
    </p:spTree>
    <p:extLst>
      <p:ext uri="{BB962C8B-B14F-4D97-AF65-F5344CB8AC3E}">
        <p14:creationId xmlns:p14="http://schemas.microsoft.com/office/powerpoint/2010/main" val="39350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Tweets Classification</vt:lpstr>
      <vt:lpstr>Quick Overview</vt:lpstr>
      <vt:lpstr>Model Training and Evaluation</vt:lpstr>
      <vt:lpstr>Tweet Analysis</vt:lpstr>
      <vt:lpstr>SPAM Classified Tweets</vt:lpstr>
      <vt:lpstr>SPAM Tweet</vt:lpstr>
      <vt:lpstr>Word cloud Analysis</vt:lpstr>
      <vt:lpstr>Polarity Sentiment Analysis</vt:lpstr>
      <vt:lpstr>Subjectivity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SPAM tweets </dc:title>
  <dc:creator>Tej Amitkumar Dave</dc:creator>
  <cp:lastModifiedBy>Tej Amitkumar Dave</cp:lastModifiedBy>
  <cp:revision>10</cp:revision>
  <dcterms:created xsi:type="dcterms:W3CDTF">2022-07-31T17:23:08Z</dcterms:created>
  <dcterms:modified xsi:type="dcterms:W3CDTF">2022-07-31T18:35:30Z</dcterms:modified>
</cp:coreProperties>
</file>