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8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8" r:id="rId15"/>
    <p:sldId id="267" r:id="rId16"/>
    <p:sldId id="268" r:id="rId17"/>
    <p:sldId id="289" r:id="rId18"/>
    <p:sldId id="269" r:id="rId19"/>
    <p:sldId id="270" r:id="rId20"/>
    <p:sldId id="271" r:id="rId21"/>
    <p:sldId id="272" r:id="rId22"/>
    <p:sldId id="285" r:id="rId23"/>
    <p:sldId id="273" r:id="rId24"/>
    <p:sldId id="286" r:id="rId25"/>
    <p:sldId id="274" r:id="rId26"/>
    <p:sldId id="275" r:id="rId27"/>
    <p:sldId id="276" r:id="rId28"/>
    <p:sldId id="277" r:id="rId29"/>
    <p:sldId id="290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68" y="1154669"/>
            <a:ext cx="8627411" cy="38253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Body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200 - OK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302 - Redirect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400 - Bad Request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401 - Unauthorized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404 - Not Found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500 - Error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2" y="1200150"/>
            <a:ext cx="6067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Weakest security-wise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Clear </a:t>
            </a:r>
            <a:r>
              <a:rPr lang="en" dirty="0" smtClean="0"/>
              <a:t>text</a:t>
            </a:r>
            <a:endParaRPr lang="en-US" dirty="0" smtClean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 smtClean="0"/>
              <a:t>Sends the password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Relies on SSL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57509" y="2565456"/>
            <a:ext cx="5444437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Basic Realm=“</a:t>
            </a:r>
            <a:r>
              <a:rPr lang="en-US" sz="1800" dirty="0" err="1" smtClean="0"/>
              <a:t>www.app.com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6006" y="1115995"/>
            <a:ext cx="788400" cy="7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292782" y="111599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690206" y="1904419"/>
            <a:ext cx="0" cy="29372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201946" y="1767894"/>
            <a:ext cx="15286" cy="30737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93333" y="2288961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93333" y="2942732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3333" y="3810465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3333" y="4627897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72868" y="1967299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785423" y="3420610"/>
            <a:ext cx="519281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Authorization: Basic </a:t>
            </a:r>
            <a:r>
              <a:rPr lang="en" sz="1800" dirty="0"/>
              <a:t>YWRtaW46cEBzc3cwcmQ=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0373" y="4313497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0" y="4222525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5" y="1200150"/>
            <a:ext cx="6423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Stronger than Basic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 requirement for SSL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Password not sent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Uses MD5 hashing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1" y="3294850"/>
            <a:ext cx="7504881" cy="97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 lvl="0"/>
            <a:r>
              <a:rPr lang="en" sz="1800" dirty="0"/>
              <a:t>Authorization: Digest username="%s", realm="%s", nonce="%s", opaque="%s", uri="%s", response="%s"</a:t>
            </a:r>
            <a:endParaRPr lang="e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4004" y="2490000"/>
            <a:ext cx="692929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Digest realm=“x”, nonce=“y”, opaque=“z”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92502" y="1115995"/>
            <a:ext cx="788400" cy="7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720264" y="111599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086702" y="1904419"/>
            <a:ext cx="0" cy="29372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1767894"/>
            <a:ext cx="15286" cy="30737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29" y="2288961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2867276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29" y="3684705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466562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4" y="1967299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1" y="4351225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Server sends nonce, opaque and realm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dirty="0" smtClean="0"/>
              <a:t>A1 </a:t>
            </a:r>
            <a:r>
              <a:rPr lang="en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 txBox="1"/>
          <p:nvPr/>
        </p:nvSpPr>
        <p:spPr>
          <a:xfrm>
            <a:off x="234300" y="4032900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0" y="1200150"/>
            <a:ext cx="6577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Microsoft-based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Active Directory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 requirement for SSL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Password not sent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Better than Digest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/>
              <a:t>C</a:t>
            </a:r>
            <a:r>
              <a:rPr lang="en" dirty="0" smtClean="0"/>
              <a:t>omplicated</a:t>
            </a:r>
            <a:r>
              <a:rPr lang="en-US" dirty="0" smtClean="0"/>
              <a:t> calculation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49" name="Shape 49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0" name="Shape 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Shape 51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52" name="Shape 52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3" name="Shape 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8118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Use Apache client, not </a:t>
            </a:r>
            <a:r>
              <a:rPr lang="en-US" dirty="0" err="1" smtClean="0"/>
              <a:t>HttpUrlConnection</a:t>
            </a:r>
            <a:endParaRPr lang="en-US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JCIFs library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No library needed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dirty="0" err="1"/>
              <a:t>NSURLSessionDelegate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oAuth</a:t>
            </a:r>
            <a:r>
              <a:rPr lang="en-US" dirty="0" smtClean="0"/>
              <a:t> 2.0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Open standard for authorization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Delegate access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Third parties use an authorization source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Invented for web sites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oAuth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459" y="1007898"/>
            <a:ext cx="4530806" cy="30125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040162" y="4219075"/>
            <a:ext cx="6191400" cy="70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oAuth 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0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5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1813324"/>
            <a:ext cx="0" cy="323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1813324"/>
            <a:ext cx="0" cy="32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99425" y="1093171"/>
            <a:ext cx="788400" cy="78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stCxn id="183" idx="0"/>
          </p:cNvCxnSpPr>
          <p:nvPr/>
        </p:nvCxnSpPr>
        <p:spPr>
          <a:xfrm>
            <a:off x="993625" y="1881596"/>
            <a:ext cx="0" cy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3" y="1720125"/>
            <a:ext cx="19580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GET /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65208" y="2143350"/>
            <a:ext cx="3460799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Redirect to </a:t>
            </a:r>
            <a:r>
              <a:rPr lang="en" sz="1800" dirty="0" smtClean="0">
                <a:solidFill>
                  <a:schemeClr val="tx1"/>
                </a:solidFill>
              </a:rPr>
              <a:t>Service</a:t>
            </a:r>
            <a:r>
              <a:rPr lang="en-US" sz="1800" dirty="0" smtClean="0">
                <a:solidFill>
                  <a:schemeClr val="tx1"/>
                </a:solidFill>
              </a:rPr>
              <a:t> login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2424347"/>
            <a:ext cx="19638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5" y="2935229"/>
            <a:ext cx="28205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332773" y="3446975"/>
            <a:ext cx="2897870" cy="45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302 follow </a:t>
            </a:r>
            <a:r>
              <a:rPr lang="en" sz="1800" dirty="0" smtClean="0">
                <a:solidFill>
                  <a:schemeClr val="tx1"/>
                </a:solidFill>
              </a:rPr>
              <a:t>redirect </a:t>
            </a:r>
            <a:r>
              <a:rPr lang="en" sz="18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3716245"/>
            <a:ext cx="26886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4349486"/>
            <a:ext cx="23160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44502" y="4537379"/>
            <a:ext cx="3132234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Logged </a:t>
            </a:r>
            <a:r>
              <a:rPr lang="en" sz="1800" dirty="0" smtClean="0">
                <a:solidFill>
                  <a:schemeClr val="tx1"/>
                </a:solidFill>
              </a:rPr>
              <a:t>In</a:t>
            </a:r>
            <a:r>
              <a:rPr lang="en-US" sz="1800" dirty="0" smtClean="0">
                <a:solidFill>
                  <a:schemeClr val="tx1"/>
                </a:solidFill>
              </a:rPr>
              <a:t>, serve 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5" y="210562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5" y="2499803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5" y="2816978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5" y="3290729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198" y="3829429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0999" y="4071745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4710047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198" y="4917136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6783" y="2669388"/>
            <a:ext cx="3983119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/order/1234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</a:t>
            </a:r>
            <a:r>
              <a:rPr lang="en-US" sz="1800" dirty="0"/>
              <a:t>: Bearer </a:t>
            </a:r>
            <a:r>
              <a:rPr lang="en-US" sz="1800" dirty="0" smtClean="0"/>
              <a:t>d23a7726-36…</a:t>
            </a:r>
            <a:endParaRPr lang="en-US" sz="1800" dirty="0"/>
          </a:p>
        </p:txBody>
      </p:sp>
      <p:sp>
        <p:nvSpPr>
          <p:cNvPr id="43" name="Shape 197"/>
          <p:cNvSpPr txBox="1"/>
          <p:nvPr/>
        </p:nvSpPr>
        <p:spPr>
          <a:xfrm>
            <a:off x="4486921" y="3313813"/>
            <a:ext cx="3545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1800" dirty="0"/>
              <a:t>Verify </a:t>
            </a:r>
            <a:r>
              <a:rPr lang="en-US" sz="1800" dirty="0"/>
              <a:t>token</a:t>
            </a:r>
            <a:r>
              <a:rPr lang="en" sz="1800" dirty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ith</a:t>
            </a:r>
            <a:r>
              <a:rPr lang="en" sz="1800" dirty="0" smtClean="0"/>
              <a:t> </a:t>
            </a:r>
            <a:r>
              <a:rPr lang="en" sz="18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0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Your Web </a:t>
            </a:r>
            <a:r>
              <a:rPr lang="en-US" dirty="0" smtClean="0">
                <a:solidFill>
                  <a:srgbClr val="FFFFFF"/>
                </a:solidFill>
              </a:rPr>
              <a:t>Services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3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oAuth</a:t>
            </a:r>
            <a:r>
              <a:rPr lang="en-US" dirty="0" smtClean="0">
                <a:solidFill>
                  <a:srgbClr val="FFFFFF"/>
                </a:solidFill>
              </a:rPr>
              <a:t> Provider</a:t>
            </a:r>
            <a:endParaRPr lang="en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1813324"/>
            <a:ext cx="0" cy="323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1813324"/>
            <a:ext cx="0" cy="32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1881596"/>
            <a:ext cx="0" cy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3" y="221334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" y="1085969"/>
            <a:ext cx="532694" cy="10008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16436" y="256545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3367" y="1885596"/>
            <a:ext cx="192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Login to Provider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639902" y="2217195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3" y="3043337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0999" y="3357731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3722428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38607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279" y="3483486"/>
            <a:ext cx="2776909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{ id: 1234, quantity: 7, …}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4573957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37" y="4951228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4258789"/>
            <a:ext cx="21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Send refresh token</a:t>
            </a:r>
            <a:endParaRPr lang="en-US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4637797" y="4628121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7" y="1883578"/>
            <a:ext cx="5407818" cy="113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Are familiar with Android and/or iOS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Might be a web developer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Probably have web sites at work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Want to use an existing user identities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Not an Identity Management guru</a:t>
            </a:r>
          </a:p>
          <a:p>
            <a:pPr marL="457200" lvl="0" indent="-41910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Don’t want to invent a new identity store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0060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chemeClr val="accent1"/>
                </a:solidFill>
              </a:rPr>
              <a:t>Better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2000250"/>
            <a:ext cx="82296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Digest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Windows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oAuth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OpenID/OpenID Connect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292925" y="150731"/>
            <a:ext cx="4836300" cy="11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EFEFEF"/>
                </a:solidFill>
              </a:rP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237" name="Shape 237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38" name="Shape 2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Shape 239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240" name="Shape 240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1" name="Shape 2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Shape 242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Basic security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HTTP basics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Types of web-based authentication</a:t>
            </a:r>
          </a:p>
          <a:p>
            <a:pPr marL="457200" lvl="0" indent="-4191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Not re-inventing the wheel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Server technologies make this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accent2"/>
                </a:solidFill>
              </a:rPr>
              <a:t>Don’t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Store the password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Send the password</a:t>
            </a:r>
          </a:p>
          <a:p>
            <a:pPr marL="22860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Own the </a:t>
            </a:r>
            <a:r>
              <a:rPr lang="en" dirty="0" smtClean="0"/>
              <a:t>password</a:t>
            </a:r>
            <a:endParaRPr lang="en-US" dirty="0" smtClean="0"/>
          </a:p>
          <a:p>
            <a:pPr marL="22860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 smtClean="0"/>
              <a:t>Invent your own scheme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accent2"/>
                </a:solidFill>
              </a:rPr>
              <a:t>Do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Use transport security (SSL)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Implement sessions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Store on the server not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85938" y="1000037"/>
            <a:ext cx="491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3A81BA"/>
                </a:solidFill>
              </a:rPr>
              <a:t>Cookies</a:t>
            </a:r>
            <a:r>
              <a:rPr lang="en-US" sz="2400" dirty="0" smtClean="0">
                <a:solidFill>
                  <a:srgbClr val="3A81BA"/>
                </a:solidFill>
              </a:rPr>
              <a:t>, Authentication</a:t>
            </a:r>
            <a:endParaRPr lang="en" sz="24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Body</a:t>
            </a:r>
            <a:endParaRPr lang="en-US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400" dirty="0">
                <a:solidFill>
                  <a:srgbClr val="3A81BA"/>
                </a:solidFill>
              </a:rPr>
              <a:t>HTML, JSON, </a:t>
            </a:r>
            <a:r>
              <a:rPr lang="en-US" sz="2400" dirty="0" smtClean="0">
                <a:solidFill>
                  <a:srgbClr val="3A81BA"/>
                </a:solidFill>
              </a:rPr>
              <a:t>XML, Form</a:t>
            </a:r>
            <a:endParaRPr lang="en" sz="24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47" y="1481224"/>
            <a:ext cx="8471305" cy="331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562</Words>
  <Application>Microsoft Macintosh PowerPoint</Application>
  <PresentationFormat>On-screen Show (16:9)</PresentationFormat>
  <Paragraphs>151</Paragraphs>
  <Slides>35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simple-light</vt:lpstr>
      <vt:lpstr>simple-light</vt:lpstr>
      <vt:lpstr>Mobile Authentication in the Web World</vt:lpstr>
      <vt:lpstr>About Me</vt:lpstr>
      <vt:lpstr>You</vt:lpstr>
      <vt:lpstr>Agenda</vt:lpstr>
      <vt:lpstr>Why?</vt:lpstr>
      <vt:lpstr>Security</vt:lpstr>
      <vt:lpstr>Security</vt:lpstr>
      <vt:lpstr>HTTP Anatomy</vt:lpstr>
      <vt:lpstr>HTTP Headers</vt:lpstr>
      <vt:lpstr>HTTP Body</vt:lpstr>
      <vt:lpstr>Response Codes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Demo</vt:lpstr>
      <vt:lpstr>oAuth 2.0</vt:lpstr>
      <vt:lpstr>oAuth</vt:lpstr>
      <vt:lpstr>Typical oAuth Web Flow</vt:lpstr>
      <vt:lpstr>Simple oAuth Web Service Flow</vt:lpstr>
      <vt:lpstr>PowerPoint Presentation</vt:lpstr>
      <vt:lpstr>Demo</vt:lpstr>
      <vt:lpstr>Derived Credentials</vt:lpstr>
      <vt:lpstr>SAML</vt:lpstr>
      <vt:lpstr>Better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 T</cp:lastModifiedBy>
  <cp:revision>20</cp:revision>
  <dcterms:modified xsi:type="dcterms:W3CDTF">2015-01-05T03:51:32Z</dcterms:modified>
</cp:coreProperties>
</file>