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9.jpg" ContentType="image/jpe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  <p:sldMasterId id="2147483661" r:id="rId2"/>
  </p:sldMasterIdLst>
  <p:notesMasterIdLst>
    <p:notesMasterId r:id="rId46"/>
  </p:notesMasterIdLst>
  <p:sldIdLst>
    <p:sldId id="256" r:id="rId3"/>
    <p:sldId id="257" r:id="rId4"/>
    <p:sldId id="258" r:id="rId5"/>
    <p:sldId id="287" r:id="rId6"/>
    <p:sldId id="259" r:id="rId7"/>
    <p:sldId id="294" r:id="rId8"/>
    <p:sldId id="292" r:id="rId9"/>
    <p:sldId id="293" r:id="rId10"/>
    <p:sldId id="260" r:id="rId11"/>
    <p:sldId id="261" r:id="rId12"/>
    <p:sldId id="262" r:id="rId13"/>
    <p:sldId id="291" r:id="rId14"/>
    <p:sldId id="263" r:id="rId15"/>
    <p:sldId id="264" r:id="rId16"/>
    <p:sldId id="265" r:id="rId17"/>
    <p:sldId id="299" r:id="rId18"/>
    <p:sldId id="300" r:id="rId19"/>
    <p:sldId id="266" r:id="rId20"/>
    <p:sldId id="288" r:id="rId21"/>
    <p:sldId id="267" r:id="rId22"/>
    <p:sldId id="301" r:id="rId23"/>
    <p:sldId id="270" r:id="rId24"/>
    <p:sldId id="268" r:id="rId25"/>
    <p:sldId id="289" r:id="rId26"/>
    <p:sldId id="269" r:id="rId27"/>
    <p:sldId id="271" r:id="rId28"/>
    <p:sldId id="272" r:id="rId29"/>
    <p:sldId id="273" r:id="rId30"/>
    <p:sldId id="302" r:id="rId31"/>
    <p:sldId id="275" r:id="rId32"/>
    <p:sldId id="276" r:id="rId33"/>
    <p:sldId id="277" r:id="rId34"/>
    <p:sldId id="290" r:id="rId35"/>
    <p:sldId id="303" r:id="rId36"/>
    <p:sldId id="295" r:id="rId37"/>
    <p:sldId id="297" r:id="rId38"/>
    <p:sldId id="298" r:id="rId39"/>
    <p:sldId id="304" r:id="rId40"/>
    <p:sldId id="280" r:id="rId41"/>
    <p:sldId id="281" r:id="rId42"/>
    <p:sldId id="282" r:id="rId43"/>
    <p:sldId id="283" r:id="rId44"/>
    <p:sldId id="284" r:id="rId4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51" autoAdjust="0"/>
  </p:normalViewPr>
  <p:slideViewPr>
    <p:cSldViewPr snapToGrid="0" snapToObjects="1">
      <p:cViewPr varScale="1">
        <p:scale>
          <a:sx n="76" d="100"/>
          <a:sy n="76" d="100"/>
        </p:scale>
        <p:origin x="-2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7675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277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7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81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Clear-text password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29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44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60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436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08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4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15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72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154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60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253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44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67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37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60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60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918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Security Assertion Markup Language is an XML-based open standard data format for exchanging authentication </a:t>
            </a:r>
            <a:r>
              <a:rPr lang="en-US" dirty="0" err="1" smtClean="0"/>
              <a:t>andauthorization</a:t>
            </a:r>
            <a:r>
              <a:rPr lang="en-US" dirty="0" smtClean="0"/>
              <a:t> data between parties, in particular, between an identity provider and a service provider.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019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36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940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332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26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Forms,</a:t>
            </a:r>
            <a:r>
              <a:rPr lang="en-US" baseline="0" dirty="0" smtClean="0"/>
              <a:t> Basic, Digest, NTLM, </a:t>
            </a:r>
            <a:r>
              <a:rPr lang="en-US" baseline="0" dirty="0" err="1" smtClean="0"/>
              <a:t>OAuth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9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45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260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89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HEAD, TRACE, CONNECT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– URL only, no body</a:t>
            </a:r>
          </a:p>
          <a:p>
            <a:r>
              <a:rPr lang="en-US" baseline="0" dirty="0" smtClean="0"/>
              <a:t>POST – body expected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and DELETE not used by browsers but used in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OPTIONS – Cross-domain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8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4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81"/>
            <a:ext cx="8229600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3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6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80"/>
            <a:ext cx="8229600" cy="69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5"/>
            <a:ext cx="7772400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3"/>
              </a:buClr>
              <a:buSzPct val="100000"/>
              <a:defRPr sz="4800">
                <a:solidFill>
                  <a:schemeClr val="accent3"/>
                </a:solidFill>
              </a:defRPr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480"/>
              </a:spcBef>
              <a:buClr>
                <a:schemeClr val="accent2"/>
              </a:buClr>
              <a:buSzPct val="100000"/>
              <a:buFont typeface="Varela Round"/>
              <a:defRPr sz="240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480"/>
              </a:spcBef>
              <a:buClr>
                <a:schemeClr val="accent5"/>
              </a:buClr>
              <a:buSzPct val="100000"/>
              <a:buFont typeface="Varela Round"/>
              <a:defRPr sz="24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480"/>
              </a:spcBef>
              <a:buClr>
                <a:srgbClr val="E69138"/>
              </a:buClr>
              <a:buSzPct val="100000"/>
              <a:buFont typeface="Varela Round"/>
              <a:defRPr sz="2400">
                <a:solidFill>
                  <a:srgbClr val="E69138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480"/>
              </a:spcBef>
              <a:buClr>
                <a:schemeClr val="accent4"/>
              </a:buClr>
              <a:buSzPct val="100000"/>
              <a:buFont typeface="Varela Round"/>
              <a:defRPr sz="24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understanding-http-digest-access-authentication/" TargetMode="External"/><Relationship Id="rId4" Type="http://schemas.openxmlformats.org/officeDocument/2006/relationships/hyperlink" Target="http://davenport.sourceforge.net/ntlm.html" TargetMode="External"/><Relationship Id="rId5" Type="http://schemas.openxmlformats.org/officeDocument/2006/relationships/hyperlink" Target="http://blogs.technet.com/b/askpfeplat/archive/2014/11/03/adfs-deep-dive-comparing-ws-fed-saml-and-oauth-protocols.aspx" TargetMode="External"/><Relationship Id="rId6" Type="http://schemas.openxmlformats.org/officeDocument/2006/relationships/hyperlink" Target="http://pomcor.com/2014/04/01/protecting-derived-credentials-without-secure-hardware-in-mobile-devices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2111124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Mobile Authentication in the Web World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David Truxall, Ph.D.</a:t>
            </a:r>
          </a:p>
        </p:txBody>
      </p:sp>
      <p:sp>
        <p:nvSpPr>
          <p:cNvPr id="2" name="TextBox 1">
            <a:hlinkClick r:id="" action="ppaction://noaction"/>
          </p:cNvPr>
          <p:cNvSpPr txBox="1"/>
          <p:nvPr/>
        </p:nvSpPr>
        <p:spPr>
          <a:xfrm>
            <a:off x="552128" y="5620496"/>
            <a:ext cx="392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hlinkClick r:id="" action="ppaction://noaction"/>
              </a:rPr>
              <a:t>bit.ly</a:t>
            </a:r>
            <a:r>
              <a:rPr lang="en-US" sz="3600" dirty="0" smtClean="0">
                <a:hlinkClick r:id="" action="ppaction://noaction"/>
              </a:rPr>
              <a:t>/</a:t>
            </a:r>
            <a:r>
              <a:rPr lang="en-US" sz="3600" dirty="0" err="1" smtClean="0">
                <a:hlinkClick r:id="" action="ppaction://noaction"/>
              </a:rPr>
              <a:t>mobileauth</a:t>
            </a:r>
            <a:endParaRPr lang="en-US" sz="3600" dirty="0"/>
          </a:p>
        </p:txBody>
      </p:sp>
      <p:pic>
        <p:nvPicPr>
          <p:cNvPr id="3" name="Picture 2" descr="qr_code_without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5" y="4352604"/>
            <a:ext cx="2222905" cy="2222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Security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4000" b="1" dirty="0">
                <a:solidFill>
                  <a:schemeClr val="accent2"/>
                </a:solidFill>
              </a:rPr>
              <a:t>Do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Use transport security (SSL)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Implement sessions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Store on the server not </a:t>
            </a:r>
            <a:r>
              <a:rPr lang="en" sz="3200" dirty="0" smtClean="0"/>
              <a:t>client</a:t>
            </a:r>
            <a:endParaRPr lang="en" sz="32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Anatomy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457350" y="1747635"/>
            <a:ext cx="7532092" cy="42183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200" dirty="0"/>
              <a:t>Request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Method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URL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Querystring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 smtClean="0"/>
              <a:t>Headers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 smtClean="0">
                <a:solidFill>
                  <a:srgbClr val="3A81BA"/>
                </a:solidFill>
              </a:rPr>
              <a:t>Cookies</a:t>
            </a:r>
            <a:r>
              <a:rPr lang="en-US" sz="2800" dirty="0" smtClean="0">
                <a:solidFill>
                  <a:srgbClr val="3A81BA"/>
                </a:solidFill>
              </a:rPr>
              <a:t>, Authorization</a:t>
            </a:r>
            <a:endParaRPr lang="en" sz="2800" dirty="0" smtClean="0">
              <a:solidFill>
                <a:srgbClr val="3A81BA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 smtClean="0"/>
              <a:t>Body</a:t>
            </a:r>
            <a:endParaRPr lang="en-US" sz="3200" dirty="0" smtClean="0"/>
          </a:p>
          <a:p>
            <a:pPr marL="914400" indent="-381000">
              <a:lnSpc>
                <a:spcPct val="115000"/>
              </a:lnSpc>
              <a:buFont typeface="Arial"/>
              <a:buChar char="●"/>
            </a:pPr>
            <a:r>
              <a:rPr lang="en-US" sz="2800" dirty="0">
                <a:solidFill>
                  <a:srgbClr val="3A81BA"/>
                </a:solidFill>
              </a:rPr>
              <a:t>HTML, JSON, </a:t>
            </a:r>
            <a:r>
              <a:rPr lang="en-US" sz="2800" dirty="0" smtClean="0">
                <a:solidFill>
                  <a:srgbClr val="3A81BA"/>
                </a:solidFill>
              </a:rPr>
              <a:t>XML, Multi-part Form</a:t>
            </a:r>
            <a:endParaRPr lang="en" sz="2800" dirty="0">
              <a:solidFill>
                <a:srgbClr val="3A81BA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HTTP Request Methods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533" y="1963750"/>
            <a:ext cx="5394960" cy="364722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 smtClean="0"/>
              <a:t>GET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POST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PUT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DELETE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OPTIONS</a:t>
            </a:r>
          </a:p>
          <a:p>
            <a:pPr>
              <a:spcBef>
                <a:spcPts val="1200"/>
              </a:spcBef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221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HTTP Headers</a:t>
            </a:r>
          </a:p>
        </p:txBody>
      </p:sp>
      <p:pic>
        <p:nvPicPr>
          <p:cNvPr id="2" name="Picture 1" descr="header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37"/>
          <a:stretch/>
        </p:blipFill>
        <p:spPr>
          <a:xfrm>
            <a:off x="66836" y="1706448"/>
            <a:ext cx="9003656" cy="4359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81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HTTP Body</a:t>
            </a:r>
          </a:p>
        </p:txBody>
      </p:sp>
      <p:pic>
        <p:nvPicPr>
          <p:cNvPr id="2" name="Picture 1" descr="bod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9"/>
          <a:stretch/>
        </p:blipFill>
        <p:spPr>
          <a:xfrm>
            <a:off x="501270" y="1033460"/>
            <a:ext cx="7970193" cy="5660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29770"/>
              </p:ext>
            </p:extLst>
          </p:nvPr>
        </p:nvGraphicFramePr>
        <p:xfrm>
          <a:off x="726354" y="1958821"/>
          <a:ext cx="7611437" cy="3474720"/>
        </p:xfrm>
        <a:graphic>
          <a:graphicData uri="http://schemas.openxmlformats.org/drawingml/2006/table">
            <a:tbl>
              <a:tblPr firstRow="1" bandRow="1"/>
              <a:tblGrid>
                <a:gridCol w="1457182"/>
                <a:gridCol w="3258135"/>
                <a:gridCol w="2896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200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OK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We’re good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302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Redirect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Over</a:t>
                      </a:r>
                      <a:r>
                        <a:rPr lang="en-US" sz="3200" baseline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 there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Bad Request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Your fault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401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Unauthorized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</a:t>
                      </a:r>
                      <a:r>
                        <a:rPr lang="en-US" sz="3200" baseline="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 for you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404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 found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 here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500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Error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My fault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n-US" dirty="0" smtClean="0"/>
              <a:t>Forms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n-US" dirty="0" smtClean="0"/>
              <a:t>Basic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n-US" dirty="0" smtClean="0"/>
              <a:t>Digest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n-US" dirty="0" smtClean="0"/>
              <a:t>NTML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n-US" dirty="0" err="1" smtClean="0"/>
              <a:t>OAuth</a:t>
            </a:r>
            <a:endParaRPr lang="en-US" dirty="0" smtClean="0"/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n-US" dirty="0" smtClean="0"/>
              <a:t>HMAC</a:t>
            </a:r>
          </a:p>
        </p:txBody>
      </p:sp>
    </p:spTree>
    <p:extLst>
      <p:ext uri="{BB962C8B-B14F-4D97-AF65-F5344CB8AC3E}">
        <p14:creationId xmlns:p14="http://schemas.microsoft.com/office/powerpoint/2010/main" val="68963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pic>
        <p:nvPicPr>
          <p:cNvPr id="3" name="Picture 2" descr="Screen Shot 2015-01-09 at 10.53.5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4" t="21636" r="39881" b="33332"/>
          <a:stretch/>
        </p:blipFill>
        <p:spPr>
          <a:xfrm>
            <a:off x="1921535" y="1871692"/>
            <a:ext cx="4745356" cy="34154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99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Basic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417985" y="1600203"/>
            <a:ext cx="6067799" cy="38310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sz="3600" dirty="0" smtClean="0"/>
              <a:t>Relies on SSL</a:t>
            </a:r>
            <a:endParaRPr lang="en" sz="3600" dirty="0"/>
          </a:p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" sz="3600" dirty="0"/>
              <a:t>Clear </a:t>
            </a:r>
            <a:r>
              <a:rPr lang="en" sz="3600" dirty="0" smtClean="0"/>
              <a:t>text</a:t>
            </a:r>
            <a:endParaRPr lang="en-US" sz="3600" dirty="0" smtClean="0"/>
          </a:p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sz="3600" dirty="0" smtClean="0"/>
              <a:t>Sends the password</a:t>
            </a:r>
          </a:p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sz="3600" dirty="0" smtClean="0"/>
              <a:t>Both iOS and Android handle this in APIs</a:t>
            </a:r>
            <a:endParaRPr lang="en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40295" y="3454034"/>
            <a:ext cx="619597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401 Unauthorized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WWW-Authenticate: Basic Realm=“</a:t>
            </a:r>
            <a:r>
              <a:rPr lang="en-US" sz="2000" dirty="0" err="1" smtClean="0"/>
              <a:t>www.app.com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</a:t>
            </a:r>
            <a:endParaRPr lang="en-US" dirty="0"/>
          </a:p>
        </p:txBody>
      </p:sp>
      <p:sp>
        <p:nvSpPr>
          <p:cNvPr id="5" name="Shape 179"/>
          <p:cNvSpPr/>
          <p:nvPr/>
        </p:nvSpPr>
        <p:spPr>
          <a:xfrm>
            <a:off x="6526711" y="148799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56026" y="2539227"/>
            <a:ext cx="0" cy="3916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435872" y="2357194"/>
            <a:ext cx="15286" cy="40983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56026" y="3051948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356026" y="3923643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56026" y="5080620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356026" y="6170529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5524" y="2639777"/>
            <a:ext cx="250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18082" y="4594239"/>
            <a:ext cx="62014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dirty="0" smtClean="0"/>
              <a:t>Authorization: Basic </a:t>
            </a:r>
            <a:r>
              <a:rPr lang="en" sz="2000" dirty="0"/>
              <a:t>YWRtaW46cEBzc3cwcmQ=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553032" y="5784753"/>
            <a:ext cx="1054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200 OK</a:t>
            </a:r>
            <a:endParaRPr lang="en-US" sz="2000" dirty="0"/>
          </a:p>
        </p:txBody>
      </p:sp>
      <p:pic>
        <p:nvPicPr>
          <p:cNvPr id="3" name="Picture 2" descr="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2" y="1362609"/>
            <a:ext cx="1156405" cy="11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7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5405375" y="1405700"/>
            <a:ext cx="2224500" cy="8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540703" y="5333567"/>
            <a:ext cx="4130999" cy="7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  <p:pic>
        <p:nvPicPr>
          <p:cNvPr id="2" name="Picture 1" descr="abp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9" y="1671153"/>
            <a:ext cx="3299842" cy="4063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h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08" y="2700100"/>
            <a:ext cx="1862152" cy="186215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Basic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Concatenate username and password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Encode them in Base64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Prefix this string with ‘Basic’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Add as Authorization HTTP header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34303" y="5630033"/>
            <a:ext cx="8675399" cy="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Authorization: Basic YWRtaW46cEBzc3cwcmQ=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9386"/>
            <a:ext cx="8229600" cy="4967599"/>
          </a:xfrm>
        </p:spPr>
        <p:txBody>
          <a:bodyPr/>
          <a:lstStyle/>
          <a:p>
            <a:pPr>
              <a:tabLst>
                <a:tab pos="284163" algn="l"/>
              </a:tabLst>
            </a:pPr>
            <a:r>
              <a:rPr lang="en-US" sz="2000" dirty="0" smtClean="0"/>
              <a:t>[{</a:t>
            </a:r>
          </a:p>
          <a:p>
            <a:pPr>
              <a:tabLst>
                <a:tab pos="450850" algn="l"/>
              </a:tabLst>
            </a:pPr>
            <a:r>
              <a:rPr lang="en-US" sz="2000" dirty="0" smtClean="0"/>
              <a:t>	“</a:t>
            </a:r>
            <a:r>
              <a:rPr lang="en-US" sz="2000" dirty="0" err="1" smtClean="0"/>
              <a:t>gender</a:t>
            </a:r>
            <a:r>
              <a:rPr lang="en-US" sz="2000" dirty="0" err="1"/>
              <a:t>":"m</a:t>
            </a:r>
            <a:r>
              <a:rPr lang="en-US" sz="2000" dirty="0"/>
              <a:t>"</a:t>
            </a:r>
            <a:r>
              <a:rPr lang="en-US" sz="2000" dirty="0" smtClean="0"/>
              <a:t>,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firstName</a:t>
            </a:r>
            <a:r>
              <a:rPr lang="en-US" sz="2000" dirty="0"/>
              <a:t>":"Ron"</a:t>
            </a:r>
            <a:r>
              <a:rPr lang="en-US" sz="2000" dirty="0" smtClean="0"/>
              <a:t>,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lastName</a:t>
            </a:r>
            <a:r>
              <a:rPr lang="en-US" sz="2000" dirty="0"/>
              <a:t>":"</a:t>
            </a:r>
            <a:r>
              <a:rPr lang="en-US" sz="2000" dirty="0" smtClean="0"/>
              <a:t>Lynn”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},</a:t>
            </a:r>
          </a:p>
          <a:p>
            <a:pPr>
              <a:tabLst>
                <a:tab pos="450850" algn="l"/>
              </a:tabLst>
            </a:pPr>
            <a:r>
              <a:rPr lang="en-US" sz="2000" dirty="0" smtClean="0"/>
              <a:t>	{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/>
              <a:t>gender":"f"</a:t>
            </a:r>
            <a:r>
              <a:rPr lang="en-US" sz="2000" dirty="0" smtClean="0"/>
              <a:t>,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firstName</a:t>
            </a:r>
            <a:r>
              <a:rPr lang="en-US" sz="2000" dirty="0"/>
              <a:t>":"Pauline"</a:t>
            </a:r>
            <a:r>
              <a:rPr lang="en-US" sz="2000" dirty="0" smtClean="0"/>
              <a:t>,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lastName</a:t>
            </a:r>
            <a:r>
              <a:rPr lang="en-US" sz="2000" dirty="0"/>
              <a:t>":"</a:t>
            </a:r>
            <a:r>
              <a:rPr lang="en-US" sz="2000" dirty="0" smtClean="0"/>
              <a:t>Schultz”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},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/>
              <a:t>gender":"f"</a:t>
            </a:r>
            <a:r>
              <a:rPr lang="en-US" sz="2000" dirty="0" smtClean="0"/>
              <a:t>,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firstName</a:t>
            </a:r>
            <a:r>
              <a:rPr lang="en-US" sz="2000" dirty="0"/>
              <a:t>":"Muriel"</a:t>
            </a:r>
            <a:r>
              <a:rPr lang="en-US" sz="2000" dirty="0" smtClean="0"/>
              <a:t>,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lastName</a:t>
            </a:r>
            <a:r>
              <a:rPr lang="en-US" sz="2000" dirty="0"/>
              <a:t>":"</a:t>
            </a:r>
            <a:r>
              <a:rPr lang="en-US" sz="2000" dirty="0" smtClean="0"/>
              <a:t>Hooper”</a:t>
            </a:r>
          </a:p>
          <a:p>
            <a:pPr>
              <a:tabLst>
                <a:tab pos="450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>
              <a:tabLst>
                <a:tab pos="450850" algn="l"/>
              </a:tabLst>
            </a:pPr>
            <a:r>
              <a:rPr lang="en-US" sz="2000" dirty="0" smtClean="0"/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771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 idx="4294967295"/>
          </p:nvPr>
        </p:nvSpPr>
        <p:spPr>
          <a:xfrm>
            <a:off x="2673440" y="2831515"/>
            <a:ext cx="3993451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/>
              <a:t>Code!</a:t>
            </a:r>
            <a:endParaRPr lang="en" sz="9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HTTP Digest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263628" y="1600202"/>
            <a:ext cx="6423299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Stronger than Basic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No requirement for SSL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Password not sent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Uses MD5 hashing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Enhancements optional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06483" y="4409846"/>
            <a:ext cx="75048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 smtClean="0"/>
          </a:p>
          <a:p>
            <a:pPr lvl="0">
              <a:spcBef>
                <a:spcPts val="1200"/>
              </a:spcBef>
            </a:pPr>
            <a:r>
              <a:rPr lang="en" sz="2000" dirty="0"/>
              <a:t>Authorization: Digest username="%s", realm="%s", nonce="%s", opaque="%s", uri="%s", response="%s"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4007" y="3353426"/>
            <a:ext cx="753279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401 Unauthorized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WWW-Authenticate: Digest realm=“x”, nonce=“y”, opaque=“z”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Digest</a:t>
            </a:r>
            <a:endParaRPr lang="en-US" dirty="0"/>
          </a:p>
        </p:txBody>
      </p:sp>
      <p:sp>
        <p:nvSpPr>
          <p:cNvPr id="5" name="Shape 179"/>
          <p:cNvSpPr/>
          <p:nvPr/>
        </p:nvSpPr>
        <p:spPr>
          <a:xfrm>
            <a:off x="6720264" y="148799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53284" y="2539227"/>
            <a:ext cx="0" cy="3916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629428" y="2357194"/>
            <a:ext cx="15286" cy="40983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89832" y="3051948"/>
            <a:ext cx="65395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89830" y="3823035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89832" y="4912940"/>
            <a:ext cx="6554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89830" y="6220833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69363" y="2623065"/>
            <a:ext cx="242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1434" y="5801633"/>
            <a:ext cx="1054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200 OK</a:t>
            </a:r>
            <a:endParaRPr lang="en-US" sz="2000" dirty="0"/>
          </a:p>
        </p:txBody>
      </p:sp>
      <p:pic>
        <p:nvPicPr>
          <p:cNvPr id="16" name="Picture 15" descr="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1" y="1379321"/>
            <a:ext cx="1156405" cy="11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02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Digest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Server sends nonce, opaque and </a:t>
            </a:r>
            <a:r>
              <a:rPr lang="en" sz="3200" dirty="0" smtClean="0"/>
              <a:t>realm</a:t>
            </a:r>
            <a:endParaRPr lang="en-US" sz="3200" dirty="0" smtClean="0"/>
          </a:p>
          <a:p>
            <a:pPr lvl="0" rtl="0">
              <a:spcBef>
                <a:spcPts val="0"/>
              </a:spcBef>
              <a:buNone/>
            </a:pPr>
            <a:endParaRPr lang="en" sz="3200" dirty="0"/>
          </a:p>
          <a:p>
            <a:pPr lvl="0" rtl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" sz="3200" dirty="0" smtClean="0"/>
              <a:t>A1 </a:t>
            </a:r>
            <a:r>
              <a:rPr lang="en" sz="3200" dirty="0"/>
              <a:t>= MD5(“username:realm:password”)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/>
              <a:t>A2 = MD5(“method:uri”)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/>
              <a:t>response = MD5(A1:nonce:A2)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30" name="Shape 130"/>
          <p:cNvSpPr txBox="1"/>
          <p:nvPr/>
        </p:nvSpPr>
        <p:spPr>
          <a:xfrm>
            <a:off x="818741" y="5377200"/>
            <a:ext cx="8090961" cy="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Authorization: Digest username="%s", realm="%s", nonce="%s", opaque="%s", uri="%s", response="%s"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NTLM Authentication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109553" y="1600202"/>
            <a:ext cx="6577199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Microsoft-based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Active Directory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No requirement for SSL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Password not sent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Better than Digest</a:t>
            </a:r>
          </a:p>
          <a:p>
            <a:pPr marL="381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3200" dirty="0"/>
              <a:t>C</a:t>
            </a:r>
            <a:r>
              <a:rPr lang="en" sz="3200" dirty="0" smtClean="0"/>
              <a:t>omplicated</a:t>
            </a:r>
            <a:r>
              <a:rPr lang="en-US" sz="3200" dirty="0" smtClean="0"/>
              <a:t> calculation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NTLM in Android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2" y="1600202"/>
            <a:ext cx="8481181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/>
              <a:t>Apache client, not </a:t>
            </a:r>
            <a:r>
              <a:rPr lang="en-US" sz="3200" dirty="0" err="1" smtClean="0"/>
              <a:t>HttpUrlConnection</a:t>
            </a:r>
            <a:endParaRPr lang="en-US" sz="32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/>
              <a:t>JCIFs library</a:t>
            </a: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NTLM in iOS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 smtClean="0"/>
              <a:t>No library needed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Implement </a:t>
            </a:r>
            <a:r>
              <a:rPr lang="en-US" sz="3200" dirty="0" err="1"/>
              <a:t>NSURLSessionDelegate</a:t>
            </a: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 idx="4294967295"/>
          </p:nvPr>
        </p:nvSpPr>
        <p:spPr>
          <a:xfrm>
            <a:off x="2673440" y="2831515"/>
            <a:ext cx="3993451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/>
              <a:t>Code!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411240024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3875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You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3970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3200" dirty="0" smtClean="0"/>
              <a:t>May be </a:t>
            </a:r>
            <a:r>
              <a:rPr lang="en" sz="3200" dirty="0" smtClean="0"/>
              <a:t>familiar </a:t>
            </a:r>
            <a:r>
              <a:rPr lang="en" sz="3200" dirty="0"/>
              <a:t>with Android and/or iOS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Might be a web developer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Probably have web sites at work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Want to use an existing user identities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Not an </a:t>
            </a:r>
            <a:r>
              <a:rPr lang="en" sz="3200" dirty="0" smtClean="0"/>
              <a:t>Identity</a:t>
            </a:r>
            <a:r>
              <a:rPr lang="en-US" sz="3200" dirty="0" smtClean="0"/>
              <a:t>/Security </a:t>
            </a:r>
            <a:r>
              <a:rPr lang="en" sz="3200" dirty="0" smtClean="0"/>
              <a:t>guru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 smtClean="0"/>
              <a:t>OAuth</a:t>
            </a:r>
            <a:r>
              <a:rPr lang="en-US" sz="4000" dirty="0" smtClean="0"/>
              <a:t> v2</a:t>
            </a:r>
            <a:endParaRPr lang="en" sz="4000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524036" y="1382946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Open standard for authorization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Delegation of authorization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Third parties use an authorization source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Invented for web sites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Password sent once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32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3200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/>
              <a:t>OAuth</a:t>
            </a:r>
            <a:endParaRPr lang="en" sz="4000"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340924" y="5625435"/>
            <a:ext cx="6191400" cy="94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>
                <a:solidFill>
                  <a:srgbClr val="444444"/>
                </a:solidFill>
              </a:rPr>
              <a:t>the code is more what you'd call "guidelines" than actual rules</a:t>
            </a:r>
          </a:p>
        </p:txBody>
      </p:sp>
      <p:pic>
        <p:nvPicPr>
          <p:cNvPr id="2" name="Picture 1" descr="captain-hector-barbossa-captain-jack-2536642-1600x1200 (1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88" y="1534821"/>
            <a:ext cx="5050295" cy="3787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49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Typical </a:t>
            </a:r>
            <a:r>
              <a:rPr lang="en" dirty="0" smtClean="0"/>
              <a:t>OAuth </a:t>
            </a:r>
            <a:r>
              <a:rPr lang="en" dirty="0"/>
              <a:t>Web 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3" y="134802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sp>
        <p:nvSpPr>
          <p:cNvPr id="180" name="Shape 180"/>
          <p:cNvSpPr/>
          <p:nvPr/>
        </p:nvSpPr>
        <p:spPr>
          <a:xfrm>
            <a:off x="6646978" y="134802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Facebook, Twitter, Google, etc.</a:t>
            </a: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2217223"/>
            <a:ext cx="0" cy="431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571424" y="2217223"/>
            <a:ext cx="0" cy="434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993625" y="2308251"/>
            <a:ext cx="0" cy="423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1567816" y="2159804"/>
            <a:ext cx="2408926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GET /</a:t>
            </a:r>
            <a:r>
              <a:rPr lang="en-US" sz="2000" dirty="0" err="1" smtClean="0">
                <a:solidFill>
                  <a:schemeClr val="tx1"/>
                </a:solidFill>
              </a:rPr>
              <a:t>index.html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148248" y="2724104"/>
            <a:ext cx="3460799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302 Redirect to </a:t>
            </a:r>
            <a:r>
              <a:rPr lang="en" sz="2000" dirty="0" smtClean="0">
                <a:solidFill>
                  <a:schemeClr val="tx1"/>
                </a:solidFill>
              </a:rPr>
              <a:t>Service</a:t>
            </a:r>
            <a:r>
              <a:rPr lang="en-US" sz="2000" dirty="0" smtClean="0">
                <a:solidFill>
                  <a:schemeClr val="tx1"/>
                </a:solidFill>
              </a:rPr>
              <a:t> login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4996275" y="3132191"/>
            <a:ext cx="2468402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Login to Service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644078" y="3679671"/>
            <a:ext cx="28205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302 from Service to app w/auth code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249228" y="4562545"/>
            <a:ext cx="2897870" cy="6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302 follow </a:t>
            </a:r>
            <a:r>
              <a:rPr lang="en" sz="2000" dirty="0" smtClean="0">
                <a:solidFill>
                  <a:schemeClr val="tx1"/>
                </a:solidFill>
              </a:rPr>
              <a:t>redirect </a:t>
            </a:r>
            <a:r>
              <a:rPr lang="en" sz="2000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776100" y="4737737"/>
            <a:ext cx="26886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Verify auth code using client ID, secret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832026" y="5665619"/>
            <a:ext cx="2739398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Return access token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127793" y="5932855"/>
            <a:ext cx="3631598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Logged </a:t>
            </a:r>
            <a:r>
              <a:rPr lang="en" sz="2000" dirty="0" smtClean="0">
                <a:solidFill>
                  <a:schemeClr val="tx1"/>
                </a:solidFill>
              </a:rPr>
              <a:t>In</a:t>
            </a:r>
            <a:r>
              <a:rPr lang="en-US" sz="2000" dirty="0" smtClean="0">
                <a:solidFill>
                  <a:schemeClr val="tx1"/>
                </a:solidFill>
              </a:rPr>
              <a:t>, serve </a:t>
            </a:r>
            <a:r>
              <a:rPr lang="en-US" sz="2000" dirty="0" err="1" smtClean="0">
                <a:solidFill>
                  <a:schemeClr val="tx1"/>
                </a:solidFill>
              </a:rPr>
              <a:t>index.html</a:t>
            </a:r>
            <a:endParaRPr lang="en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3628" y="2606952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93628" y="3132527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93628" y="3555427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93628" y="4187095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06201" y="4988921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51002" y="5228449"/>
            <a:ext cx="299842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62774" y="6079519"/>
            <a:ext cx="300865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06201" y="6355637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chr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1" y="1178777"/>
            <a:ext cx="1156405" cy="11564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73239" y="3458914"/>
            <a:ext cx="4446449" cy="82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GET /order/1234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Authorization</a:t>
            </a:r>
            <a:r>
              <a:rPr lang="en-US" sz="2000" dirty="0"/>
              <a:t>: Bearer </a:t>
            </a:r>
            <a:r>
              <a:rPr lang="en-US" sz="2000" dirty="0" smtClean="0"/>
              <a:t>d23a7726-36…</a:t>
            </a:r>
            <a:endParaRPr lang="en-US" sz="2000" dirty="0"/>
          </a:p>
        </p:txBody>
      </p:sp>
      <p:sp>
        <p:nvSpPr>
          <p:cNvPr id="43" name="Shape 197"/>
          <p:cNvSpPr txBox="1"/>
          <p:nvPr/>
        </p:nvSpPr>
        <p:spPr>
          <a:xfrm>
            <a:off x="4470212" y="4284722"/>
            <a:ext cx="3917834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20000"/>
              </a:lnSpc>
            </a:lvl1pPr>
          </a:lstStyle>
          <a:p>
            <a:r>
              <a:rPr lang="en" sz="2000" dirty="0"/>
              <a:t>Verify </a:t>
            </a:r>
            <a:r>
              <a:rPr lang="en-US" sz="2000" dirty="0"/>
              <a:t>token</a:t>
            </a:r>
            <a:r>
              <a:rPr lang="en" sz="2000" dirty="0"/>
              <a:t> </a:t>
            </a:r>
            <a:r>
              <a:rPr lang="en-US" sz="2000" dirty="0"/>
              <a:t>w</a:t>
            </a:r>
            <a:r>
              <a:rPr lang="en-US" sz="2000" dirty="0" smtClean="0"/>
              <a:t>ith</a:t>
            </a:r>
            <a:r>
              <a:rPr lang="en" sz="2000" dirty="0" smtClean="0"/>
              <a:t> </a:t>
            </a:r>
            <a:r>
              <a:rPr lang="en" sz="2000" dirty="0"/>
              <a:t>client ID, secret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4503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Simple </a:t>
            </a:r>
            <a:r>
              <a:rPr lang="en" dirty="0" smtClean="0"/>
              <a:t>OAuth Web</a:t>
            </a:r>
            <a:r>
              <a:rPr lang="en-US" dirty="0" smtClean="0"/>
              <a:t> Service</a:t>
            </a:r>
            <a:r>
              <a:rPr lang="en" dirty="0" smtClean="0"/>
              <a:t> </a:t>
            </a:r>
            <a:r>
              <a:rPr lang="en" dirty="0"/>
              <a:t>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3" y="138144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</a:t>
            </a:r>
            <a:r>
              <a:rPr lang="en-US" sz="1800" dirty="0" smtClean="0">
                <a:solidFill>
                  <a:srgbClr val="FFFFFF"/>
                </a:solidFill>
              </a:rPr>
              <a:t>Services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973876" y="138144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OAuth</a:t>
            </a:r>
            <a:r>
              <a:rPr lang="en-US" sz="1800" dirty="0" smtClean="0">
                <a:solidFill>
                  <a:srgbClr val="FFFFFF"/>
                </a:solidFill>
              </a:rPr>
              <a:t> Provider</a:t>
            </a:r>
            <a:endParaRPr lang="en" sz="1800" dirty="0">
              <a:solidFill>
                <a:srgbClr val="FFFFFF"/>
              </a:solidFill>
            </a:endParaRP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2250647"/>
            <a:ext cx="0" cy="431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898322" y="2250647"/>
            <a:ext cx="0" cy="434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616435" y="2341675"/>
            <a:ext cx="0" cy="423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" name="Straight Arrow Connector 4"/>
          <p:cNvCxnSpPr/>
          <p:nvPr/>
        </p:nvCxnSpPr>
        <p:spPr>
          <a:xfrm>
            <a:off x="656786" y="2784000"/>
            <a:ext cx="724153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16436" y="3253492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5772" y="2380432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Login to Provider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06230" y="2855988"/>
            <a:ext cx="350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access &amp; refresh tokens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6786" y="3890663"/>
            <a:ext cx="3864741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51000" y="4309855"/>
            <a:ext cx="3347323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51000" y="4796117"/>
            <a:ext cx="3347322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6435" y="4980560"/>
            <a:ext cx="390509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319" y="4544378"/>
            <a:ext cx="3070071" cy="82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200 OK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{ id: 1234, quantity: 7, …}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6436" y="5931489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6440" y="6434517"/>
            <a:ext cx="7281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9454" y="5511265"/>
            <a:ext cx="235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refresh token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4520834" y="6037132"/>
            <a:ext cx="350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access &amp; refresh tokens</a:t>
            </a:r>
            <a:endParaRPr lang="en-US" sz="2000" dirty="0"/>
          </a:p>
        </p:txBody>
      </p:sp>
      <p:pic>
        <p:nvPicPr>
          <p:cNvPr id="2" name="Picture 1" descr="i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" y="1250717"/>
            <a:ext cx="594667" cy="11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1031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 idx="4294967295"/>
          </p:nvPr>
        </p:nvSpPr>
        <p:spPr>
          <a:xfrm>
            <a:off x="2673440" y="2831515"/>
            <a:ext cx="3993451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/>
              <a:t>Code!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88058506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3"/>
            <a:ext cx="8515533" cy="34466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H</a:t>
            </a:r>
            <a:r>
              <a:rPr lang="en-US" dirty="0"/>
              <a:t>ash-based Message Authentication </a:t>
            </a:r>
            <a:r>
              <a:rPr lang="en-US" dirty="0" smtClean="0"/>
              <a:t>Code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Guarantee authenticity of message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 shared secret key – both client and server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No need for SSL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AWS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Password not sent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635" y="5481877"/>
            <a:ext cx="8885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Authorization: </a:t>
            </a:r>
            <a:r>
              <a:rPr lang="en-US" sz="2000" dirty="0" smtClean="0"/>
              <a:t>HMAC trux:44CF006BF252F707</a:t>
            </a:r>
            <a:r>
              <a:rPr lang="en-US" sz="2000" dirty="0"/>
              <a:t>:</a:t>
            </a:r>
            <a:r>
              <a:rPr lang="en-US" sz="2000" dirty="0" smtClean="0"/>
              <a:t>jZND</a:t>
            </a:r>
            <a:r>
              <a:rPr lang="en-US" sz="2000" dirty="0"/>
              <a:t>/A/f3hSvVzXZjM2HU=</a:t>
            </a:r>
          </a:p>
        </p:txBody>
      </p:sp>
    </p:spTree>
    <p:extLst>
      <p:ext uri="{BB962C8B-B14F-4D97-AF65-F5344CB8AC3E}">
        <p14:creationId xmlns:p14="http://schemas.microsoft.com/office/powerpoint/2010/main" val="3776798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on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2"/>
            <a:ext cx="8482115" cy="4967599"/>
          </a:xfrm>
        </p:spPr>
        <p:txBody>
          <a:bodyPr/>
          <a:lstStyle/>
          <a:p>
            <a:r>
              <a:rPr lang="en-US" dirty="0" smtClean="0"/>
              <a:t>Create a request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POST /customer/ { id: 123, orders: 6, …}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Create a signature using shared key</a:t>
            </a:r>
          </a:p>
          <a:p>
            <a:r>
              <a:rPr lang="en-US" dirty="0">
                <a:solidFill>
                  <a:srgbClr val="D89F39"/>
                </a:solidFill>
              </a:rPr>
              <a:t>base64(hmac-sha1(</a:t>
            </a:r>
            <a:r>
              <a:rPr lang="en-US" dirty="0" smtClean="0">
                <a:solidFill>
                  <a:srgbClr val="D89F39"/>
                </a:solidFill>
              </a:rPr>
              <a:t>verb + </a:t>
            </a:r>
            <a:r>
              <a:rPr lang="en-US" dirty="0">
                <a:solidFill>
                  <a:srgbClr val="D89F39"/>
                </a:solidFill>
              </a:rPr>
              <a:t>headers + content</a:t>
            </a:r>
            <a:r>
              <a:rPr lang="en-US" dirty="0" smtClean="0">
                <a:solidFill>
                  <a:srgbClr val="D89F39"/>
                </a:solidFill>
              </a:rPr>
              <a:t>)</a:t>
            </a:r>
          </a:p>
          <a:p>
            <a:endParaRPr lang="en-US" dirty="0" smtClean="0">
              <a:solidFill>
                <a:srgbClr val="D89F39"/>
              </a:solidFill>
            </a:endParaRPr>
          </a:p>
          <a:p>
            <a:r>
              <a:rPr lang="en-US" dirty="0" smtClean="0"/>
              <a:t>Add as authorization header</a:t>
            </a:r>
          </a:p>
          <a:p>
            <a:r>
              <a:rPr lang="en-US" dirty="0" smtClean="0">
                <a:solidFill>
                  <a:srgbClr val="D89F39"/>
                </a:solidFill>
              </a:rPr>
              <a:t>Authorization: HMAC </a:t>
            </a:r>
            <a:r>
              <a:rPr lang="en-US" dirty="0" err="1" smtClean="0">
                <a:solidFill>
                  <a:srgbClr val="D89F39"/>
                </a:solidFill>
              </a:rPr>
              <a:t>userName:signature</a:t>
            </a:r>
            <a:endParaRPr lang="en-US" dirty="0">
              <a:solidFill>
                <a:srgbClr val="D89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58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on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431988" cy="4967599"/>
          </a:xfrm>
        </p:spPr>
        <p:txBody>
          <a:bodyPr/>
          <a:lstStyle/>
          <a:p>
            <a:r>
              <a:rPr lang="en-US" dirty="0" smtClean="0"/>
              <a:t>Retrieve key from DB based on </a:t>
            </a:r>
            <a:r>
              <a:rPr lang="en-US" dirty="0" err="1" smtClean="0"/>
              <a:t>userName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Recreate signature based on request</a:t>
            </a:r>
          </a:p>
          <a:p>
            <a:r>
              <a:rPr lang="en-US" dirty="0">
                <a:solidFill>
                  <a:srgbClr val="D89F39"/>
                </a:solidFill>
              </a:rPr>
              <a:t>base64(hmac-sha1(verb+ headers + content)</a:t>
            </a:r>
          </a:p>
          <a:p>
            <a:endParaRPr lang="en-US" dirty="0"/>
          </a:p>
          <a:p>
            <a:r>
              <a:rPr lang="en-US" dirty="0" smtClean="0"/>
              <a:t>Compare signatures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46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 idx="4294967295"/>
          </p:nvPr>
        </p:nvSpPr>
        <p:spPr>
          <a:xfrm>
            <a:off x="2673440" y="2831515"/>
            <a:ext cx="3993451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/>
              <a:t>Code!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334878536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Derived Credentials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 smtClean="0"/>
              <a:t>Replacement for actual devices/badges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 smtClean="0"/>
              <a:t>An </a:t>
            </a:r>
            <a:r>
              <a:rPr lang="en-US" sz="3200" dirty="0"/>
              <a:t>alternative </a:t>
            </a:r>
            <a:r>
              <a:rPr lang="en-US" sz="3200" dirty="0" smtClean="0"/>
              <a:t>token implemented </a:t>
            </a:r>
            <a:r>
              <a:rPr lang="en-US" sz="3200" dirty="0"/>
              <a:t>and deployed directly on mobile </a:t>
            </a:r>
            <a:r>
              <a:rPr lang="en-US" sz="3200" dirty="0" smtClean="0"/>
              <a:t>devices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Enabled informed choices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Understand web authentication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Not re-inventing the wheel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Existing technologies make this easy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5226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2" y="274637"/>
            <a:ext cx="8481237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Security Assertion Markup Language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269884" y="1600202"/>
            <a:ext cx="7416916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SAML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XML-based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Not just HTTP</a:t>
            </a:r>
            <a:endParaRPr lang="en-US" sz="3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Shibboleth, ADFS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Defined in 2005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Also intended for web applications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3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z="4000" dirty="0" smtClean="0"/>
              <a:t>Call It</a:t>
            </a:r>
            <a:endParaRPr lang="en" sz="4000"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93590" y="2310515"/>
            <a:ext cx="8229600" cy="881390"/>
          </a:xfrm>
        </p:spPr>
        <p:txBody>
          <a:bodyPr/>
          <a:lstStyle/>
          <a:p>
            <a:pPr lvl="0" algn="ctr"/>
            <a:r>
              <a:rPr lang="en-US" sz="3600" dirty="0" smtClean="0"/>
              <a:t>Which one should you use?</a:t>
            </a:r>
            <a:endParaRPr lang="en" sz="3600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277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Yet Another Shameless Plug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5405375" y="1054748"/>
            <a:ext cx="2224500" cy="6665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555801" y="1725764"/>
            <a:ext cx="4130999" cy="654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  <p:pic>
        <p:nvPicPr>
          <p:cNvPr id="11" name="Picture 10" descr="abp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8" y="1102961"/>
            <a:ext cx="3299842" cy="4063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hlinkClick r:id="" action="ppaction://noaction"/>
          </p:cNvPr>
          <p:cNvSpPr txBox="1"/>
          <p:nvPr/>
        </p:nvSpPr>
        <p:spPr>
          <a:xfrm>
            <a:off x="552128" y="5620496"/>
            <a:ext cx="392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hlinkClick r:id="" action="ppaction://noaction"/>
              </a:rPr>
              <a:t>bit.ly</a:t>
            </a:r>
            <a:r>
              <a:rPr lang="en-US" sz="3600" dirty="0" smtClean="0">
                <a:hlinkClick r:id="" action="ppaction://noaction"/>
              </a:rPr>
              <a:t>/</a:t>
            </a:r>
            <a:r>
              <a:rPr lang="en-US" sz="3600" dirty="0" err="1" smtClean="0">
                <a:hlinkClick r:id="" action="ppaction://noaction"/>
              </a:rPr>
              <a:t>mobileauth</a:t>
            </a:r>
            <a:endParaRPr lang="en-US" sz="3600" dirty="0"/>
          </a:p>
        </p:txBody>
      </p:sp>
      <p:pic>
        <p:nvPicPr>
          <p:cNvPr id="8" name="Picture 7" descr="qr_code_without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4509043"/>
            <a:ext cx="2222905" cy="2222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 descr="h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04" y="2700100"/>
            <a:ext cx="1442120" cy="14421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 Digest</a:t>
            </a:r>
          </a:p>
          <a:p>
            <a:pPr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NTLM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hlinkClick r:id="rId5"/>
              </a:rPr>
              <a:t>SAML vs </a:t>
            </a:r>
            <a:r>
              <a:rPr lang="en-US" dirty="0" err="1" smtClean="0">
                <a:hlinkClick r:id="rId5"/>
              </a:rPr>
              <a:t>OAuth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hlinkClick r:id="rId6"/>
              </a:rPr>
              <a:t>Derived Credentials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hlinkClick r:id="" action="ppaction://noaction"/>
              </a:rPr>
              <a:t>RESTful Cookbook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hlinkClick r:id="" action="ppaction://noaction"/>
              </a:rPr>
              <a:t>Android HTTP Client</a:t>
            </a:r>
            <a:endParaRPr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4692273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5450" y="1600202"/>
            <a:ext cx="785135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Basic security</a:t>
            </a:r>
          </a:p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HTTP basics</a:t>
            </a:r>
          </a:p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Types of web-based authentication</a:t>
            </a:r>
          </a:p>
          <a:p>
            <a:pPr marL="735013" lvl="0" indent="-696913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Mobile Consumption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87356" y="284090"/>
            <a:ext cx="5447134" cy="5447134"/>
            <a:chOff x="1587356" y="284090"/>
            <a:chExt cx="5447134" cy="5447134"/>
          </a:xfrm>
        </p:grpSpPr>
        <p:sp>
          <p:nvSpPr>
            <p:cNvPr id="5" name="Oval 4"/>
            <p:cNvSpPr/>
            <p:nvPr/>
          </p:nvSpPr>
          <p:spPr>
            <a:xfrm>
              <a:off x="1587356" y="284090"/>
              <a:ext cx="5447134" cy="54471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4000" dirty="0" smtClean="0"/>
                <a:t>Security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6871" y="2944357"/>
              <a:ext cx="3007619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Authentication Flow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02540" y="5731224"/>
            <a:ext cx="70583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Code examples are contrived to show</a:t>
            </a:r>
          </a:p>
          <a:p>
            <a:pPr algn="ctr"/>
            <a:r>
              <a:rPr lang="en-US" sz="3200" dirty="0" smtClean="0"/>
              <a:t>the flow and basic technique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5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OWASP Mobile Top 10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465406" cy="4967599"/>
          </a:xfrm>
        </p:spPr>
        <p:txBody>
          <a:bodyPr/>
          <a:lstStyle/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Weak server side controls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Insecure Data Storage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solidFill>
                  <a:schemeClr val="accent2"/>
                </a:solidFill>
              </a:rPr>
              <a:t>Lack of Transport Security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Unintended Data Leakage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solidFill>
                  <a:srgbClr val="D89F39"/>
                </a:solidFill>
              </a:rPr>
              <a:t>Poor Authentication and Authorization</a:t>
            </a:r>
            <a:endParaRPr lang="en-US" sz="3200" dirty="0">
              <a:solidFill>
                <a:srgbClr val="D89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3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OWASP Mobile Top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465406" cy="4967599"/>
          </a:xfrm>
        </p:spPr>
        <p:txBody>
          <a:bodyPr/>
          <a:lstStyle/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>
                <a:solidFill>
                  <a:srgbClr val="D89F39"/>
                </a:solidFill>
              </a:rPr>
              <a:t>Broken Cryptography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Client Side Injection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Security Decisions via Untrusted Input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>
                <a:solidFill>
                  <a:srgbClr val="D89F39"/>
                </a:solidFill>
              </a:rPr>
              <a:t>Improper Session Handling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Lack of Binary Protections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31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Security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18742" y="1687860"/>
            <a:ext cx="7868058" cy="44506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</a:pPr>
            <a:r>
              <a:rPr lang="en" sz="4000" b="1" dirty="0">
                <a:solidFill>
                  <a:schemeClr val="accent2"/>
                </a:solidFill>
              </a:rPr>
              <a:t>Don’t</a:t>
            </a:r>
          </a:p>
          <a:p>
            <a:pPr marL="18669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Store the password</a:t>
            </a:r>
          </a:p>
          <a:p>
            <a:pPr marL="18669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Send the password</a:t>
            </a:r>
          </a:p>
          <a:p>
            <a:pPr marL="18669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Own the </a:t>
            </a:r>
            <a:r>
              <a:rPr lang="en" sz="3200" dirty="0" smtClean="0"/>
              <a:t>password</a:t>
            </a:r>
            <a:endParaRPr lang="en-US" sz="3200" dirty="0" smtClean="0"/>
          </a:p>
          <a:p>
            <a:pPr marL="18669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3200" dirty="0" smtClean="0"/>
              <a:t>Invent your own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879</Words>
  <Application>Microsoft Macintosh PowerPoint</Application>
  <PresentationFormat>On-screen Show (4:3)</PresentationFormat>
  <Paragraphs>256</Paragraphs>
  <Slides>43</Slides>
  <Notes>31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simple-light</vt:lpstr>
      <vt:lpstr>simple-light</vt:lpstr>
      <vt:lpstr>Mobile Authentication in the Web World</vt:lpstr>
      <vt:lpstr>About Me</vt:lpstr>
      <vt:lpstr>You</vt:lpstr>
      <vt:lpstr>Why?</vt:lpstr>
      <vt:lpstr>Agenda</vt:lpstr>
      <vt:lpstr>PowerPoint Presentation</vt:lpstr>
      <vt:lpstr>OWASP Mobile Top 10</vt:lpstr>
      <vt:lpstr>OWASP Mobile Top 10</vt:lpstr>
      <vt:lpstr>Security</vt:lpstr>
      <vt:lpstr>Security</vt:lpstr>
      <vt:lpstr>HTTP Anatomy</vt:lpstr>
      <vt:lpstr>HTTP Request Methods</vt:lpstr>
      <vt:lpstr>HTTP Headers</vt:lpstr>
      <vt:lpstr>HTTP Body</vt:lpstr>
      <vt:lpstr>Response Codes</vt:lpstr>
      <vt:lpstr>Authentication Methods</vt:lpstr>
      <vt:lpstr>Forms Authentication</vt:lpstr>
      <vt:lpstr>HTTP Basic</vt:lpstr>
      <vt:lpstr>HTTP Basic</vt:lpstr>
      <vt:lpstr>HTTP Basic</vt:lpstr>
      <vt:lpstr>Today’s Web Service</vt:lpstr>
      <vt:lpstr>Code!</vt:lpstr>
      <vt:lpstr>HTTP Digest</vt:lpstr>
      <vt:lpstr>HTTP Digest</vt:lpstr>
      <vt:lpstr>HTTP Digest</vt:lpstr>
      <vt:lpstr>NTLM Authentication</vt:lpstr>
      <vt:lpstr>NTLM in Android</vt:lpstr>
      <vt:lpstr>NTLM in iOS</vt:lpstr>
      <vt:lpstr>Code!</vt:lpstr>
      <vt:lpstr>OAuth v2</vt:lpstr>
      <vt:lpstr>OAuth</vt:lpstr>
      <vt:lpstr>Typical OAuth Web Flow</vt:lpstr>
      <vt:lpstr>Simple OAuth Web Service Flow</vt:lpstr>
      <vt:lpstr>Code!</vt:lpstr>
      <vt:lpstr>HMAC</vt:lpstr>
      <vt:lpstr>HMAC on Client</vt:lpstr>
      <vt:lpstr>HMAC on Server</vt:lpstr>
      <vt:lpstr>Code!</vt:lpstr>
      <vt:lpstr>Derived Credentials</vt:lpstr>
      <vt:lpstr>Security Assertion Markup Language</vt:lpstr>
      <vt:lpstr>Call It</vt:lpstr>
      <vt:lpstr>Yet Another Shameless Plug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Authentication in the Web World</dc:title>
  <cp:lastModifiedBy>David Truxall</cp:lastModifiedBy>
  <cp:revision>86</cp:revision>
  <dcterms:modified xsi:type="dcterms:W3CDTF">2015-01-09T15:59:41Z</dcterms:modified>
</cp:coreProperties>
</file>