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0" r:id="rId1"/>
    <p:sldMasterId id="2147483661" r:id="rId2"/>
  </p:sldMasterIdLst>
  <p:notesMasterIdLst>
    <p:notesMasterId r:id="rId39"/>
  </p:notesMasterIdLst>
  <p:sldIdLst>
    <p:sldId id="256" r:id="rId3"/>
    <p:sldId id="257" r:id="rId4"/>
    <p:sldId id="258" r:id="rId5"/>
    <p:sldId id="259" r:id="rId6"/>
    <p:sldId id="287" r:id="rId7"/>
    <p:sldId id="292" r:id="rId8"/>
    <p:sldId id="293" r:id="rId9"/>
    <p:sldId id="260" r:id="rId10"/>
    <p:sldId id="261" r:id="rId11"/>
    <p:sldId id="262" r:id="rId12"/>
    <p:sldId id="291" r:id="rId13"/>
    <p:sldId id="263" r:id="rId14"/>
    <p:sldId id="264" r:id="rId15"/>
    <p:sldId id="265" r:id="rId16"/>
    <p:sldId id="266" r:id="rId17"/>
    <p:sldId id="288" r:id="rId18"/>
    <p:sldId id="267" r:id="rId19"/>
    <p:sldId id="268" r:id="rId20"/>
    <p:sldId id="289" r:id="rId21"/>
    <p:sldId id="269" r:id="rId22"/>
    <p:sldId id="270" r:id="rId23"/>
    <p:sldId id="271" r:id="rId24"/>
    <p:sldId id="272" r:id="rId25"/>
    <p:sldId id="285" r:id="rId26"/>
    <p:sldId id="273" r:id="rId27"/>
    <p:sldId id="286" r:id="rId28"/>
    <p:sldId id="275" r:id="rId29"/>
    <p:sldId id="276" r:id="rId30"/>
    <p:sldId id="277" r:id="rId31"/>
    <p:sldId id="290" r:id="rId32"/>
    <p:sldId id="274" r:id="rId33"/>
    <p:sldId id="280" r:id="rId34"/>
    <p:sldId id="281" r:id="rId35"/>
    <p:sldId id="282" r:id="rId36"/>
    <p:sldId id="283" r:id="rId37"/>
    <p:sldId id="284" r:id="rId38"/>
  </p:sldIdLst>
  <p:sldSz cx="9144000" cy="5143500" type="screen16x9"/>
  <p:notesSz cx="6858000" cy="9144000"/>
  <p:embeddedFontLst>
    <p:embeddedFont>
      <p:font typeface="Varela Round" panose="02000000000000000000" pitchFamily="2" charset="0"/>
      <p:regular r:id="rId40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551" autoAdjust="0"/>
  </p:normalViewPr>
  <p:slideViewPr>
    <p:cSldViewPr snapToGrid="0" snapToObjects="1">
      <p:cViewPr varScale="1">
        <p:scale>
          <a:sx n="96" d="100"/>
          <a:sy n="96" d="100"/>
        </p:scale>
        <p:origin x="418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37675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277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772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817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Clear-text password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429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844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436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3088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860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740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155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377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1543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729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1385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253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2442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2675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1371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5677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69189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Security Assertion Markup Language is an XML-based open standard data format for exchanging authentication </a:t>
            </a:r>
            <a:r>
              <a:rPr lang="en-US" dirty="0" err="1" smtClean="0"/>
              <a:t>andauthorization</a:t>
            </a:r>
            <a:r>
              <a:rPr lang="en-US" dirty="0" smtClean="0"/>
              <a:t> data between parties, in particular, between an identity provider and a service provider. 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40197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366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9402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3329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260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Forms,</a:t>
            </a:r>
            <a:r>
              <a:rPr lang="en-US" baseline="0" dirty="0" smtClean="0"/>
              <a:t> Basic, Digest, NTLM, </a:t>
            </a:r>
            <a:r>
              <a:rPr lang="en-US" baseline="0" dirty="0" err="1" smtClean="0"/>
              <a:t>OAuth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6299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457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2260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895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</a:t>
            </a:r>
            <a:r>
              <a:rPr lang="en-US" baseline="0" dirty="0" smtClean="0"/>
              <a:t> HEAD, TRACE, CONNECT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GET – URL only, no body</a:t>
            </a:r>
          </a:p>
          <a:p>
            <a:r>
              <a:rPr lang="en-US" baseline="0" dirty="0" smtClean="0"/>
              <a:t>POST – body expected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PUT and DELETE not used by browsers but used in REST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OPTIONS – Cross-domain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89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50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accent3"/>
              </a:buClr>
              <a:buSzPct val="100000"/>
              <a:defRPr sz="4800">
                <a:solidFill>
                  <a:schemeClr val="accent3"/>
                </a:solidFill>
              </a:defRPr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buFont typeface="Varela Round"/>
              <a:defRPr sz="3000">
                <a:solidFill>
                  <a:schemeClr val="accen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>
              <a:spcBef>
                <a:spcPts val="480"/>
              </a:spcBef>
              <a:buClr>
                <a:schemeClr val="accent2"/>
              </a:buClr>
              <a:buSzPct val="100000"/>
              <a:buFont typeface="Varela Round"/>
              <a:defRPr sz="240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>
              <a:spcBef>
                <a:spcPts val="480"/>
              </a:spcBef>
              <a:buClr>
                <a:schemeClr val="accent5"/>
              </a:buClr>
              <a:buSzPct val="100000"/>
              <a:buFont typeface="Varela Round"/>
              <a:defRPr sz="24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chemeClr val="accent1"/>
              </a:buClr>
              <a:buSzPct val="100000"/>
              <a:buFont typeface="Varela Round"/>
              <a:defRPr sz="3000">
                <a:solidFill>
                  <a:schemeClr val="accen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rtl="0">
              <a:spcBef>
                <a:spcPts val="480"/>
              </a:spcBef>
              <a:buClr>
                <a:srgbClr val="E69138"/>
              </a:buClr>
              <a:buSzPct val="100000"/>
              <a:buFont typeface="Varela Round"/>
              <a:defRPr sz="2400">
                <a:solidFill>
                  <a:srgbClr val="E69138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rtl="0">
              <a:spcBef>
                <a:spcPts val="480"/>
              </a:spcBef>
              <a:buClr>
                <a:schemeClr val="accent4"/>
              </a:buClr>
              <a:buSzPct val="100000"/>
              <a:buFont typeface="Varela Round"/>
              <a:defRPr sz="2400">
                <a:solidFill>
                  <a:schemeClr val="accent4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point.com/understanding-http-digest-access-authentication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pomcor.com/2014/04/01/protecting-derived-credentials-without-secure-hardware-in-mobile-devices/" TargetMode="External"/><Relationship Id="rId5" Type="http://schemas.openxmlformats.org/officeDocument/2006/relationships/hyperlink" Target="http://blogs.technet.com/b/askpfeplat/archive/2014/11/03/adfs-deep-dive-comparing-ws-fed-saml-and-oauth-protocols.aspx" TargetMode="External"/><Relationship Id="rId4" Type="http://schemas.openxmlformats.org/officeDocument/2006/relationships/hyperlink" Target="http://davenport.sourceforge.net/ntlm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Mobile Authentication in the Web World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David Truxall, Ph.D.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 Anatomy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2175835" y="1000037"/>
            <a:ext cx="6467231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Request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400" dirty="0"/>
              <a:t>Method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400" dirty="0"/>
              <a:t>URL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400" dirty="0"/>
              <a:t>Querystring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 smtClean="0"/>
              <a:t>Headers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400" dirty="0" smtClean="0">
                <a:solidFill>
                  <a:srgbClr val="3A81BA"/>
                </a:solidFill>
              </a:rPr>
              <a:t>Cookies</a:t>
            </a:r>
            <a:r>
              <a:rPr lang="en-US" sz="2400" dirty="0" smtClean="0">
                <a:solidFill>
                  <a:srgbClr val="3A81BA"/>
                </a:solidFill>
              </a:rPr>
              <a:t>, Authentication</a:t>
            </a:r>
            <a:endParaRPr lang="en" sz="2400" dirty="0" smtClean="0">
              <a:solidFill>
                <a:srgbClr val="3A81BA"/>
              </a:solidFill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 smtClean="0"/>
              <a:t>Body</a:t>
            </a:r>
            <a:endParaRPr lang="en-US" dirty="0" smtClean="0"/>
          </a:p>
          <a:p>
            <a:pPr marL="914400" indent="-381000">
              <a:lnSpc>
                <a:spcPct val="115000"/>
              </a:lnSpc>
              <a:buFont typeface="Arial"/>
              <a:buChar char="●"/>
            </a:pPr>
            <a:r>
              <a:rPr lang="en-US" sz="2400" dirty="0">
                <a:solidFill>
                  <a:srgbClr val="3A81BA"/>
                </a:solidFill>
              </a:rPr>
              <a:t>HTML, JSON, </a:t>
            </a:r>
            <a:r>
              <a:rPr lang="en-US" sz="2400" dirty="0" smtClean="0">
                <a:solidFill>
                  <a:srgbClr val="3A81BA"/>
                </a:solidFill>
              </a:rPr>
              <a:t>XML, </a:t>
            </a:r>
            <a:r>
              <a:rPr lang="en-US" sz="2400" dirty="0" smtClean="0">
                <a:solidFill>
                  <a:srgbClr val="3A81BA"/>
                </a:solidFill>
              </a:rPr>
              <a:t>Multi-part Form</a:t>
            </a:r>
            <a:endParaRPr lang="en" sz="2400" dirty="0">
              <a:solidFill>
                <a:srgbClr val="3A81BA"/>
              </a:solidFill>
            </a:endParaRP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1840" y="1200150"/>
            <a:ext cx="5394960" cy="372569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GET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POST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PUT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DELETE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OPTIONS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215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Headers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28" y="1063378"/>
            <a:ext cx="8876697" cy="34609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668" y="1154669"/>
            <a:ext cx="8627411" cy="382533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Body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Response Codes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200 - OK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302 - Redirect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400 - Bad Request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401 - Unauthorized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404 - Not Found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500 - Error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 Basic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2417982" y="1200150"/>
            <a:ext cx="60677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dirty="0"/>
              <a:t>Weakest security-wise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dirty="0"/>
              <a:t>Clear </a:t>
            </a:r>
            <a:r>
              <a:rPr lang="en" dirty="0" smtClean="0"/>
              <a:t>text</a:t>
            </a:r>
            <a:endParaRPr lang="en-US" dirty="0" smtClean="0"/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-US" dirty="0" smtClean="0"/>
              <a:t>Sends the password</a:t>
            </a:r>
            <a:endParaRPr lang="en" dirty="0"/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dirty="0"/>
              <a:t>Relies on SSL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757509" y="2565456"/>
            <a:ext cx="5444437" cy="747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 smtClean="0"/>
              <a:t>401 Unauthorized</a:t>
            </a:r>
          </a:p>
          <a:p>
            <a:pPr>
              <a:lnSpc>
                <a:spcPct val="120000"/>
              </a:lnSpc>
            </a:pPr>
            <a:r>
              <a:rPr lang="en-US" sz="1800" dirty="0" smtClean="0"/>
              <a:t>WWW-Authenticate: Basic Realm=“</a:t>
            </a:r>
            <a:r>
              <a:rPr lang="en-US" sz="1800" dirty="0" err="1" smtClean="0"/>
              <a:t>www.app.com</a:t>
            </a:r>
            <a:r>
              <a:rPr lang="en-US" sz="1800" dirty="0" smtClean="0"/>
              <a:t>”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Basic</a:t>
            </a:r>
            <a:endParaRPr lang="en-US" dirty="0"/>
          </a:p>
        </p:txBody>
      </p:sp>
      <p:pic>
        <p:nvPicPr>
          <p:cNvPr id="4" name="Shape 18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296006" y="1115995"/>
            <a:ext cx="788400" cy="7884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79"/>
          <p:cNvSpPr/>
          <p:nvPr/>
        </p:nvSpPr>
        <p:spPr>
          <a:xfrm>
            <a:off x="6292782" y="1115995"/>
            <a:ext cx="1848899" cy="6518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Your Web App</a:t>
            </a:r>
          </a:p>
        </p:txBody>
      </p:sp>
      <p:cxnSp>
        <p:nvCxnSpPr>
          <p:cNvPr id="7" name="Straight Connector 6"/>
          <p:cNvCxnSpPr>
            <a:stCxn id="4" idx="0"/>
          </p:cNvCxnSpPr>
          <p:nvPr/>
        </p:nvCxnSpPr>
        <p:spPr>
          <a:xfrm>
            <a:off x="1690206" y="1904419"/>
            <a:ext cx="0" cy="293726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</p:cNvCxnSpPr>
          <p:nvPr/>
        </p:nvCxnSpPr>
        <p:spPr>
          <a:xfrm flipH="1">
            <a:off x="7201946" y="1767894"/>
            <a:ext cx="15286" cy="30737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93333" y="2288961"/>
            <a:ext cx="5508613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693333" y="2942732"/>
            <a:ext cx="5508613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693333" y="3810465"/>
            <a:ext cx="5508613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693333" y="4627897"/>
            <a:ext cx="5508613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72868" y="1967299"/>
            <a:ext cx="198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GET /</a:t>
            </a:r>
            <a:r>
              <a:rPr lang="en-US" sz="1800" dirty="0" err="1" smtClean="0"/>
              <a:t>index.html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1785423" y="3420610"/>
            <a:ext cx="5192811" cy="747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 smtClean="0"/>
              <a:t>GET /</a:t>
            </a:r>
            <a:r>
              <a:rPr lang="en-US" sz="1800" dirty="0" err="1" smtClean="0"/>
              <a:t>index.html</a:t>
            </a:r>
            <a:endParaRPr lang="en-US" sz="1800" dirty="0" smtClean="0"/>
          </a:p>
          <a:p>
            <a:pPr>
              <a:lnSpc>
                <a:spcPct val="120000"/>
              </a:lnSpc>
            </a:pPr>
            <a:r>
              <a:rPr lang="en-US" sz="1800" dirty="0" smtClean="0"/>
              <a:t>Authorization: Basic </a:t>
            </a:r>
            <a:r>
              <a:rPr lang="en" sz="1800" dirty="0"/>
              <a:t>YWRtaW46cEBzc3cwcmQ=</a:t>
            </a:r>
            <a:endParaRPr 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0373" y="4313497"/>
            <a:ext cx="96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200 OK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97370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 Basic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dirty="0"/>
              <a:t>Concatenate username and password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dirty="0"/>
              <a:t>Encode them in Base64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dirty="0"/>
              <a:t>Prefix this string with ‘Basic’</a:t>
            </a:r>
          </a:p>
          <a:p>
            <a:pPr marL="457200" lvl="0" indent="-4191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dirty="0"/>
              <a:t>Add as Authorization HTTP header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234300" y="4222525"/>
            <a:ext cx="86753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/>
              <a:t>Authorization: Basic YWRtaW46cEBzc3cwcmQ=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 Digest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2263625" y="1200150"/>
            <a:ext cx="64232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dirty="0"/>
              <a:t>Stronger than Basic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dirty="0"/>
              <a:t>No requirement for SSL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dirty="0"/>
              <a:t>Password not sent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dirty="0"/>
              <a:t>Uses MD5 hashing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dirty="0"/>
              <a:t>Enhancements optional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106481" y="3294850"/>
            <a:ext cx="7504881" cy="97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 smtClean="0"/>
              <a:t>GET /</a:t>
            </a:r>
            <a:r>
              <a:rPr lang="en-US" sz="1800" dirty="0" err="1" smtClean="0"/>
              <a:t>index.html</a:t>
            </a:r>
            <a:endParaRPr lang="en-US" sz="1800" dirty="0" smtClean="0"/>
          </a:p>
          <a:p>
            <a:pPr lvl="0"/>
            <a:r>
              <a:rPr lang="en" sz="1800" dirty="0"/>
              <a:t>Authorization: Digest username="%s", realm="%s", nonce="%s", opaque="%s", uri="%s", response="%s"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54004" y="2490000"/>
            <a:ext cx="6929291" cy="747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 smtClean="0"/>
              <a:t>401 Unauthorized</a:t>
            </a:r>
          </a:p>
          <a:p>
            <a:pPr>
              <a:lnSpc>
                <a:spcPct val="120000"/>
              </a:lnSpc>
            </a:pPr>
            <a:r>
              <a:rPr lang="en-US" sz="1800" dirty="0" smtClean="0"/>
              <a:t>WWW-Authenticate: Digest realm=“x”, nonce=“y”, opaque=“z”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Digest</a:t>
            </a:r>
            <a:endParaRPr lang="en-US" dirty="0"/>
          </a:p>
        </p:txBody>
      </p:sp>
      <p:pic>
        <p:nvPicPr>
          <p:cNvPr id="4" name="Shape 18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692502" y="1115995"/>
            <a:ext cx="788400" cy="7884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79"/>
          <p:cNvSpPr/>
          <p:nvPr/>
        </p:nvSpPr>
        <p:spPr>
          <a:xfrm>
            <a:off x="6720264" y="1115995"/>
            <a:ext cx="1848899" cy="6518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Your Web App</a:t>
            </a:r>
          </a:p>
        </p:txBody>
      </p:sp>
      <p:cxnSp>
        <p:nvCxnSpPr>
          <p:cNvPr id="7" name="Straight Connector 6"/>
          <p:cNvCxnSpPr>
            <a:stCxn id="4" idx="0"/>
          </p:cNvCxnSpPr>
          <p:nvPr/>
        </p:nvCxnSpPr>
        <p:spPr>
          <a:xfrm>
            <a:off x="1086702" y="1904419"/>
            <a:ext cx="0" cy="293726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</p:cNvCxnSpPr>
          <p:nvPr/>
        </p:nvCxnSpPr>
        <p:spPr>
          <a:xfrm flipH="1">
            <a:off x="7629428" y="1767894"/>
            <a:ext cx="15286" cy="30737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89829" y="2288961"/>
            <a:ext cx="653959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089830" y="2867276"/>
            <a:ext cx="6539598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89829" y="3684705"/>
            <a:ext cx="6554885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89830" y="4665625"/>
            <a:ext cx="6539598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69364" y="1967299"/>
            <a:ext cx="198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GET /</a:t>
            </a:r>
            <a:r>
              <a:rPr lang="en-US" sz="1800" dirty="0" err="1" smtClean="0"/>
              <a:t>index.html</a:t>
            </a:r>
            <a:endParaRPr 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1141431" y="4351225"/>
            <a:ext cx="96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200 OK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3390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About Me</a:t>
            </a:r>
          </a:p>
        </p:txBody>
      </p:sp>
      <p:grpSp>
        <p:nvGrpSpPr>
          <p:cNvPr id="48" name="Shape 48"/>
          <p:cNvGrpSpPr/>
          <p:nvPr/>
        </p:nvGrpSpPr>
        <p:grpSpPr>
          <a:xfrm>
            <a:off x="457200" y="1391050"/>
            <a:ext cx="2426625" cy="2987750"/>
            <a:chOff x="1052725" y="1434475"/>
            <a:chExt cx="2426625" cy="2987750"/>
          </a:xfrm>
        </p:grpSpPr>
        <p:sp>
          <p:nvSpPr>
            <p:cNvPr id="49" name="Shape 49"/>
            <p:cNvSpPr/>
            <p:nvPr/>
          </p:nvSpPr>
          <p:spPr>
            <a:xfrm>
              <a:off x="1172950" y="1513725"/>
              <a:ext cx="2306400" cy="2908500"/>
            </a:xfrm>
            <a:prstGeom prst="rect">
              <a:avLst/>
            </a:prstGeom>
            <a:solidFill>
              <a:srgbClr val="999999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50" name="Shape 5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52725" y="1434475"/>
              <a:ext cx="2393699" cy="2947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" name="Shape 51"/>
          <p:cNvGrpSpPr/>
          <p:nvPr/>
        </p:nvGrpSpPr>
        <p:grpSpPr>
          <a:xfrm>
            <a:off x="5793800" y="2025550"/>
            <a:ext cx="1571325" cy="1566349"/>
            <a:chOff x="6251000" y="1873150"/>
            <a:chExt cx="1571325" cy="1566349"/>
          </a:xfrm>
        </p:grpSpPr>
        <p:sp>
          <p:nvSpPr>
            <p:cNvPr id="52" name="Shape 52"/>
            <p:cNvSpPr/>
            <p:nvPr/>
          </p:nvSpPr>
          <p:spPr>
            <a:xfrm>
              <a:off x="6348125" y="1971000"/>
              <a:ext cx="1474200" cy="1468499"/>
            </a:xfrm>
            <a:prstGeom prst="rect">
              <a:avLst/>
            </a:prstGeom>
            <a:solidFill>
              <a:srgbClr val="999999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53" name="Shape 5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51000" y="1873150"/>
              <a:ext cx="1524000" cy="1524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" name="Shape 54"/>
          <p:cNvSpPr txBox="1"/>
          <p:nvPr/>
        </p:nvSpPr>
        <p:spPr>
          <a:xfrm>
            <a:off x="5405375" y="1054275"/>
            <a:ext cx="2224500" cy="6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Varela Round"/>
                <a:ea typeface="Varela Round"/>
                <a:cs typeface="Varela Round"/>
                <a:sym typeface="Varela Round"/>
              </a:rPr>
              <a:t>@davetrux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4540700" y="4000175"/>
            <a:ext cx="4130999" cy="59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Varela Round"/>
                <a:ea typeface="Varela Round"/>
                <a:cs typeface="Varela Round"/>
                <a:sym typeface="Varela Round"/>
              </a:rPr>
              <a:t>blog.davidtruxall.com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 Digest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Server sends nonce, opaque and realm</a:t>
            </a:r>
          </a:p>
          <a:p>
            <a:pPr lvl="0" rtl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" dirty="0" smtClean="0"/>
              <a:t>A1 </a:t>
            </a:r>
            <a:r>
              <a:rPr lang="en" dirty="0"/>
              <a:t>= MD5(“username:realm:password”)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/>
              <a:t>A2 = MD5(“method:uri”)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/>
              <a:t>response = MD5(A1:nonce:A2)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0" name="Shape 130"/>
          <p:cNvSpPr txBox="1"/>
          <p:nvPr/>
        </p:nvSpPr>
        <p:spPr>
          <a:xfrm>
            <a:off x="234300" y="4032900"/>
            <a:ext cx="86753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Authorization: Digest username="%s", realm="%s", nonce="%s", opaque="%s", uri="%s", response="%s"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NTLM Authentication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109550" y="1200150"/>
            <a:ext cx="65771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dirty="0"/>
              <a:t>Microsoft-based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dirty="0"/>
              <a:t>Active Directory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dirty="0"/>
              <a:t>No requirement for SSL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dirty="0"/>
              <a:t>Password not sent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dirty="0"/>
              <a:t>Better than Digest</a:t>
            </a:r>
          </a:p>
          <a:p>
            <a:pPr marL="457200" lvl="0" indent="-41910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-US" dirty="0"/>
              <a:t>C</a:t>
            </a:r>
            <a:r>
              <a:rPr lang="en" dirty="0" smtClean="0"/>
              <a:t>omplicated</a:t>
            </a:r>
            <a:r>
              <a:rPr lang="en-US" dirty="0" smtClean="0"/>
              <a:t> calculation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NTLM in Android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8481181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en-US" dirty="0" smtClean="0"/>
              <a:t>Use Apache client, not </a:t>
            </a:r>
            <a:r>
              <a:rPr lang="en-US" dirty="0" err="1" smtClean="0"/>
              <a:t>HttpUrlConnection</a:t>
            </a:r>
            <a:endParaRPr lang="en-US" dirty="0" smtClean="0"/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en-US" dirty="0" smtClean="0"/>
              <a:t>JCIFs library</a:t>
            </a: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811826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NTLM in iOS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 smtClean="0"/>
              <a:t>No library needed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Implement </a:t>
            </a:r>
            <a:r>
              <a:rPr lang="en-US" dirty="0" err="1"/>
              <a:t>NSURLSessionDelegate</a:t>
            </a: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811826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OAuth</a:t>
            </a:r>
            <a:r>
              <a:rPr lang="en-US" dirty="0" smtClean="0"/>
              <a:t> v2</a:t>
            </a:r>
            <a:endParaRPr lang="en" dirty="0"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lnSpc>
                <a:spcPct val="13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 smtClean="0"/>
              <a:t>Open standard for authorization</a:t>
            </a: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 smtClean="0"/>
              <a:t>Delegate access</a:t>
            </a: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 smtClean="0"/>
              <a:t>Third parties use an authorization source</a:t>
            </a: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 smtClean="0"/>
              <a:t>Invented for web sites</a:t>
            </a: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Font typeface="Arial"/>
              <a:buChar char="•"/>
            </a:pPr>
            <a:endParaRPr lang="en-US" dirty="0" smtClean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endParaRPr lang="en-US" dirty="0" smtClean="0"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OAuth</a:t>
            </a:r>
            <a:endParaRPr lang="en" dirty="0"/>
          </a:p>
        </p:txBody>
      </p:sp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0459" y="1007898"/>
            <a:ext cx="4530806" cy="30125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1040162" y="4219075"/>
            <a:ext cx="6191400" cy="706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444444"/>
                </a:solidFill>
              </a:rPr>
              <a:t>the code is more what you'd call "guidelines" than actual rules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Typical </a:t>
            </a:r>
            <a:r>
              <a:rPr lang="en" dirty="0" smtClean="0"/>
              <a:t>OAuth </a:t>
            </a:r>
            <a:r>
              <a:rPr lang="en" dirty="0"/>
              <a:t>Web Flow</a:t>
            </a:r>
          </a:p>
        </p:txBody>
      </p:sp>
      <p:sp>
        <p:nvSpPr>
          <p:cNvPr id="179" name="Shape 179"/>
          <p:cNvSpPr/>
          <p:nvPr/>
        </p:nvSpPr>
        <p:spPr>
          <a:xfrm>
            <a:off x="3626550" y="1161425"/>
            <a:ext cx="1848899" cy="6518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Your Web App</a:t>
            </a:r>
          </a:p>
        </p:txBody>
      </p:sp>
      <p:sp>
        <p:nvSpPr>
          <p:cNvPr id="180" name="Shape 180"/>
          <p:cNvSpPr/>
          <p:nvPr/>
        </p:nvSpPr>
        <p:spPr>
          <a:xfrm>
            <a:off x="6646975" y="1161425"/>
            <a:ext cx="1848899" cy="65189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Facebook, Twitter, Google, etc.</a:t>
            </a:r>
          </a:p>
        </p:txBody>
      </p:sp>
      <p:cxnSp>
        <p:nvCxnSpPr>
          <p:cNvPr id="181" name="Shape 181"/>
          <p:cNvCxnSpPr>
            <a:stCxn id="179" idx="2"/>
          </p:cNvCxnSpPr>
          <p:nvPr/>
        </p:nvCxnSpPr>
        <p:spPr>
          <a:xfrm>
            <a:off x="4550999" y="1813324"/>
            <a:ext cx="0" cy="3235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82" name="Shape 182"/>
          <p:cNvCxnSpPr>
            <a:stCxn id="180" idx="2"/>
          </p:cNvCxnSpPr>
          <p:nvPr/>
        </p:nvCxnSpPr>
        <p:spPr>
          <a:xfrm>
            <a:off x="7571424" y="1813324"/>
            <a:ext cx="0" cy="3259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99425" y="1093171"/>
            <a:ext cx="788400" cy="788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Shape 184"/>
          <p:cNvCxnSpPr>
            <a:stCxn id="183" idx="0"/>
          </p:cNvCxnSpPr>
          <p:nvPr/>
        </p:nvCxnSpPr>
        <p:spPr>
          <a:xfrm>
            <a:off x="993625" y="1881596"/>
            <a:ext cx="0" cy="3179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90" name="Shape 190"/>
          <p:cNvSpPr txBox="1"/>
          <p:nvPr/>
        </p:nvSpPr>
        <p:spPr>
          <a:xfrm>
            <a:off x="1567813" y="1720125"/>
            <a:ext cx="1958099" cy="35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GET /</a:t>
            </a:r>
            <a:r>
              <a:rPr lang="en-US" sz="1800" dirty="0" err="1" smtClean="0">
                <a:solidFill>
                  <a:schemeClr val="tx1"/>
                </a:solidFill>
              </a:rPr>
              <a:t>index.html</a:t>
            </a:r>
            <a:endParaRPr lang="en" sz="1800" dirty="0">
              <a:solidFill>
                <a:schemeClr val="tx1"/>
              </a:solidFill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1265208" y="2143350"/>
            <a:ext cx="3460799" cy="26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</a:rPr>
              <a:t>302 Redirect to </a:t>
            </a:r>
            <a:r>
              <a:rPr lang="en" sz="1800" dirty="0" smtClean="0">
                <a:solidFill>
                  <a:schemeClr val="tx1"/>
                </a:solidFill>
              </a:rPr>
              <a:t>Service</a:t>
            </a:r>
            <a:r>
              <a:rPr lang="en-US" sz="1800" dirty="0" smtClean="0">
                <a:solidFill>
                  <a:schemeClr val="tx1"/>
                </a:solidFill>
              </a:rPr>
              <a:t> login</a:t>
            </a:r>
            <a:endParaRPr lang="en" sz="1800" dirty="0">
              <a:solidFill>
                <a:schemeClr val="tx1"/>
              </a:solidFill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4996275" y="2424347"/>
            <a:ext cx="1963800" cy="26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chemeClr val="tx1"/>
                </a:solidFill>
              </a:rPr>
              <a:t>Login to Service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4644075" y="2935229"/>
            <a:ext cx="2820599" cy="35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</a:rPr>
              <a:t>302 from Service to app w/auth code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1332773" y="3446975"/>
            <a:ext cx="2897870" cy="45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302 follow </a:t>
            </a:r>
            <a:r>
              <a:rPr lang="en" sz="1800" dirty="0" smtClean="0">
                <a:solidFill>
                  <a:schemeClr val="tx1"/>
                </a:solidFill>
              </a:rPr>
              <a:t>redirect </a:t>
            </a:r>
            <a:r>
              <a:rPr lang="en" sz="1800" dirty="0">
                <a:solidFill>
                  <a:schemeClr val="tx1"/>
                </a:solidFill>
              </a:rPr>
              <a:t>URL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4776100" y="3716245"/>
            <a:ext cx="2688600" cy="35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</a:rPr>
              <a:t>Verify auth code using client ID, secret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4832026" y="4349486"/>
            <a:ext cx="2316000" cy="26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tx1"/>
                </a:solidFill>
              </a:rPr>
              <a:t>Return access token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1144502" y="4537379"/>
            <a:ext cx="3132234" cy="26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tx1"/>
                </a:solidFill>
              </a:rPr>
              <a:t>Logged </a:t>
            </a:r>
            <a:r>
              <a:rPr lang="en" sz="1800" dirty="0" smtClean="0">
                <a:solidFill>
                  <a:schemeClr val="tx1"/>
                </a:solidFill>
              </a:rPr>
              <a:t>In</a:t>
            </a:r>
            <a:r>
              <a:rPr lang="en-US" sz="1800" dirty="0" smtClean="0">
                <a:solidFill>
                  <a:schemeClr val="tx1"/>
                </a:solidFill>
              </a:rPr>
              <a:t>, serve </a:t>
            </a:r>
            <a:r>
              <a:rPr lang="en-US" sz="1800" dirty="0" err="1" smtClean="0">
                <a:solidFill>
                  <a:schemeClr val="tx1"/>
                </a:solidFill>
              </a:rPr>
              <a:t>index.html</a:t>
            </a:r>
            <a:endParaRPr lang="en" sz="18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93625" y="2105622"/>
            <a:ext cx="352164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993625" y="2499803"/>
            <a:ext cx="352164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93625" y="2816978"/>
            <a:ext cx="655579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993625" y="3290729"/>
            <a:ext cx="655579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06198" y="3829429"/>
            <a:ext cx="352164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50999" y="4071745"/>
            <a:ext cx="2998425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562774" y="4710047"/>
            <a:ext cx="3008650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006198" y="4917136"/>
            <a:ext cx="352164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3875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You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0477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dirty="0"/>
              <a:t>Are familiar with Android and/or iOS</a:t>
            </a:r>
          </a:p>
          <a:p>
            <a:pPr marL="457200" lvl="0" indent="-419100" rtl="0">
              <a:lnSpc>
                <a:spcPct val="12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dirty="0"/>
              <a:t>Might be a web developer</a:t>
            </a:r>
          </a:p>
          <a:p>
            <a:pPr marL="457200" lvl="0" indent="-419100" rtl="0">
              <a:lnSpc>
                <a:spcPct val="12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dirty="0"/>
              <a:t>Probably have web sites at work</a:t>
            </a:r>
          </a:p>
          <a:p>
            <a:pPr marL="457200" lvl="0" indent="-419100" rtl="0">
              <a:lnSpc>
                <a:spcPct val="12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dirty="0"/>
              <a:t>Want to use an existing user identities</a:t>
            </a:r>
          </a:p>
          <a:p>
            <a:pPr marL="457200" lvl="0" indent="-419100" rtl="0">
              <a:lnSpc>
                <a:spcPct val="12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dirty="0"/>
              <a:t>Not an Identity Management guru</a:t>
            </a:r>
          </a:p>
          <a:p>
            <a:pPr marL="457200" lvl="0" indent="-419100">
              <a:lnSpc>
                <a:spcPct val="12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dirty="0"/>
              <a:t>Don’t want to invent a new identity store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56783" y="2669388"/>
            <a:ext cx="3983119" cy="7478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 smtClean="0"/>
              <a:t>GET /order/1234</a:t>
            </a: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sz="1800" dirty="0" smtClean="0"/>
              <a:t>Authorization</a:t>
            </a:r>
            <a:r>
              <a:rPr lang="en-US" sz="1800" dirty="0"/>
              <a:t>: Bearer </a:t>
            </a:r>
            <a:r>
              <a:rPr lang="en-US" sz="1800" dirty="0" smtClean="0"/>
              <a:t>d23a7726-36…</a:t>
            </a:r>
            <a:endParaRPr lang="en-US" sz="1800" dirty="0"/>
          </a:p>
        </p:txBody>
      </p:sp>
      <p:sp>
        <p:nvSpPr>
          <p:cNvPr id="43" name="Shape 197"/>
          <p:cNvSpPr txBox="1"/>
          <p:nvPr/>
        </p:nvSpPr>
        <p:spPr>
          <a:xfrm>
            <a:off x="4486921" y="3313813"/>
            <a:ext cx="35458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20000"/>
              </a:lnSpc>
            </a:lvl1pPr>
          </a:lstStyle>
          <a:p>
            <a:r>
              <a:rPr lang="en" sz="1800" dirty="0"/>
              <a:t>Verify </a:t>
            </a:r>
            <a:r>
              <a:rPr lang="en-US" sz="1800" dirty="0"/>
              <a:t>token</a:t>
            </a:r>
            <a:r>
              <a:rPr lang="en" sz="1800" dirty="0"/>
              <a:t> </a:t>
            </a:r>
            <a:r>
              <a:rPr lang="en-US" sz="1800" dirty="0"/>
              <a:t>w</a:t>
            </a:r>
            <a:r>
              <a:rPr lang="en-US" sz="1800" dirty="0" smtClean="0"/>
              <a:t>ith</a:t>
            </a:r>
            <a:r>
              <a:rPr lang="en" sz="1800" dirty="0" smtClean="0"/>
              <a:t> </a:t>
            </a:r>
            <a:r>
              <a:rPr lang="en" sz="1800" dirty="0"/>
              <a:t>client ID, secret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Simple </a:t>
            </a:r>
            <a:r>
              <a:rPr lang="en" dirty="0" smtClean="0"/>
              <a:t>OAuth </a:t>
            </a:r>
            <a:r>
              <a:rPr lang="en" dirty="0" smtClean="0"/>
              <a:t>Web</a:t>
            </a:r>
            <a:r>
              <a:rPr lang="en-US" dirty="0" smtClean="0"/>
              <a:t> Service</a:t>
            </a:r>
            <a:r>
              <a:rPr lang="en" dirty="0" smtClean="0"/>
              <a:t> </a:t>
            </a:r>
            <a:r>
              <a:rPr lang="en" dirty="0"/>
              <a:t>Flow</a:t>
            </a:r>
          </a:p>
        </p:txBody>
      </p:sp>
      <p:sp>
        <p:nvSpPr>
          <p:cNvPr id="179" name="Shape 179"/>
          <p:cNvSpPr/>
          <p:nvPr/>
        </p:nvSpPr>
        <p:spPr>
          <a:xfrm>
            <a:off x="3626550" y="1161425"/>
            <a:ext cx="1848899" cy="6518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</a:rPr>
              <a:t>Your Web </a:t>
            </a:r>
            <a:r>
              <a:rPr lang="en-US" dirty="0" smtClean="0">
                <a:solidFill>
                  <a:srgbClr val="FFFFFF"/>
                </a:solidFill>
              </a:rPr>
              <a:t>Services</a:t>
            </a:r>
            <a:endParaRPr lang="en" dirty="0">
              <a:solidFill>
                <a:srgbClr val="FFFFFF"/>
              </a:solidFill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6973873" y="1161425"/>
            <a:ext cx="1848899" cy="65189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FFFF"/>
                </a:solidFill>
              </a:rPr>
              <a:t>oAuth</a:t>
            </a:r>
            <a:r>
              <a:rPr lang="en-US" dirty="0" smtClean="0">
                <a:solidFill>
                  <a:srgbClr val="FFFFFF"/>
                </a:solidFill>
              </a:rPr>
              <a:t> Provider</a:t>
            </a:r>
            <a:endParaRPr lang="en" dirty="0">
              <a:solidFill>
                <a:srgbClr val="FFFFFF"/>
              </a:solidFill>
            </a:endParaRPr>
          </a:p>
        </p:txBody>
      </p:sp>
      <p:cxnSp>
        <p:nvCxnSpPr>
          <p:cNvPr id="181" name="Shape 181"/>
          <p:cNvCxnSpPr>
            <a:stCxn id="179" idx="2"/>
          </p:cNvCxnSpPr>
          <p:nvPr/>
        </p:nvCxnSpPr>
        <p:spPr>
          <a:xfrm>
            <a:off x="4550999" y="1813324"/>
            <a:ext cx="0" cy="3235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82" name="Shape 182"/>
          <p:cNvCxnSpPr>
            <a:stCxn id="180" idx="2"/>
          </p:cNvCxnSpPr>
          <p:nvPr/>
        </p:nvCxnSpPr>
        <p:spPr>
          <a:xfrm>
            <a:off x="7898322" y="1813324"/>
            <a:ext cx="0" cy="3259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84" name="Shape 184"/>
          <p:cNvCxnSpPr/>
          <p:nvPr/>
        </p:nvCxnSpPr>
        <p:spPr>
          <a:xfrm>
            <a:off x="616435" y="1881596"/>
            <a:ext cx="0" cy="3179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5" name="Straight Arrow Connector 4"/>
          <p:cNvCxnSpPr/>
          <p:nvPr/>
        </p:nvCxnSpPr>
        <p:spPr>
          <a:xfrm>
            <a:off x="656783" y="2213340"/>
            <a:ext cx="7241539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iPho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88" y="1085969"/>
            <a:ext cx="532694" cy="100084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616436" y="2565459"/>
            <a:ext cx="7281886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33367" y="1885596"/>
            <a:ext cx="192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Login to Provider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4639902" y="2217195"/>
            <a:ext cx="317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New access &amp; refresh tokens</a:t>
            </a:r>
            <a:endParaRPr lang="en-US" sz="18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56783" y="3043337"/>
            <a:ext cx="3864741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50999" y="3357731"/>
            <a:ext cx="3347323" cy="0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551000" y="3722428"/>
            <a:ext cx="3347322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16435" y="3860760"/>
            <a:ext cx="3905090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9279" y="3483486"/>
            <a:ext cx="2776909" cy="7478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 smtClean="0"/>
              <a:t>200 OK</a:t>
            </a:r>
          </a:p>
          <a:p>
            <a:pPr>
              <a:lnSpc>
                <a:spcPct val="120000"/>
              </a:lnSpc>
            </a:pPr>
            <a:r>
              <a:rPr lang="en-US" sz="1800" dirty="0" smtClean="0"/>
              <a:t>{ id: 1234, quantity: 7, …}</a:t>
            </a:r>
            <a:endParaRPr lang="en-US" sz="18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16436" y="4573957"/>
            <a:ext cx="7281886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16437" y="4951228"/>
            <a:ext cx="7281885" cy="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19454" y="4258789"/>
            <a:ext cx="213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Send refresh token</a:t>
            </a:r>
            <a:endParaRPr lang="en-US" sz="1800" dirty="0"/>
          </a:p>
        </p:txBody>
      </p:sp>
      <p:sp>
        <p:nvSpPr>
          <p:cNvPr id="48" name="TextBox 47"/>
          <p:cNvSpPr txBox="1"/>
          <p:nvPr/>
        </p:nvSpPr>
        <p:spPr>
          <a:xfrm>
            <a:off x="4637797" y="4628121"/>
            <a:ext cx="317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New access &amp; refresh tokens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2210313"/>
      </p:ext>
    </p:extLst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Derived Credentials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Replacement for physical cards/badges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An </a:t>
            </a:r>
            <a:r>
              <a:rPr lang="en-US" dirty="0"/>
              <a:t>alternative </a:t>
            </a:r>
            <a:r>
              <a:rPr lang="en-US" dirty="0" smtClean="0"/>
              <a:t>token implemented </a:t>
            </a:r>
            <a:r>
              <a:rPr lang="en-US" dirty="0"/>
              <a:t>and deployed directly on mobile </a:t>
            </a:r>
            <a:r>
              <a:rPr lang="en-US" dirty="0" smtClean="0"/>
              <a:t>devices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457199" y="205978"/>
            <a:ext cx="8481237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Security Assertion Markup Language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SAML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XML-based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Not just HTTP</a:t>
            </a:r>
            <a:endParaRPr lang="en-US" dirty="0" smtClean="0"/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Shibboleth, ADFS</a:t>
            </a:r>
            <a:endParaRPr lang="en-US" dirty="0" smtClean="0"/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Defined in 2005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Also intended for web applications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dirty="0" smtClean="0"/>
              <a:t>Call It</a:t>
            </a:r>
            <a:endParaRPr lang="en" dirty="0"/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393590" y="1732886"/>
            <a:ext cx="8229600" cy="1121631"/>
          </a:xfrm>
        </p:spPr>
        <p:txBody>
          <a:bodyPr/>
          <a:lstStyle/>
          <a:p>
            <a:pPr lvl="0" algn="ctr"/>
            <a:r>
              <a:rPr lang="en" sz="3200" dirty="0" smtClean="0"/>
              <a:t>O</a:t>
            </a:r>
            <a:r>
              <a:rPr lang="en-US" sz="3200" dirty="0" smtClean="0"/>
              <a:t>A</a:t>
            </a:r>
            <a:r>
              <a:rPr lang="en" sz="3200" dirty="0" smtClean="0"/>
              <a:t>uth &gt; NTLM &gt; Digest &gt; Basic &gt; Forms</a:t>
            </a:r>
            <a:endParaRPr lang="en" sz="3200" dirty="0" smtClean="0"/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Yet Another Shameless Plug</a:t>
            </a:r>
          </a:p>
        </p:txBody>
      </p:sp>
      <p:grpSp>
        <p:nvGrpSpPr>
          <p:cNvPr id="236" name="Shape 236"/>
          <p:cNvGrpSpPr/>
          <p:nvPr/>
        </p:nvGrpSpPr>
        <p:grpSpPr>
          <a:xfrm>
            <a:off x="457200" y="1391050"/>
            <a:ext cx="2426625" cy="2987750"/>
            <a:chOff x="1052725" y="1434475"/>
            <a:chExt cx="2426625" cy="2987750"/>
          </a:xfrm>
        </p:grpSpPr>
        <p:sp>
          <p:nvSpPr>
            <p:cNvPr id="237" name="Shape 237"/>
            <p:cNvSpPr/>
            <p:nvPr/>
          </p:nvSpPr>
          <p:spPr>
            <a:xfrm>
              <a:off x="1172950" y="1513725"/>
              <a:ext cx="2306400" cy="2908500"/>
            </a:xfrm>
            <a:prstGeom prst="rect">
              <a:avLst/>
            </a:prstGeom>
            <a:solidFill>
              <a:srgbClr val="999999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238" name="Shape 2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52725" y="1434475"/>
              <a:ext cx="2393699" cy="2947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9" name="Shape 239"/>
          <p:cNvGrpSpPr/>
          <p:nvPr/>
        </p:nvGrpSpPr>
        <p:grpSpPr>
          <a:xfrm>
            <a:off x="5793800" y="2025550"/>
            <a:ext cx="1571325" cy="1566349"/>
            <a:chOff x="6251000" y="1873150"/>
            <a:chExt cx="1571325" cy="1566349"/>
          </a:xfrm>
        </p:grpSpPr>
        <p:sp>
          <p:nvSpPr>
            <p:cNvPr id="240" name="Shape 240"/>
            <p:cNvSpPr/>
            <p:nvPr/>
          </p:nvSpPr>
          <p:spPr>
            <a:xfrm>
              <a:off x="6348125" y="1971000"/>
              <a:ext cx="1474200" cy="1468499"/>
            </a:xfrm>
            <a:prstGeom prst="rect">
              <a:avLst/>
            </a:prstGeom>
            <a:solidFill>
              <a:srgbClr val="999999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241" name="Shape 2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51000" y="1873150"/>
              <a:ext cx="1524000" cy="1524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2" name="Shape 242"/>
          <p:cNvSpPr txBox="1"/>
          <p:nvPr/>
        </p:nvSpPr>
        <p:spPr>
          <a:xfrm>
            <a:off x="5405375" y="1054275"/>
            <a:ext cx="2224500" cy="6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Varela Round"/>
                <a:ea typeface="Varela Round"/>
                <a:cs typeface="Varela Round"/>
                <a:sym typeface="Varela Round"/>
              </a:rPr>
              <a:t>@davetrux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540700" y="4000175"/>
            <a:ext cx="4130999" cy="59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Varela Round"/>
                <a:ea typeface="Varela Round"/>
                <a:cs typeface="Varela Round"/>
                <a:sym typeface="Varela Round"/>
              </a:rPr>
              <a:t>blog.davidtruxall.com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 Digest</a:t>
            </a:r>
          </a:p>
          <a:p>
            <a:pPr rtl="0"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NTLM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hlinkClick r:id="rId5"/>
              </a:rPr>
              <a:t>SAML vs </a:t>
            </a:r>
            <a:r>
              <a:rPr lang="en-US" dirty="0" err="1" smtClean="0">
                <a:hlinkClick r:id="rId5"/>
              </a:rPr>
              <a:t>OAuth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hlinkClick r:id="rId6"/>
              </a:rPr>
              <a:t>Derived Credentials</a:t>
            </a:r>
            <a:endParaRPr dirty="0"/>
          </a:p>
        </p:txBody>
      </p:sp>
      <p:sp>
        <p:nvSpPr>
          <p:cNvPr id="250" name="Shape 250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/>
              <a:t>Basic security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dirty="0"/>
              <a:t>HTTP basics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dirty="0"/>
              <a:t>Types of web-based authentication</a:t>
            </a:r>
          </a:p>
          <a:p>
            <a:pPr marL="457200" lvl="0" indent="-419100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 dirty="0"/>
              <a:t>Mobile Consumption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Not re-inventing the wheel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Server technologies make this 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22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OWASP Mobile Top 10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Weak server side controls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Insecure Data Storage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Lack of Transport Security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Unintended Data Leakage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Poor Authentication and Authorization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33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OWASP Mobile Top 10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spcBef>
                <a:spcPts val="1200"/>
              </a:spcBef>
              <a:buFont typeface="+mj-lt"/>
              <a:buAutoNum type="arabicPeriod" startAt="6"/>
            </a:pPr>
            <a:r>
              <a:rPr lang="en-US" dirty="0" smtClean="0"/>
              <a:t>Broken Cryptography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 startAt="6"/>
            </a:pPr>
            <a:r>
              <a:rPr lang="en-US" dirty="0" smtClean="0"/>
              <a:t>Client Side Injection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 startAt="6"/>
            </a:pPr>
            <a:r>
              <a:rPr lang="en-US" dirty="0" smtClean="0"/>
              <a:t>Security Decisions via Untrusted Input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 startAt="6"/>
            </a:pPr>
            <a:r>
              <a:rPr lang="en-US" dirty="0" smtClean="0"/>
              <a:t>Improper Session Handling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 startAt="6"/>
            </a:pPr>
            <a:r>
              <a:rPr lang="en-US" dirty="0" smtClean="0"/>
              <a:t>Lack of Binary Protections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93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Security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04113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457200" rtl="0">
              <a:spcBef>
                <a:spcPts val="0"/>
              </a:spcBef>
              <a:buNone/>
            </a:pPr>
            <a:r>
              <a:rPr lang="en" sz="3600" b="1" dirty="0">
                <a:solidFill>
                  <a:schemeClr val="accent2"/>
                </a:solidFill>
              </a:rPr>
              <a:t>Don’t</a:t>
            </a:r>
          </a:p>
          <a:p>
            <a:pPr marL="22860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dirty="0"/>
              <a:t>Store the password</a:t>
            </a:r>
          </a:p>
          <a:p>
            <a:pPr marL="22860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dirty="0"/>
              <a:t>Send the password</a:t>
            </a:r>
          </a:p>
          <a:p>
            <a:pPr marL="2286000" lvl="0" indent="-4191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dirty="0"/>
              <a:t>Own the </a:t>
            </a:r>
            <a:r>
              <a:rPr lang="en" dirty="0" smtClean="0"/>
              <a:t>password</a:t>
            </a:r>
            <a:endParaRPr lang="en-US" dirty="0" smtClean="0"/>
          </a:p>
          <a:p>
            <a:pPr marL="2286000" lvl="0" indent="-4191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-US" dirty="0" smtClean="0"/>
              <a:t>Invent your </a:t>
            </a:r>
            <a:r>
              <a:rPr lang="en-US" dirty="0" smtClean="0"/>
              <a:t>own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Security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" sz="3600" b="1" dirty="0">
                <a:solidFill>
                  <a:schemeClr val="accent2"/>
                </a:solidFill>
              </a:rPr>
              <a:t>Do</a:t>
            </a:r>
          </a:p>
          <a:p>
            <a:pPr marL="22860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dirty="0"/>
              <a:t>Use transport security (SSL)</a:t>
            </a:r>
          </a:p>
          <a:p>
            <a:pPr marL="22860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dirty="0"/>
              <a:t>Implement sessions</a:t>
            </a:r>
          </a:p>
          <a:p>
            <a:pPr marL="22860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dirty="0"/>
              <a:t>Store on the server not client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685</Words>
  <Application>Microsoft Office PowerPoint</Application>
  <PresentationFormat>On-screen Show (16:9)</PresentationFormat>
  <Paragraphs>184</Paragraphs>
  <Slides>36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Varela Round</vt:lpstr>
      <vt:lpstr>simple-light</vt:lpstr>
      <vt:lpstr>simple-light</vt:lpstr>
      <vt:lpstr>Mobile Authentication in the Web World</vt:lpstr>
      <vt:lpstr>About Me</vt:lpstr>
      <vt:lpstr>You</vt:lpstr>
      <vt:lpstr>Agenda</vt:lpstr>
      <vt:lpstr>Why?</vt:lpstr>
      <vt:lpstr>OWASP Mobile Top 10</vt:lpstr>
      <vt:lpstr>OWASP Mobile Top 10</vt:lpstr>
      <vt:lpstr>Security</vt:lpstr>
      <vt:lpstr>Security</vt:lpstr>
      <vt:lpstr>HTTP Anatomy</vt:lpstr>
      <vt:lpstr>HTTP Request Methods</vt:lpstr>
      <vt:lpstr>HTTP Headers</vt:lpstr>
      <vt:lpstr>HTTP Body</vt:lpstr>
      <vt:lpstr>Response Codes</vt:lpstr>
      <vt:lpstr>HTTP Basic</vt:lpstr>
      <vt:lpstr>HTTP Basic</vt:lpstr>
      <vt:lpstr>HTTP Basic</vt:lpstr>
      <vt:lpstr>HTTP Digest</vt:lpstr>
      <vt:lpstr>HTTP Digest</vt:lpstr>
      <vt:lpstr>HTTP Digest</vt:lpstr>
      <vt:lpstr>Demo</vt:lpstr>
      <vt:lpstr>NTLM Authentication</vt:lpstr>
      <vt:lpstr>NTLM in Android</vt:lpstr>
      <vt:lpstr>Demo</vt:lpstr>
      <vt:lpstr>NTLM in iOS</vt:lpstr>
      <vt:lpstr>Demo</vt:lpstr>
      <vt:lpstr>OAuth v2</vt:lpstr>
      <vt:lpstr>OAuth</vt:lpstr>
      <vt:lpstr>Typical OAuth Web Flow</vt:lpstr>
      <vt:lpstr>Simple OAuth Web Service Flow</vt:lpstr>
      <vt:lpstr>Demo</vt:lpstr>
      <vt:lpstr>Derived Credentials</vt:lpstr>
      <vt:lpstr>Security Assertion Markup Language</vt:lpstr>
      <vt:lpstr>Call It</vt:lpstr>
      <vt:lpstr>Yet Another Shameless Plug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Authentication in the Web World</dc:title>
  <cp:lastModifiedBy>Truxall, Dave</cp:lastModifiedBy>
  <cp:revision>34</cp:revision>
  <dcterms:modified xsi:type="dcterms:W3CDTF">2015-01-05T16:37:30Z</dcterms:modified>
</cp:coreProperties>
</file>