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  <p:sldMasterId id="2147483661" r:id="rId2"/>
  </p:sldMasterIdLst>
  <p:notesMasterIdLst>
    <p:notesMasterId r:id="rId40"/>
  </p:notesMasterIdLst>
  <p:sldIdLst>
    <p:sldId id="256" r:id="rId3"/>
    <p:sldId id="257" r:id="rId4"/>
    <p:sldId id="258" r:id="rId5"/>
    <p:sldId id="287" r:id="rId6"/>
    <p:sldId id="259" r:id="rId7"/>
    <p:sldId id="294" r:id="rId8"/>
    <p:sldId id="292" r:id="rId9"/>
    <p:sldId id="293" r:id="rId10"/>
    <p:sldId id="260" r:id="rId11"/>
    <p:sldId id="261" r:id="rId12"/>
    <p:sldId id="262" r:id="rId13"/>
    <p:sldId id="291" r:id="rId14"/>
    <p:sldId id="263" r:id="rId15"/>
    <p:sldId id="264" r:id="rId16"/>
    <p:sldId id="265" r:id="rId17"/>
    <p:sldId id="266" r:id="rId18"/>
    <p:sldId id="288" r:id="rId19"/>
    <p:sldId id="267" r:id="rId20"/>
    <p:sldId id="268" r:id="rId21"/>
    <p:sldId id="289" r:id="rId22"/>
    <p:sldId id="269" r:id="rId23"/>
    <p:sldId id="270" r:id="rId24"/>
    <p:sldId id="271" r:id="rId25"/>
    <p:sldId id="272" r:id="rId26"/>
    <p:sldId id="285" r:id="rId27"/>
    <p:sldId id="273" r:id="rId28"/>
    <p:sldId id="286" r:id="rId29"/>
    <p:sldId id="275" r:id="rId30"/>
    <p:sldId id="276" r:id="rId31"/>
    <p:sldId id="277" r:id="rId32"/>
    <p:sldId id="290" r:id="rId33"/>
    <p:sldId id="274" r:id="rId34"/>
    <p:sldId id="280" r:id="rId35"/>
    <p:sldId id="281" r:id="rId36"/>
    <p:sldId id="282" r:id="rId37"/>
    <p:sldId id="283" r:id="rId38"/>
    <p:sldId id="284" r:id="rId3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51" autoAdjust="0"/>
  </p:normalViewPr>
  <p:slideViewPr>
    <p:cSldViewPr snapToGrid="0" snapToObjects="1">
      <p:cViewPr varScale="1">
        <p:scale>
          <a:sx n="76" d="100"/>
          <a:sy n="76" d="100"/>
        </p:scale>
        <p:origin x="-2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767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7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7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1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Clear-text password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2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4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3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08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5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37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54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72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38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5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44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67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37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6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18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Security Assertion Markup Language is an XML-based open standard data format for exchanging authentication </a:t>
            </a:r>
            <a:r>
              <a:rPr lang="en-US" dirty="0" err="1" smtClean="0"/>
              <a:t>andauthorization</a:t>
            </a:r>
            <a:r>
              <a:rPr lang="en-US" dirty="0" smtClean="0"/>
              <a:t> data between parties, in particular, between an identity provider and a service provider.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019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6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40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332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6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Forms,</a:t>
            </a:r>
            <a:r>
              <a:rPr lang="en-US" baseline="0" dirty="0" smtClean="0"/>
              <a:t> Basic, Digest, NTLM, </a:t>
            </a:r>
            <a:r>
              <a:rPr lang="en-US" baseline="0" dirty="0" err="1" smtClean="0"/>
              <a:t>OAuth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9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45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6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89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HEAD, TRACE, CONNECT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– URL only, no body</a:t>
            </a:r>
          </a:p>
          <a:p>
            <a:r>
              <a:rPr lang="en-US" baseline="0" dirty="0" smtClean="0"/>
              <a:t>POST – body expected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and DELETE not used by browsers but used in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OPTIONS – Cross-domain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81"/>
            <a:ext cx="82296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3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6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80"/>
            <a:ext cx="82296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5"/>
            <a:ext cx="77724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3"/>
              </a:buClr>
              <a:buSzPct val="100000"/>
              <a:defRPr sz="4800">
                <a:solidFill>
                  <a:schemeClr val="accent3"/>
                </a:solidFill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480"/>
              </a:spcBef>
              <a:buClr>
                <a:schemeClr val="accent2"/>
              </a:buClr>
              <a:buSzPct val="100000"/>
              <a:buFont typeface="Varela Round"/>
              <a:defRPr sz="240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480"/>
              </a:spcBef>
              <a:buClr>
                <a:schemeClr val="accent5"/>
              </a:buClr>
              <a:buSzPct val="100000"/>
              <a:buFont typeface="Varela Round"/>
              <a:defRPr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480"/>
              </a:spcBef>
              <a:buClr>
                <a:srgbClr val="E69138"/>
              </a:buClr>
              <a:buSzPct val="100000"/>
              <a:buFont typeface="Varela Round"/>
              <a:defRPr sz="2400">
                <a:solidFill>
                  <a:srgbClr val="E69138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480"/>
              </a:spcBef>
              <a:buClr>
                <a:schemeClr val="accent4"/>
              </a:buClr>
              <a:buSzPct val="100000"/>
              <a:buFont typeface="Varela Round"/>
              <a:defRPr sz="24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understanding-http-digest-access-authentication/" TargetMode="External"/><Relationship Id="rId4" Type="http://schemas.openxmlformats.org/officeDocument/2006/relationships/hyperlink" Target="http://davenport.sourceforge.net/ntlm.html" TargetMode="External"/><Relationship Id="rId5" Type="http://schemas.openxmlformats.org/officeDocument/2006/relationships/hyperlink" Target="http://blogs.technet.com/b/askpfeplat/archive/2014/11/03/adfs-deep-dive-comparing-ws-fed-saml-and-oauth-protocols.aspx" TargetMode="External"/><Relationship Id="rId6" Type="http://schemas.openxmlformats.org/officeDocument/2006/relationships/hyperlink" Target="http://pomcor.com/2014/04/01/protecting-derived-credentials-without-secure-hardware-in-mobile-devices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Authentication in the Web World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Truxall, Ph.D.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4000" b="1" dirty="0">
                <a:solidFill>
                  <a:schemeClr val="accent2"/>
                </a:solidFill>
              </a:rPr>
              <a:t>Do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 transport security (SSL)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Implement sessions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Store on the server not client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Anatomy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24694" y="1747635"/>
            <a:ext cx="6467231" cy="4218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 dirty="0"/>
              <a:t>Request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Method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URL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Querystring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Headers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 smtClean="0">
                <a:solidFill>
                  <a:srgbClr val="3A81BA"/>
                </a:solidFill>
              </a:rPr>
              <a:t>Cookies</a:t>
            </a:r>
            <a:r>
              <a:rPr lang="en-US" sz="2800" dirty="0" smtClean="0">
                <a:solidFill>
                  <a:srgbClr val="3A81BA"/>
                </a:solidFill>
              </a:rPr>
              <a:t>, Authentication</a:t>
            </a:r>
            <a:endParaRPr lang="en" sz="2800" dirty="0" smtClean="0">
              <a:solidFill>
                <a:srgbClr val="3A81BA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Body</a:t>
            </a:r>
            <a:endParaRPr lang="en-US" sz="3200" dirty="0" smtClean="0"/>
          </a:p>
          <a:p>
            <a:pPr marL="914400" indent="-381000">
              <a:lnSpc>
                <a:spcPct val="115000"/>
              </a:lnSpc>
              <a:buFont typeface="Arial"/>
              <a:buChar char="●"/>
            </a:pPr>
            <a:r>
              <a:rPr lang="en-US" sz="2800" dirty="0">
                <a:solidFill>
                  <a:srgbClr val="3A81BA"/>
                </a:solidFill>
              </a:rPr>
              <a:t>HTML, JSON, </a:t>
            </a:r>
            <a:r>
              <a:rPr lang="en-US" sz="2800" dirty="0" smtClean="0">
                <a:solidFill>
                  <a:srgbClr val="3A81BA"/>
                </a:solidFill>
              </a:rPr>
              <a:t>XML, Multi-part Form</a:t>
            </a:r>
            <a:endParaRPr lang="en" sz="2800" dirty="0">
              <a:solidFill>
                <a:srgbClr val="3A81BA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HTTP Request Methods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533" y="1963750"/>
            <a:ext cx="5394960" cy="364722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 smtClean="0"/>
              <a:t>GET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POST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PUT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DELETE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OPTIONS</a:t>
            </a:r>
          </a:p>
          <a:p>
            <a:pPr>
              <a:spcBef>
                <a:spcPts val="120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22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Headers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31" y="1417837"/>
            <a:ext cx="8876697" cy="4614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71" y="1539561"/>
            <a:ext cx="8627411" cy="510044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Body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26421"/>
              </p:ext>
            </p:extLst>
          </p:nvPr>
        </p:nvGraphicFramePr>
        <p:xfrm>
          <a:off x="726354" y="1958821"/>
          <a:ext cx="7377510" cy="3474720"/>
        </p:xfrm>
        <a:graphic>
          <a:graphicData uri="http://schemas.openxmlformats.org/drawingml/2006/table">
            <a:tbl>
              <a:tblPr firstRow="1" bandRow="1"/>
              <a:tblGrid>
                <a:gridCol w="1412398"/>
                <a:gridCol w="3158001"/>
                <a:gridCol w="2807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200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OK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We’re good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302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Redirect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</a:t>
                      </a:r>
                      <a:r>
                        <a:rPr lang="en-US" sz="3200" baseline="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here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Bad Request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Your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401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Unauthorized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</a:t>
                      </a:r>
                      <a:r>
                        <a:rPr lang="en-US" sz="3200" baseline="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for you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404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 found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What?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500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Error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My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Basic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17985" y="1600203"/>
            <a:ext cx="6067799" cy="38310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200" dirty="0" smtClean="0"/>
              <a:t>Relies on SSL</a:t>
            </a:r>
            <a:endParaRPr lang="en" sz="3200" dirty="0"/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Clear </a:t>
            </a:r>
            <a:r>
              <a:rPr lang="en" sz="3200" dirty="0" smtClean="0"/>
              <a:t>text</a:t>
            </a:r>
            <a:endParaRPr lang="en-US" sz="3200" dirty="0" smtClean="0"/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200" dirty="0" smtClean="0"/>
              <a:t>Sends the </a:t>
            </a:r>
            <a:r>
              <a:rPr lang="en-US" sz="3200" dirty="0" smtClean="0"/>
              <a:t>password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57512" y="3420610"/>
            <a:ext cx="5444437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401 Unauthorized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WWW-Authenticate: Basic Realm=“</a:t>
            </a:r>
            <a:r>
              <a:rPr lang="en-US" sz="1800" dirty="0" err="1" smtClean="0"/>
              <a:t>www.app.com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</a:t>
            </a:r>
            <a:endParaRPr lang="en-US" dirty="0"/>
          </a:p>
        </p:txBody>
      </p:sp>
      <p:pic>
        <p:nvPicPr>
          <p:cNvPr id="4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296006" y="1487993"/>
            <a:ext cx="788400" cy="10512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79"/>
          <p:cNvSpPr/>
          <p:nvPr/>
        </p:nvSpPr>
        <p:spPr>
          <a:xfrm>
            <a:off x="6292785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>
            <a:off x="1690206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201946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93336" y="3051948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93336" y="3923643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93336" y="5080620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93336" y="6170529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72868" y="2623065"/>
            <a:ext cx="198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785426" y="4560815"/>
            <a:ext cx="5192811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 smtClean="0"/>
          </a:p>
          <a:p>
            <a:pPr>
              <a:lnSpc>
                <a:spcPct val="120000"/>
              </a:lnSpc>
            </a:pPr>
            <a:r>
              <a:rPr lang="en-US" sz="1800" dirty="0" smtClean="0"/>
              <a:t>Authorization: Basic </a:t>
            </a:r>
            <a:r>
              <a:rPr lang="en" sz="1800" dirty="0"/>
              <a:t>YWRtaW46cEBzc3cwcmQ=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0376" y="5751329"/>
            <a:ext cx="96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200 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7370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Basic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Concatenate username and password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Encode them in Base64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Prefix this string with ‘Basic’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Add as Authorization HTTP header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4303" y="5630033"/>
            <a:ext cx="8675399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Authorization: Basic YWRtaW46cEBzc3cwcmQ=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HTTP Digest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3628" y="1600202"/>
            <a:ext cx="64232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Stronger than Basic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Uses MD5 hashing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Enhancements optional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grpSp>
        <p:nvGrpSpPr>
          <p:cNvPr id="48" name="Shape 48"/>
          <p:cNvGrpSpPr>
            <a:grpSpLocks noChangeAspect="1"/>
          </p:cNvGrpSpPr>
          <p:nvPr/>
        </p:nvGrpSpPr>
        <p:grpSpPr>
          <a:xfrm>
            <a:off x="457203" y="1854733"/>
            <a:ext cx="2426625" cy="3983667"/>
            <a:chOff x="1052725" y="1434475"/>
            <a:chExt cx="2426625" cy="2987750"/>
          </a:xfrm>
        </p:grpSpPr>
        <p:sp>
          <p:nvSpPr>
            <p:cNvPr id="49" name="Shape 49"/>
            <p:cNvSpPr/>
            <p:nvPr/>
          </p:nvSpPr>
          <p:spPr>
            <a:xfrm>
              <a:off x="1172950" y="1513725"/>
              <a:ext cx="2306400" cy="2908500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50" name="Shape 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725" y="1434475"/>
              <a:ext cx="2393699" cy="294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Shape 51"/>
          <p:cNvGrpSpPr>
            <a:grpSpLocks noChangeAspect="1"/>
          </p:cNvGrpSpPr>
          <p:nvPr/>
        </p:nvGrpSpPr>
        <p:grpSpPr>
          <a:xfrm>
            <a:off x="5793803" y="2700735"/>
            <a:ext cx="1571325" cy="2088465"/>
            <a:chOff x="6251000" y="1873150"/>
            <a:chExt cx="1571325" cy="1566349"/>
          </a:xfrm>
        </p:grpSpPr>
        <p:sp>
          <p:nvSpPr>
            <p:cNvPr id="52" name="Shape 52"/>
            <p:cNvSpPr/>
            <p:nvPr/>
          </p:nvSpPr>
          <p:spPr>
            <a:xfrm>
              <a:off x="6348125" y="1971000"/>
              <a:ext cx="1474200" cy="1468499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53" name="Shape 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1000" y="187315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Shape 54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06483" y="4393134"/>
            <a:ext cx="7504881" cy="97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 smtClean="0"/>
          </a:p>
          <a:p>
            <a:pPr lvl="0"/>
            <a:r>
              <a:rPr lang="en" sz="1800" dirty="0"/>
              <a:t>Authorization: Digest username="%s", realm="%s", nonce="%s", opaque="%s", uri="%s", response="%s"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4007" y="3320002"/>
            <a:ext cx="6929291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401 Unauthorized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WWW-Authenticate: Digest realm=“x”, nonce=“y”, opaque=“z”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Digest</a:t>
            </a:r>
            <a:endParaRPr lang="en-US" dirty="0"/>
          </a:p>
        </p:txBody>
      </p:sp>
      <p:pic>
        <p:nvPicPr>
          <p:cNvPr id="4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692502" y="1487993"/>
            <a:ext cx="788400" cy="10512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79"/>
          <p:cNvSpPr/>
          <p:nvPr/>
        </p:nvSpPr>
        <p:spPr>
          <a:xfrm>
            <a:off x="6720264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>
            <a:off x="1086702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629428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89832" y="3051948"/>
            <a:ext cx="65395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89830" y="3823035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9832" y="4912940"/>
            <a:ext cx="6554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89830" y="6220833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9364" y="2623065"/>
            <a:ext cx="198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1434" y="5801633"/>
            <a:ext cx="96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200 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390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Digest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Server sends nonce, opaque and realm</a:t>
            </a:r>
          </a:p>
          <a:p>
            <a:pPr lvl="0" rtl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" sz="3200" dirty="0" smtClean="0"/>
              <a:t>A1 </a:t>
            </a:r>
            <a:r>
              <a:rPr lang="en" sz="3200" dirty="0"/>
              <a:t>= MD5(“username:realm:password”)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A2 = MD5(“method:uri”)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response = MD5(A1:nonce:A2)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30" name="Shape 130"/>
          <p:cNvSpPr txBox="1"/>
          <p:nvPr/>
        </p:nvSpPr>
        <p:spPr>
          <a:xfrm>
            <a:off x="234303" y="5377200"/>
            <a:ext cx="8675399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Authorization: Digest username="%s", realm="%s", nonce="%s", opaque="%s", uri="%s", response="%s"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NTLM Authentication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109553" y="1600202"/>
            <a:ext cx="65771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Microsoft-based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Active Directory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Better than Digest</a:t>
            </a:r>
          </a:p>
          <a:p>
            <a:pPr marL="381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/>
              <a:t>C</a:t>
            </a:r>
            <a:r>
              <a:rPr lang="en" sz="3200" dirty="0" smtClean="0"/>
              <a:t>omplicated</a:t>
            </a:r>
            <a:r>
              <a:rPr lang="en-US" sz="3200" dirty="0" smtClean="0"/>
              <a:t> calculation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Android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2" y="1600202"/>
            <a:ext cx="8481181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Apache </a:t>
            </a:r>
            <a:r>
              <a:rPr lang="en-US" sz="3200" dirty="0" smtClean="0"/>
              <a:t>client, not </a:t>
            </a:r>
            <a:r>
              <a:rPr lang="en-US" sz="3200" dirty="0" err="1" smtClean="0"/>
              <a:t>HttpUrlConnection</a:t>
            </a:r>
            <a:endParaRPr lang="en-US" sz="32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JCIFs library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iOS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/>
              <a:t>No library needed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Implement </a:t>
            </a:r>
            <a:r>
              <a:rPr lang="en-US" sz="3200" dirty="0" err="1"/>
              <a:t>NSURLSessionDelegate</a:t>
            </a: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r>
              <a:rPr lang="en-US" sz="4000" dirty="0" smtClean="0"/>
              <a:t> v2</a:t>
            </a:r>
            <a:endParaRPr lang="en" sz="4000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Open standard for authorization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Delegate access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Third parties use an authorization source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Invented for web sites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OAuth</a:t>
            </a:r>
            <a:endParaRPr lang="en" dirty="0"/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459" y="1343865"/>
            <a:ext cx="4530806" cy="40166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040162" y="5625435"/>
            <a:ext cx="6191400" cy="94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444444"/>
                </a:solidFill>
              </a:rPr>
              <a:t>the code is more what you'd call "guidelines" than actual rules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3875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You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3970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Are familiar with Android and/or iOS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Might be a web developer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Probably have web sites at work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Want to use an existing user identities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Not an Identity Management </a:t>
            </a:r>
            <a:r>
              <a:rPr lang="en" sz="3200" dirty="0" smtClean="0"/>
              <a:t>guru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Typical </a:t>
            </a:r>
            <a:r>
              <a:rPr lang="en" dirty="0" smtClean="0"/>
              <a:t>OAuth </a:t>
            </a:r>
            <a:r>
              <a:rPr lang="en" dirty="0"/>
              <a:t>Web 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54856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Your Web App</a:t>
            </a:r>
          </a:p>
        </p:txBody>
      </p:sp>
      <p:sp>
        <p:nvSpPr>
          <p:cNvPr id="180" name="Shape 180"/>
          <p:cNvSpPr/>
          <p:nvPr/>
        </p:nvSpPr>
        <p:spPr>
          <a:xfrm>
            <a:off x="6646978" y="154856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Facebook, Twitter, Google, etc.</a:t>
            </a: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417767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571424" y="2417767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99425" y="1457561"/>
            <a:ext cx="788400" cy="1051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>
            <a:stCxn id="183" idx="0"/>
          </p:cNvCxnSpPr>
          <p:nvPr/>
        </p:nvCxnSpPr>
        <p:spPr>
          <a:xfrm>
            <a:off x="993625" y="2508795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1567816" y="2293500"/>
            <a:ext cx="1958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GET /</a:t>
            </a:r>
            <a:r>
              <a:rPr lang="en-US" sz="1800" dirty="0" err="1" smtClean="0">
                <a:solidFill>
                  <a:schemeClr val="tx1"/>
                </a:solidFill>
              </a:rPr>
              <a:t>index.html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265211" y="2857800"/>
            <a:ext cx="3460799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302 Redirect to </a:t>
            </a:r>
            <a:r>
              <a:rPr lang="en" sz="1800" dirty="0" smtClean="0">
                <a:solidFill>
                  <a:schemeClr val="tx1"/>
                </a:solidFill>
              </a:rPr>
              <a:t>Service</a:t>
            </a:r>
            <a:r>
              <a:rPr lang="en-US" sz="1800" dirty="0" smtClean="0">
                <a:solidFill>
                  <a:schemeClr val="tx1"/>
                </a:solidFill>
              </a:rPr>
              <a:t> login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996275" y="3232463"/>
            <a:ext cx="1963800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</a:rPr>
              <a:t>Login to Service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644078" y="3913639"/>
            <a:ext cx="28205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302 from Service to app w/auth code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332773" y="4595969"/>
            <a:ext cx="2897870" cy="6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302 follow </a:t>
            </a:r>
            <a:r>
              <a:rPr lang="en" sz="1800" dirty="0" smtClean="0">
                <a:solidFill>
                  <a:schemeClr val="tx1"/>
                </a:solidFill>
              </a:rPr>
              <a:t>redirect </a:t>
            </a:r>
            <a:r>
              <a:rPr lang="en" sz="18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76100" y="4954993"/>
            <a:ext cx="26886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Verify auth code using client ID, secret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832026" y="5799315"/>
            <a:ext cx="2316000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</a:rPr>
              <a:t>Return access token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144502" y="6049839"/>
            <a:ext cx="3132234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Logged </a:t>
            </a:r>
            <a:r>
              <a:rPr lang="en" sz="1800" dirty="0" smtClean="0">
                <a:solidFill>
                  <a:schemeClr val="tx1"/>
                </a:solidFill>
              </a:rPr>
              <a:t>In</a:t>
            </a:r>
            <a:r>
              <a:rPr lang="en-US" sz="1800" dirty="0" smtClean="0">
                <a:solidFill>
                  <a:schemeClr val="tx1"/>
                </a:solidFill>
              </a:rPr>
              <a:t>, serve </a:t>
            </a:r>
            <a:r>
              <a:rPr lang="en-US" sz="1800" dirty="0" err="1" smtClean="0">
                <a:solidFill>
                  <a:schemeClr val="tx1"/>
                </a:solidFill>
              </a:rPr>
              <a:t>index.html</a:t>
            </a:r>
            <a:endParaRPr lang="en" sz="1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3628" y="2807496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93628" y="3333071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3628" y="3755971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93628" y="4387639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6201" y="5105905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1002" y="5428993"/>
            <a:ext cx="299842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2774" y="6280063"/>
            <a:ext cx="300865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06201" y="6556181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6784" y="3559186"/>
            <a:ext cx="4021554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GET /order/1234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smtClean="0"/>
              <a:t>Authorization</a:t>
            </a:r>
            <a:r>
              <a:rPr lang="en-US" sz="1800" dirty="0"/>
              <a:t>: Bearer </a:t>
            </a:r>
            <a:r>
              <a:rPr lang="en-US" sz="1800" dirty="0" smtClean="0"/>
              <a:t>d23a7726-36…</a:t>
            </a:r>
            <a:endParaRPr lang="en-US" sz="1800" dirty="0"/>
          </a:p>
        </p:txBody>
      </p:sp>
      <p:sp>
        <p:nvSpPr>
          <p:cNvPr id="43" name="Shape 197"/>
          <p:cNvSpPr txBox="1"/>
          <p:nvPr/>
        </p:nvSpPr>
        <p:spPr>
          <a:xfrm>
            <a:off x="4486921" y="4418418"/>
            <a:ext cx="35458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20000"/>
              </a:lnSpc>
            </a:lvl1pPr>
          </a:lstStyle>
          <a:p>
            <a:r>
              <a:rPr lang="en" sz="1800" dirty="0"/>
              <a:t>Verify </a:t>
            </a:r>
            <a:r>
              <a:rPr lang="en-US" sz="1800" dirty="0"/>
              <a:t>token</a:t>
            </a:r>
            <a:r>
              <a:rPr lang="en" sz="1800" dirty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ith</a:t>
            </a:r>
            <a:r>
              <a:rPr lang="en" sz="1800" dirty="0" smtClean="0"/>
              <a:t> </a:t>
            </a:r>
            <a:r>
              <a:rPr lang="en" sz="1800" dirty="0"/>
              <a:t>client ID, secret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Simple </a:t>
            </a:r>
            <a:r>
              <a:rPr lang="en" dirty="0" smtClean="0"/>
              <a:t>OAuth Web</a:t>
            </a:r>
            <a:r>
              <a:rPr lang="en-US" dirty="0" smtClean="0"/>
              <a:t> Service</a:t>
            </a:r>
            <a:r>
              <a:rPr lang="en" dirty="0" smtClean="0"/>
              <a:t> </a:t>
            </a:r>
            <a:r>
              <a:rPr lang="en" dirty="0"/>
              <a:t>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54856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Your Web </a:t>
            </a:r>
            <a:r>
              <a:rPr lang="en-US" dirty="0" smtClean="0">
                <a:solidFill>
                  <a:srgbClr val="FFFFFF"/>
                </a:solidFill>
              </a:rPr>
              <a:t>Services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73876" y="154856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oAuth</a:t>
            </a:r>
            <a:r>
              <a:rPr lang="en-US" dirty="0" smtClean="0">
                <a:solidFill>
                  <a:srgbClr val="FFFFFF"/>
                </a:solidFill>
              </a:rPr>
              <a:t> Provider</a:t>
            </a:r>
            <a:endParaRPr lang="en" dirty="0">
              <a:solidFill>
                <a:srgbClr val="FFFFFF"/>
              </a:solidFill>
            </a:endParaRP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417767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898322" y="2417767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616435" y="2508795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656786" y="2951120"/>
            <a:ext cx="724153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8" y="1447961"/>
            <a:ext cx="532694" cy="13344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16436" y="3420612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3370" y="2514128"/>
            <a:ext cx="192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Login to Provider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639902" y="2956260"/>
            <a:ext cx="317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New access &amp; refresh tokens</a:t>
            </a:r>
            <a:endParaRPr lang="en-US" sz="1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6786" y="4057783"/>
            <a:ext cx="3864741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1000" y="4476975"/>
            <a:ext cx="3347323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51000" y="4963237"/>
            <a:ext cx="3347322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6435" y="5147680"/>
            <a:ext cx="390509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9282" y="4644650"/>
            <a:ext cx="2776909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200 OK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{ id: 1234, quantity: 7, …}</a:t>
            </a:r>
            <a:endParaRPr lang="en-US" sz="18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6436" y="6098609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6440" y="6601637"/>
            <a:ext cx="7281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9454" y="5678385"/>
            <a:ext cx="213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Send refresh token</a:t>
            </a:r>
            <a:endParaRPr lang="en-US" sz="1800" dirty="0"/>
          </a:p>
        </p:txBody>
      </p:sp>
      <p:sp>
        <p:nvSpPr>
          <p:cNvPr id="48" name="TextBox 47"/>
          <p:cNvSpPr txBox="1"/>
          <p:nvPr/>
        </p:nvSpPr>
        <p:spPr>
          <a:xfrm>
            <a:off x="4637797" y="6170828"/>
            <a:ext cx="317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New access &amp; refresh tokens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221031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Derived Credentials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Replacement for physical cards/badges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An </a:t>
            </a:r>
            <a:r>
              <a:rPr lang="en-US" sz="3200" dirty="0"/>
              <a:t>alternative </a:t>
            </a:r>
            <a:r>
              <a:rPr lang="en-US" sz="3200" dirty="0" smtClean="0"/>
              <a:t>token implemented </a:t>
            </a:r>
            <a:r>
              <a:rPr lang="en-US" sz="3200" dirty="0"/>
              <a:t>and deployed directly on mobile </a:t>
            </a:r>
            <a:r>
              <a:rPr lang="en-US" sz="3200" dirty="0" smtClean="0"/>
              <a:t>devices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2" y="274637"/>
            <a:ext cx="8481237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Security Assertion Markup Language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269884" y="1600202"/>
            <a:ext cx="7416916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SAML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XML-based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Not just HTTP</a:t>
            </a: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Shibboleth, ADFS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Defined in 2005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Also intended for web applications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z="4000" dirty="0" smtClean="0"/>
              <a:t>Call It</a:t>
            </a:r>
            <a:endParaRPr lang="en" sz="4000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93590" y="2310515"/>
            <a:ext cx="8229600" cy="881390"/>
          </a:xfrm>
        </p:spPr>
        <p:txBody>
          <a:bodyPr/>
          <a:lstStyle/>
          <a:p>
            <a:pPr lvl="0" algn="ctr"/>
            <a:r>
              <a:rPr lang="en-US" sz="2800" dirty="0" smtClean="0"/>
              <a:t>HMAC, </a:t>
            </a:r>
            <a:r>
              <a:rPr lang="en" sz="2800" dirty="0" smtClean="0"/>
              <a:t>O</a:t>
            </a:r>
            <a:r>
              <a:rPr lang="en" sz="2800" dirty="0" smtClean="0"/>
              <a:t>a</a:t>
            </a:r>
            <a:r>
              <a:rPr lang="en" sz="2800" dirty="0" smtClean="0"/>
              <a:t>uth</a:t>
            </a:r>
            <a:r>
              <a:rPr lang="en-US" sz="2800" dirty="0" smtClean="0"/>
              <a:t>,</a:t>
            </a:r>
            <a:r>
              <a:rPr lang="en" sz="2800" dirty="0" smtClean="0"/>
              <a:t> </a:t>
            </a:r>
            <a:r>
              <a:rPr lang="en" sz="2800" dirty="0" smtClean="0"/>
              <a:t>NTLM &gt; Digest &gt; Basic &gt; Forms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Yet Another Shameless Plug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457203" y="1854733"/>
            <a:ext cx="2426625" cy="3983667"/>
            <a:chOff x="1052725" y="1434475"/>
            <a:chExt cx="2426625" cy="2987750"/>
          </a:xfrm>
        </p:grpSpPr>
        <p:sp>
          <p:nvSpPr>
            <p:cNvPr id="237" name="Shape 237"/>
            <p:cNvSpPr/>
            <p:nvPr/>
          </p:nvSpPr>
          <p:spPr>
            <a:xfrm>
              <a:off x="1172950" y="1513725"/>
              <a:ext cx="2306400" cy="2908500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38" name="Shape 2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725" y="1434475"/>
              <a:ext cx="2393699" cy="294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Shape 239"/>
          <p:cNvGrpSpPr/>
          <p:nvPr/>
        </p:nvGrpSpPr>
        <p:grpSpPr>
          <a:xfrm>
            <a:off x="5793803" y="2700735"/>
            <a:ext cx="1571325" cy="2088465"/>
            <a:chOff x="6251000" y="1873150"/>
            <a:chExt cx="1571325" cy="1566349"/>
          </a:xfrm>
        </p:grpSpPr>
        <p:sp>
          <p:nvSpPr>
            <p:cNvPr id="240" name="Shape 240"/>
            <p:cNvSpPr/>
            <p:nvPr/>
          </p:nvSpPr>
          <p:spPr>
            <a:xfrm>
              <a:off x="6348125" y="1971000"/>
              <a:ext cx="1474200" cy="1468499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41" name="Shape 2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1000" y="187315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Shape 242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 Digest</a:t>
            </a:r>
          </a:p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NTLM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hlinkClick r:id="rId5"/>
              </a:rPr>
              <a:t>SAML vs </a:t>
            </a:r>
            <a:r>
              <a:rPr lang="en-US" dirty="0" err="1" smtClean="0">
                <a:hlinkClick r:id="rId5"/>
              </a:rPr>
              <a:t>OAuth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hlinkClick r:id="rId6"/>
              </a:rPr>
              <a:t>Derived Credentials</a:t>
            </a:r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Enabled informed choices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Not </a:t>
            </a:r>
            <a:r>
              <a:rPr lang="en-US" sz="3200" dirty="0" smtClean="0"/>
              <a:t>re-inventing the wheel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Existing technologies </a:t>
            </a:r>
            <a:r>
              <a:rPr lang="en-US" sz="3200" dirty="0" smtClean="0"/>
              <a:t>make this easy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522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5450" y="1600202"/>
            <a:ext cx="785135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Basic security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HTTP basics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Types of web-based authentication</a:t>
            </a:r>
          </a:p>
          <a:p>
            <a:pPr marL="735013" lvl="0" indent="-69691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Mobile Consumption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7356" y="284090"/>
            <a:ext cx="5447134" cy="5447134"/>
            <a:chOff x="1587356" y="284090"/>
            <a:chExt cx="5447134" cy="5447134"/>
          </a:xfrm>
        </p:grpSpPr>
        <p:sp>
          <p:nvSpPr>
            <p:cNvPr id="5" name="Oval 4"/>
            <p:cNvSpPr/>
            <p:nvPr/>
          </p:nvSpPr>
          <p:spPr>
            <a:xfrm>
              <a:off x="1587356" y="284090"/>
              <a:ext cx="5447134" cy="54471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4000" dirty="0" smtClean="0"/>
                <a:t>Security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6871" y="2944357"/>
              <a:ext cx="3007619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Authentication Flow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02540" y="5731224"/>
            <a:ext cx="7058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Code examples are contrived to show</a:t>
            </a:r>
          </a:p>
          <a:p>
            <a:pPr algn="ctr"/>
            <a:r>
              <a:rPr lang="en-US" sz="3200" dirty="0" smtClean="0"/>
              <a:t>the flow and basic technique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5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OWASP Mobile Top 10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Weak server side controls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Insecure Data Storage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chemeClr val="accent2"/>
                </a:solidFill>
              </a:rPr>
              <a:t>Lack of Transport Security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Unintended Data Leakage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rgbClr val="D89F39"/>
                </a:solidFill>
              </a:rPr>
              <a:t>Poor Authentication and Authorization</a:t>
            </a:r>
            <a:endParaRPr lang="en-US" sz="3200" dirty="0">
              <a:solidFill>
                <a:srgbClr val="D89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3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OWASP Mobile Top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65406" cy="4967599"/>
          </a:xfrm>
        </p:spPr>
        <p:txBody>
          <a:bodyPr/>
          <a:lstStyle/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Broken Cryptography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Client Side Injection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Security Decisions via Untrusted Input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Improper Session Handling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Lack of Binary Protections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31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18742" y="1687860"/>
            <a:ext cx="7868058" cy="44506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</a:pPr>
            <a:r>
              <a:rPr lang="en" sz="4000" b="1" dirty="0">
                <a:solidFill>
                  <a:schemeClr val="accent2"/>
                </a:solidFill>
              </a:rPr>
              <a:t>Don’t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Store the password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Send the password</a:t>
            </a:r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Own the </a:t>
            </a:r>
            <a:r>
              <a:rPr lang="en" sz="3200" dirty="0" smtClean="0"/>
              <a:t>password</a:t>
            </a:r>
            <a:endParaRPr lang="en-US" sz="3200" dirty="0" smtClean="0"/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 smtClean="0"/>
              <a:t>Invent your own</a:t>
            </a:r>
            <a:endParaRPr lang="en" sz="3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720</Words>
  <Application>Microsoft Macintosh PowerPoint</Application>
  <PresentationFormat>On-screen Show (4:3)</PresentationFormat>
  <Paragraphs>199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simple-light</vt:lpstr>
      <vt:lpstr>simple-light</vt:lpstr>
      <vt:lpstr>Mobile Authentication in the Web World</vt:lpstr>
      <vt:lpstr>About Me</vt:lpstr>
      <vt:lpstr>You</vt:lpstr>
      <vt:lpstr>Why?</vt:lpstr>
      <vt:lpstr>Agenda</vt:lpstr>
      <vt:lpstr>PowerPoint Presentation</vt:lpstr>
      <vt:lpstr>OWASP Mobile Top 10</vt:lpstr>
      <vt:lpstr>OWASP Mobile Top 10</vt:lpstr>
      <vt:lpstr>Security</vt:lpstr>
      <vt:lpstr>Security</vt:lpstr>
      <vt:lpstr>HTTP Anatomy</vt:lpstr>
      <vt:lpstr>HTTP Request Methods</vt:lpstr>
      <vt:lpstr>HTTP Headers</vt:lpstr>
      <vt:lpstr>HTTP Body</vt:lpstr>
      <vt:lpstr>Response Codes</vt:lpstr>
      <vt:lpstr>HTTP Basic</vt:lpstr>
      <vt:lpstr>HTTP Basic</vt:lpstr>
      <vt:lpstr>HTTP Basic</vt:lpstr>
      <vt:lpstr>HTTP Digest</vt:lpstr>
      <vt:lpstr>HTTP Digest</vt:lpstr>
      <vt:lpstr>HTTP Digest</vt:lpstr>
      <vt:lpstr>Demo</vt:lpstr>
      <vt:lpstr>NTLM Authentication</vt:lpstr>
      <vt:lpstr>NTLM in Android</vt:lpstr>
      <vt:lpstr>Demo</vt:lpstr>
      <vt:lpstr>NTLM in iOS</vt:lpstr>
      <vt:lpstr>Demo</vt:lpstr>
      <vt:lpstr>OAuth v2</vt:lpstr>
      <vt:lpstr>OAuth</vt:lpstr>
      <vt:lpstr>Typical OAuth Web Flow</vt:lpstr>
      <vt:lpstr>Simple OAuth Web Service Flow</vt:lpstr>
      <vt:lpstr>Demo</vt:lpstr>
      <vt:lpstr>Derived Credentials</vt:lpstr>
      <vt:lpstr>Security Assertion Markup Language</vt:lpstr>
      <vt:lpstr>Call It</vt:lpstr>
      <vt:lpstr>Yet Another Shameless Plug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Authentication in the Web World</dc:title>
  <cp:lastModifiedBy>David Truxall</cp:lastModifiedBy>
  <cp:revision>44</cp:revision>
  <dcterms:modified xsi:type="dcterms:W3CDTF">2015-01-07T14:59:38Z</dcterms:modified>
</cp:coreProperties>
</file>