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5" r:id="rId20"/>
    <p:sldId id="273" r:id="rId21"/>
    <p:sldId id="286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2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37675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Clear-text password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3"/>
              </a:buClr>
              <a:buSzPct val="100000"/>
              <a:defRPr sz="4800">
                <a:solidFill>
                  <a:schemeClr val="accent3"/>
                </a:solidFill>
              </a:defRPr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0"/>
              </a:spcBef>
              <a:buClr>
                <a:srgbClr val="38761D"/>
              </a:buClr>
              <a:buSzPct val="100000"/>
              <a:buFont typeface="Varela Round"/>
              <a:buNone/>
              <a:defRPr sz="3600" b="1">
                <a:solidFill>
                  <a:srgbClr val="38761D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>
              <a:spcBef>
                <a:spcPts val="480"/>
              </a:spcBef>
              <a:buClr>
                <a:schemeClr val="accent2"/>
              </a:buClr>
              <a:buSzPct val="100000"/>
              <a:buFont typeface="Varela Round"/>
              <a:defRPr sz="240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>
              <a:spcBef>
                <a:spcPts val="480"/>
              </a:spcBef>
              <a:buClr>
                <a:schemeClr val="accent5"/>
              </a:buClr>
              <a:buSzPct val="100000"/>
              <a:buFont typeface="Varela Round"/>
              <a:defRPr sz="24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0"/>
              </a:spcBef>
              <a:buClr>
                <a:srgbClr val="6AA84F"/>
              </a:buClr>
              <a:buSzPct val="100000"/>
              <a:buFont typeface="Varela Round"/>
              <a:buNone/>
              <a:defRPr sz="3600" b="1">
                <a:solidFill>
                  <a:srgbClr val="6AA84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accent1"/>
              </a:buClr>
              <a:buSzPct val="100000"/>
              <a:buFont typeface="Varela Round"/>
              <a:defRPr sz="30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rtl="0">
              <a:spcBef>
                <a:spcPts val="480"/>
              </a:spcBef>
              <a:buClr>
                <a:srgbClr val="E69138"/>
              </a:buClr>
              <a:buSzPct val="100000"/>
              <a:buFont typeface="Varela Round"/>
              <a:defRPr sz="2400">
                <a:solidFill>
                  <a:srgbClr val="E69138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rtl="0">
              <a:spcBef>
                <a:spcPts val="480"/>
              </a:spcBef>
              <a:buClr>
                <a:schemeClr val="accent4"/>
              </a:buClr>
              <a:buSzPct val="100000"/>
              <a:buFont typeface="Varela Round"/>
              <a:defRPr sz="2400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Varela Round"/>
              <a:defRPr sz="18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understanding-http-digest-access-authentication/" TargetMode="External"/><Relationship Id="rId4" Type="http://schemas.openxmlformats.org/officeDocument/2006/relationships/hyperlink" Target="http://davenport.sourceforge.net/ntlm.html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Mobile Authentication in the Web World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David Truxall, Ph.D.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 Codes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200 - OK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302 - Redirect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400 - Bad Request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401 - Unauthorized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404 - Not Found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500 - Error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Basic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619150" y="1200150"/>
            <a:ext cx="60677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Weakest security-wise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Clear text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Relies on SSL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Basic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/>
              <a:t>Concatenate username and password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/>
              <a:t>Encode them in Base64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/>
              <a:t>Prefix this string with ‘Basic’</a:t>
            </a:r>
          </a:p>
          <a:p>
            <a:pPr marL="457200" lvl="0" indent="-419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/>
              <a:t>Add as Authorization HTTP header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34300" y="4222525"/>
            <a:ext cx="86753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Authorization: Basic YWRtaW46cEBzc3cwcmQ=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Digest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2263625" y="1200150"/>
            <a:ext cx="64232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Stronger than Basic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No requirement for SSL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Password not sent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Uses MD5 hashing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Enhancements optional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Digest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Server sends nonce, opaque and realm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A1 = MD5(“username:realm:password”)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A2 = MD5(“method:uri”)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response = MD5(A1:nonce:A2)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234300" y="4032900"/>
            <a:ext cx="86753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Authorization: Digest username="%s", realm="%s", nonce="%s", opaque="%s", uri="%s", response="%s"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NTLM Authentication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109550" y="1200150"/>
            <a:ext cx="65771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Microsoft-based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Active Directory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No requirement for SSL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Password not sent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Better than Digest</a:t>
            </a:r>
          </a:p>
          <a:p>
            <a:pPr marL="457200" lvl="0" indent="-41910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Most complicated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NTLM in Android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8481181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Use Apache client, not </a:t>
            </a:r>
            <a:r>
              <a:rPr lang="en-US" dirty="0" err="1" smtClean="0"/>
              <a:t>HttpUrlConnection</a:t>
            </a:r>
            <a:endParaRPr lang="en-US" dirty="0" smtClean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dirty="0" smtClean="0"/>
              <a:t>JCIFs library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1182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NTLM in iOS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 smtClean="0"/>
              <a:t>No library needed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Implement </a:t>
            </a:r>
            <a:r>
              <a:rPr lang="en-US" dirty="0" err="1"/>
              <a:t>NSURLSessionDelegate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grpSp>
        <p:nvGrpSpPr>
          <p:cNvPr id="48" name="Shape 48"/>
          <p:cNvGrpSpPr/>
          <p:nvPr/>
        </p:nvGrpSpPr>
        <p:grpSpPr>
          <a:xfrm>
            <a:off x="457200" y="1391050"/>
            <a:ext cx="2426625" cy="2987750"/>
            <a:chOff x="1052725" y="1434475"/>
            <a:chExt cx="2426625" cy="2987750"/>
          </a:xfrm>
        </p:grpSpPr>
        <p:sp>
          <p:nvSpPr>
            <p:cNvPr id="49" name="Shape 49"/>
            <p:cNvSpPr/>
            <p:nvPr/>
          </p:nvSpPr>
          <p:spPr>
            <a:xfrm>
              <a:off x="1172950" y="1513725"/>
              <a:ext cx="2306400" cy="2908500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50" name="Shape 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2725" y="1434475"/>
              <a:ext cx="2393699" cy="2947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" name="Shape 51"/>
          <p:cNvGrpSpPr/>
          <p:nvPr/>
        </p:nvGrpSpPr>
        <p:grpSpPr>
          <a:xfrm>
            <a:off x="5793800" y="2025550"/>
            <a:ext cx="1571325" cy="1566349"/>
            <a:chOff x="6251000" y="1873150"/>
            <a:chExt cx="1571325" cy="1566349"/>
          </a:xfrm>
        </p:grpSpPr>
        <p:sp>
          <p:nvSpPr>
            <p:cNvPr id="52" name="Shape 52"/>
            <p:cNvSpPr/>
            <p:nvPr/>
          </p:nvSpPr>
          <p:spPr>
            <a:xfrm>
              <a:off x="6348125" y="1971000"/>
              <a:ext cx="1474200" cy="1468499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53" name="Shape 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1000" y="1873150"/>
              <a:ext cx="1524000" cy="152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Shape 54"/>
          <p:cNvSpPr txBox="1"/>
          <p:nvPr/>
        </p:nvSpPr>
        <p:spPr>
          <a:xfrm>
            <a:off x="5405375" y="1054275"/>
            <a:ext cx="2224500" cy="6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540700" y="4000175"/>
            <a:ext cx="4130999" cy="5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81182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oAuth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oAuth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459" y="1007898"/>
            <a:ext cx="4530806" cy="301251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1040162" y="4219075"/>
            <a:ext cx="6191400" cy="706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444444"/>
                </a:solidFill>
              </a:rPr>
              <a:t>the code is more what you'd call "guidelines" than actual rules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Typical oAuth Web Flow</a:t>
            </a:r>
          </a:p>
        </p:txBody>
      </p:sp>
      <p:sp>
        <p:nvSpPr>
          <p:cNvPr id="179" name="Shape 179"/>
          <p:cNvSpPr/>
          <p:nvPr/>
        </p:nvSpPr>
        <p:spPr>
          <a:xfrm>
            <a:off x="3626550" y="1161425"/>
            <a:ext cx="1848899" cy="6518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Your Web App</a:t>
            </a:r>
          </a:p>
        </p:txBody>
      </p:sp>
      <p:sp>
        <p:nvSpPr>
          <p:cNvPr id="180" name="Shape 180"/>
          <p:cNvSpPr/>
          <p:nvPr/>
        </p:nvSpPr>
        <p:spPr>
          <a:xfrm>
            <a:off x="6646975" y="1161425"/>
            <a:ext cx="1848899" cy="6518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Facebook, Twitter, Google, etc.</a:t>
            </a:r>
          </a:p>
        </p:txBody>
      </p:sp>
      <p:cxnSp>
        <p:nvCxnSpPr>
          <p:cNvPr id="181" name="Shape 181"/>
          <p:cNvCxnSpPr>
            <a:stCxn id="179" idx="2"/>
          </p:cNvCxnSpPr>
          <p:nvPr/>
        </p:nvCxnSpPr>
        <p:spPr>
          <a:xfrm>
            <a:off x="4550999" y="1813324"/>
            <a:ext cx="0" cy="3235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>
            <a:stCxn id="180" idx="2"/>
          </p:cNvCxnSpPr>
          <p:nvPr/>
        </p:nvCxnSpPr>
        <p:spPr>
          <a:xfrm>
            <a:off x="7571424" y="1813324"/>
            <a:ext cx="0" cy="3259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99425" y="1093171"/>
            <a:ext cx="788400" cy="788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Shape 184"/>
          <p:cNvCxnSpPr>
            <a:stCxn id="183" idx="0"/>
          </p:cNvCxnSpPr>
          <p:nvPr/>
        </p:nvCxnSpPr>
        <p:spPr>
          <a:xfrm>
            <a:off x="993625" y="1881596"/>
            <a:ext cx="0" cy="3179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>
            <a:off x="1078475" y="2075650"/>
            <a:ext cx="3460799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6" name="Shape 186"/>
          <p:cNvCxnSpPr/>
          <p:nvPr/>
        </p:nvCxnSpPr>
        <p:spPr>
          <a:xfrm rot="10800000">
            <a:off x="1042874" y="2532772"/>
            <a:ext cx="3496200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7" name="Shape 187"/>
          <p:cNvCxnSpPr/>
          <p:nvPr/>
        </p:nvCxnSpPr>
        <p:spPr>
          <a:xfrm>
            <a:off x="1042925" y="2773125"/>
            <a:ext cx="6530100" cy="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8" name="Shape 188"/>
          <p:cNvCxnSpPr/>
          <p:nvPr/>
        </p:nvCxnSpPr>
        <p:spPr>
          <a:xfrm>
            <a:off x="4550925" y="4075200"/>
            <a:ext cx="2998499" cy="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9" name="Shape 189"/>
          <p:cNvCxnSpPr/>
          <p:nvPr/>
        </p:nvCxnSpPr>
        <p:spPr>
          <a:xfrm rot="10800000">
            <a:off x="4550975" y="4601750"/>
            <a:ext cx="3033899" cy="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1874275" y="1720125"/>
            <a:ext cx="1576199" cy="3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Access URL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315500" y="2143350"/>
            <a:ext cx="3460799" cy="2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302 Redirect to Service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996275" y="2424347"/>
            <a:ext cx="1963800" cy="2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accent6"/>
                </a:solidFill>
              </a:rPr>
              <a:t>Login to Service</a:t>
            </a:r>
          </a:p>
        </p:txBody>
      </p:sp>
      <p:cxnSp>
        <p:nvCxnSpPr>
          <p:cNvPr id="193" name="Shape 193"/>
          <p:cNvCxnSpPr/>
          <p:nvPr/>
        </p:nvCxnSpPr>
        <p:spPr>
          <a:xfrm rot="10800000">
            <a:off x="1031074" y="3080500"/>
            <a:ext cx="6553800" cy="0"/>
          </a:xfrm>
          <a:prstGeom prst="straightConnector1">
            <a:avLst/>
          </a:prstGeom>
          <a:noFill/>
          <a:ln w="19050" cap="flat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4" name="Shape 194"/>
          <p:cNvSpPr txBox="1"/>
          <p:nvPr/>
        </p:nvSpPr>
        <p:spPr>
          <a:xfrm>
            <a:off x="4644075" y="2972957"/>
            <a:ext cx="2820599" cy="3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>
                <a:solidFill>
                  <a:schemeClr val="accent6"/>
                </a:solidFill>
              </a:rPr>
              <a:t>302 from Service to app w/auth code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1031075" y="3811050"/>
            <a:ext cx="3484199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/>
          <p:nvPr/>
        </p:nvSpPr>
        <p:spPr>
          <a:xfrm>
            <a:off x="1492375" y="3446975"/>
            <a:ext cx="2537100" cy="45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Access redirect URL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776100" y="3716245"/>
            <a:ext cx="2688600" cy="3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chemeClr val="accent6"/>
                </a:solidFill>
              </a:rPr>
              <a:t>Verify auth code using client ID, secret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4832026" y="4525550"/>
            <a:ext cx="2316000" cy="2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6"/>
                </a:solidFill>
              </a:rPr>
              <a:t>Return access token</a:t>
            </a:r>
          </a:p>
        </p:txBody>
      </p:sp>
      <p:cxnSp>
        <p:nvCxnSpPr>
          <p:cNvPr id="199" name="Shape 199"/>
          <p:cNvCxnSpPr/>
          <p:nvPr/>
        </p:nvCxnSpPr>
        <p:spPr>
          <a:xfrm rot="10800000">
            <a:off x="1078575" y="4853975"/>
            <a:ext cx="3484199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0" name="Shape 200"/>
          <p:cNvSpPr txBox="1"/>
          <p:nvPr/>
        </p:nvSpPr>
        <p:spPr>
          <a:xfrm>
            <a:off x="2061475" y="4449347"/>
            <a:ext cx="1963800" cy="26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</a:rPr>
              <a:t>Logged In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7" y="1883578"/>
            <a:ext cx="5407818" cy="1135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Derived Credentials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SAML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10060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chemeClr val="accent1"/>
                </a:solidFill>
              </a:rPr>
              <a:t>Better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2000250"/>
            <a:ext cx="8229600" cy="266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Digest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Windows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oAuth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OpenID/OpenID Connect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2292925" y="150731"/>
            <a:ext cx="4836300" cy="119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EFEFEF"/>
                </a:solidFill>
              </a:rPr>
              <a:t>Security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3875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Are familiar with Android and/or iOS</a:t>
            </a:r>
          </a:p>
          <a:p>
            <a:pPr marL="457200" lvl="0" indent="-419100" rtl="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Might be a web developer</a:t>
            </a:r>
          </a:p>
          <a:p>
            <a:pPr marL="457200" lvl="0" indent="-419100" rtl="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Probably have web sites at work</a:t>
            </a:r>
          </a:p>
          <a:p>
            <a:pPr marL="457200" lvl="0" indent="-419100" rtl="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Want to use an existing user identities</a:t>
            </a:r>
          </a:p>
          <a:p>
            <a:pPr marL="457200" lvl="0" indent="-419100" rtl="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Not an Identity Management guru</a:t>
            </a:r>
          </a:p>
          <a:p>
            <a:pPr marL="457200" lvl="0" indent="-419100">
              <a:lnSpc>
                <a:spcPct val="12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Don’t want to invent a new identity store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Yet Another Shameless Plug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457200" y="1391050"/>
            <a:ext cx="2426625" cy="2987750"/>
            <a:chOff x="1052725" y="1434475"/>
            <a:chExt cx="2426625" cy="2987750"/>
          </a:xfrm>
        </p:grpSpPr>
        <p:sp>
          <p:nvSpPr>
            <p:cNvPr id="237" name="Shape 237"/>
            <p:cNvSpPr/>
            <p:nvPr/>
          </p:nvSpPr>
          <p:spPr>
            <a:xfrm>
              <a:off x="1172950" y="1513725"/>
              <a:ext cx="2306400" cy="2908500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38" name="Shape 2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52725" y="1434475"/>
              <a:ext cx="2393699" cy="2947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Shape 239"/>
          <p:cNvGrpSpPr/>
          <p:nvPr/>
        </p:nvGrpSpPr>
        <p:grpSpPr>
          <a:xfrm>
            <a:off x="5793800" y="2025550"/>
            <a:ext cx="1571325" cy="1566349"/>
            <a:chOff x="6251000" y="1873150"/>
            <a:chExt cx="1571325" cy="1566349"/>
          </a:xfrm>
        </p:grpSpPr>
        <p:sp>
          <p:nvSpPr>
            <p:cNvPr id="240" name="Shape 240"/>
            <p:cNvSpPr/>
            <p:nvPr/>
          </p:nvSpPr>
          <p:spPr>
            <a:xfrm>
              <a:off x="6348125" y="1971000"/>
              <a:ext cx="1474200" cy="1468499"/>
            </a:xfrm>
            <a:prstGeom prst="rect">
              <a:avLst/>
            </a:prstGeom>
            <a:solidFill>
              <a:srgbClr val="999999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41" name="Shape 2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1000" y="1873150"/>
              <a:ext cx="1524000" cy="152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Shape 242"/>
          <p:cNvSpPr txBox="1"/>
          <p:nvPr/>
        </p:nvSpPr>
        <p:spPr>
          <a:xfrm>
            <a:off x="5405375" y="1054275"/>
            <a:ext cx="2224500" cy="6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@davetrux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540700" y="4000175"/>
            <a:ext cx="4130999" cy="59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Varela Round"/>
                <a:ea typeface="Varela Round"/>
                <a:cs typeface="Varela Round"/>
                <a:sym typeface="Varela Round"/>
              </a:rPr>
              <a:t>blog.davidtruxall.com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 Digest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NTLM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/>
              <a:t>Basic security</a:t>
            </a:r>
          </a:p>
          <a:p>
            <a:pPr marL="457200" lvl="0" indent="-419100" rtl="0"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/>
              <a:t>HTTP basics</a:t>
            </a:r>
          </a:p>
          <a:p>
            <a:pPr marL="457200" lvl="0" indent="-419100" rtl="0"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/>
              <a:t>Types of web-based authentication</a:t>
            </a:r>
          </a:p>
          <a:p>
            <a:pPr marL="457200" lvl="0" indent="-419100">
              <a:spcBef>
                <a:spcPts val="0"/>
              </a:spcBef>
              <a:buClr>
                <a:schemeClr val="accent1"/>
              </a:buClr>
              <a:buSzPct val="100000"/>
              <a:buFont typeface="Varela Round"/>
              <a:buAutoNum type="arabicPeriod"/>
            </a:pPr>
            <a:r>
              <a:rPr lang="en"/>
              <a:t>Mobile Consumption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 b="1">
                <a:solidFill>
                  <a:schemeClr val="accent2"/>
                </a:solidFill>
              </a:rPr>
              <a:t>Don’t</a:t>
            </a:r>
          </a:p>
          <a:p>
            <a:pPr marL="22860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Store the password</a:t>
            </a:r>
          </a:p>
          <a:p>
            <a:pPr marL="22860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Send the password</a:t>
            </a:r>
          </a:p>
          <a:p>
            <a:pPr marL="2286000" lvl="0" indent="-4191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Own the password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 b="1">
                <a:solidFill>
                  <a:schemeClr val="accent2"/>
                </a:solidFill>
              </a:rPr>
              <a:t>Do</a:t>
            </a:r>
          </a:p>
          <a:p>
            <a:pPr marL="22860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Use transport security (SSL)</a:t>
            </a:r>
          </a:p>
          <a:p>
            <a:pPr marL="22860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Implement sessions</a:t>
            </a:r>
          </a:p>
          <a:p>
            <a:pPr marL="2286000" lvl="0" indent="-419100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/>
              <a:t>Store on the server not client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Anatomy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561350" y="971550"/>
            <a:ext cx="49161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Request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400"/>
              <a:t>Method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400"/>
              <a:t>URL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400"/>
              <a:t>Querystring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Headers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n" sz="2400"/>
              <a:t>Cookies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Body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Headers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47" y="1638459"/>
            <a:ext cx="8471305" cy="3313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68" y="1227239"/>
            <a:ext cx="8627411" cy="382533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Body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358</Words>
  <Application>Microsoft Macintosh PowerPoint</Application>
  <PresentationFormat>On-screen Show (16:9)</PresentationFormat>
  <Paragraphs>113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simple-light</vt:lpstr>
      <vt:lpstr>simple-light</vt:lpstr>
      <vt:lpstr>Mobile Authentication in the Web World</vt:lpstr>
      <vt:lpstr>About Me</vt:lpstr>
      <vt:lpstr>You</vt:lpstr>
      <vt:lpstr>Agenda</vt:lpstr>
      <vt:lpstr>Security</vt:lpstr>
      <vt:lpstr>Security</vt:lpstr>
      <vt:lpstr>HTTP Anatomy</vt:lpstr>
      <vt:lpstr>HTTP Headers</vt:lpstr>
      <vt:lpstr>HTTP Body</vt:lpstr>
      <vt:lpstr>Response Codes</vt:lpstr>
      <vt:lpstr>HTTP Basic</vt:lpstr>
      <vt:lpstr>HTTP Basic</vt:lpstr>
      <vt:lpstr>HTTP Digest</vt:lpstr>
      <vt:lpstr>HTTP Digest</vt:lpstr>
      <vt:lpstr>Demo</vt:lpstr>
      <vt:lpstr>NTLM Authentication</vt:lpstr>
      <vt:lpstr>NTLM in Android</vt:lpstr>
      <vt:lpstr>Demo</vt:lpstr>
      <vt:lpstr>NTLM in iOS</vt:lpstr>
      <vt:lpstr>Demo</vt:lpstr>
      <vt:lpstr>Demo</vt:lpstr>
      <vt:lpstr>oAuth</vt:lpstr>
      <vt:lpstr>oAuth</vt:lpstr>
      <vt:lpstr>Typical oAuth Web Flow</vt:lpstr>
      <vt:lpstr>PowerPoint Presentation</vt:lpstr>
      <vt:lpstr>Demo</vt:lpstr>
      <vt:lpstr>Derived Credentials</vt:lpstr>
      <vt:lpstr>SAML</vt:lpstr>
      <vt:lpstr>Better</vt:lpstr>
      <vt:lpstr>Yet Another Shameless Plug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Authentication in the Web World</dc:title>
  <cp:lastModifiedBy>D T</cp:lastModifiedBy>
  <cp:revision>2</cp:revision>
  <dcterms:modified xsi:type="dcterms:W3CDTF">2015-01-02T22:19:09Z</dcterms:modified>
</cp:coreProperties>
</file>