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87" r:id="rId6"/>
    <p:sldId id="259" r:id="rId7"/>
    <p:sldId id="294" r:id="rId8"/>
    <p:sldId id="292" r:id="rId9"/>
    <p:sldId id="293" r:id="rId10"/>
    <p:sldId id="260" r:id="rId11"/>
    <p:sldId id="261" r:id="rId12"/>
    <p:sldId id="262" r:id="rId13"/>
    <p:sldId id="291" r:id="rId14"/>
    <p:sldId id="263" r:id="rId15"/>
    <p:sldId id="264" r:id="rId16"/>
    <p:sldId id="265" r:id="rId17"/>
    <p:sldId id="299" r:id="rId18"/>
    <p:sldId id="266" r:id="rId19"/>
    <p:sldId id="288" r:id="rId20"/>
    <p:sldId id="267" r:id="rId21"/>
    <p:sldId id="268" r:id="rId22"/>
    <p:sldId id="289" r:id="rId23"/>
    <p:sldId id="269" r:id="rId24"/>
    <p:sldId id="270" r:id="rId25"/>
    <p:sldId id="271" r:id="rId26"/>
    <p:sldId id="272" r:id="rId27"/>
    <p:sldId id="285" r:id="rId28"/>
    <p:sldId id="273" r:id="rId29"/>
    <p:sldId id="286" r:id="rId30"/>
    <p:sldId id="275" r:id="rId31"/>
    <p:sldId id="276" r:id="rId32"/>
    <p:sldId id="277" r:id="rId33"/>
    <p:sldId id="290" r:id="rId34"/>
    <p:sldId id="274" r:id="rId35"/>
    <p:sldId id="295" r:id="rId36"/>
    <p:sldId id="297" r:id="rId37"/>
    <p:sldId id="298" r:id="rId38"/>
    <p:sldId id="296" r:id="rId39"/>
    <p:sldId id="280" r:id="rId40"/>
    <p:sldId id="281" r:id="rId41"/>
    <p:sldId id="282" r:id="rId42"/>
    <p:sldId id="283" r:id="rId43"/>
    <p:sldId id="284" r:id="rId44"/>
  </p:sldIdLst>
  <p:sldSz cx="9144000" cy="6858000" type="screen4x3"/>
  <p:notesSz cx="6858000" cy="9144000"/>
  <p:embeddedFontLst>
    <p:embeddedFont>
      <p:font typeface="Varela Round" panose="02000000000000000000" pitchFamily="2" charset="0"/>
      <p:regular r:id="rId4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51" autoAdjust="0"/>
  </p:normalViewPr>
  <p:slideViewPr>
    <p:cSldViewPr snapToGrid="0" snapToObjects="1">
      <p:cViewPr varScale="1">
        <p:scale>
          <a:sx n="63" d="100"/>
          <a:sy n="63" d="100"/>
        </p:scale>
        <p:origin x="1954" y="5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7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8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81"/>
            <a:ext cx="82296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3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6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pomcor.com/2014/04/01/protecting-derived-credentials-without-secure-hardware-in-mobile-devices/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4" Type="http://schemas.openxmlformats.org/officeDocument/2006/relationships/hyperlink" Target="http://davenport.sourceforge.net/ntlm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15464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accent2"/>
                </a:solidFill>
              </a:rPr>
              <a:t>Do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 transport security (SSL)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Implement sessions</a:t>
            </a:r>
          </a:p>
          <a:p>
            <a:pPr marL="1398588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Store on the server not </a:t>
            </a:r>
            <a:r>
              <a:rPr lang="en" sz="3200" dirty="0" smtClean="0"/>
              <a:t>client</a:t>
            </a:r>
            <a:endParaRPr lang="en" sz="3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24694" y="1747635"/>
            <a:ext cx="6467231" cy="42183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200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800" dirty="0" smtClean="0">
                <a:solidFill>
                  <a:srgbClr val="3A81BA"/>
                </a:solidFill>
              </a:rPr>
              <a:t>Cookies</a:t>
            </a:r>
            <a:r>
              <a:rPr lang="en-US" sz="2800" dirty="0" smtClean="0">
                <a:solidFill>
                  <a:srgbClr val="3A81BA"/>
                </a:solidFill>
              </a:rPr>
              <a:t>, Authentication</a:t>
            </a:r>
            <a:endParaRPr lang="en" sz="28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 smtClean="0"/>
              <a:t>Body</a:t>
            </a:r>
            <a:endParaRPr lang="en-US" sz="3200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800" dirty="0">
                <a:solidFill>
                  <a:srgbClr val="3A81BA"/>
                </a:solidFill>
              </a:rPr>
              <a:t>HTML, JSON, </a:t>
            </a:r>
            <a:r>
              <a:rPr lang="en-US" sz="2800" dirty="0" smtClean="0">
                <a:solidFill>
                  <a:srgbClr val="3A81BA"/>
                </a:solidFill>
              </a:rPr>
              <a:t>XML, Multi-part Form</a:t>
            </a:r>
            <a:endParaRPr lang="en" sz="28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HTTP Request Methods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533" y="1963750"/>
            <a:ext cx="5394960" cy="36472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Headers</a:t>
            </a:r>
          </a:p>
        </p:txBody>
      </p:sp>
      <p:pic>
        <p:nvPicPr>
          <p:cNvPr id="2" name="Picture 1" descr="head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37"/>
          <a:stretch/>
        </p:blipFill>
        <p:spPr>
          <a:xfrm>
            <a:off x="66836" y="1706448"/>
            <a:ext cx="9003656" cy="4359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1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/>
              <a:t>HTTP Body</a:t>
            </a:r>
          </a:p>
        </p:txBody>
      </p:sp>
      <p:pic>
        <p:nvPicPr>
          <p:cNvPr id="2" name="Picture 1" descr="bod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9"/>
          <a:stretch/>
        </p:blipFill>
        <p:spPr>
          <a:xfrm>
            <a:off x="501270" y="1033460"/>
            <a:ext cx="7970193" cy="5660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9770"/>
              </p:ext>
            </p:extLst>
          </p:nvPr>
        </p:nvGraphicFramePr>
        <p:xfrm>
          <a:off x="726354" y="1958821"/>
          <a:ext cx="7611437" cy="3474720"/>
        </p:xfrm>
        <a:graphic>
          <a:graphicData uri="http://schemas.openxmlformats.org/drawingml/2006/table">
            <a:tbl>
              <a:tblPr firstRow="1" bandRow="1"/>
              <a:tblGrid>
                <a:gridCol w="1457182"/>
                <a:gridCol w="3258135"/>
                <a:gridCol w="2896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200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OK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We’re good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302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Redirect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Over</a:t>
                      </a:r>
                      <a:r>
                        <a:rPr lang="en-US" sz="3200" baseline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there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Bad Request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Your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401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Unauthorized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</a:t>
                      </a:r>
                      <a:r>
                        <a:rPr lang="en-US" sz="3200" baseline="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 for you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404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found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Not here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500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Error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Varela Round"/>
                          <a:cs typeface="Varela Round"/>
                        </a:rPr>
                        <a:t>My fault</a:t>
                      </a:r>
                      <a:endParaRPr lang="en-US" sz="3200" dirty="0">
                        <a:solidFill>
                          <a:schemeClr val="accent1"/>
                        </a:solidFill>
                        <a:latin typeface="Varela Round"/>
                        <a:cs typeface="Varela Rou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Form-based Authentication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027110"/>
            <a:ext cx="5305425" cy="3267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82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5" y="1600203"/>
            <a:ext cx="6067799" cy="38310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Relies on SSL</a:t>
            </a:r>
            <a:endParaRPr lang="en" sz="3600" dirty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" sz="3600" dirty="0"/>
              <a:t>Clear </a:t>
            </a:r>
            <a:r>
              <a:rPr lang="en" sz="3600" dirty="0" smtClean="0"/>
              <a:t>text</a:t>
            </a:r>
            <a:endParaRPr lang="en-US" sz="3600" dirty="0" smtClean="0"/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Sends the password</a:t>
            </a:r>
          </a:p>
          <a:p>
            <a:pPr marL="38100" lvl="0" rtl="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sz="3600" dirty="0" smtClean="0"/>
              <a:t>Both iOS and Android handle this in APIs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40295" y="3454034"/>
            <a:ext cx="61959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Basic Realm=“</a:t>
            </a:r>
            <a:r>
              <a:rPr lang="en-US" sz="2000" dirty="0" err="1" smtClean="0"/>
              <a:t>www.app.com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526711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56026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435872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56026" y="3051948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56026" y="3923643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6026" y="5080620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56026" y="6170529"/>
            <a:ext cx="607984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5524" y="2639777"/>
            <a:ext cx="250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18082" y="4594239"/>
            <a:ext cx="62014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Authorization: Basic </a:t>
            </a:r>
            <a:r>
              <a:rPr lang="en" sz="2000" dirty="0"/>
              <a:t>YWRtaW46cEBzc3cwcmQ=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3032" y="578475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3" name="Picture 2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2" y="1362609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3" y="5630033"/>
            <a:ext cx="8675399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2" name="Picture 1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9" y="2415068"/>
            <a:ext cx="2074636" cy="20746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8" y="1600202"/>
            <a:ext cx="64232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Stronger than Basic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Uses MD5 hashing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3" y="4409846"/>
            <a:ext cx="75048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 smtClean="0"/>
          </a:p>
          <a:p>
            <a:pPr lvl="0">
              <a:spcBef>
                <a:spcPts val="1200"/>
              </a:spcBef>
            </a:pPr>
            <a:r>
              <a:rPr lang="en" sz="20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7" y="3353426"/>
            <a:ext cx="75327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401 Unauthorized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WWW-Authenticate: Digest realm=“x”, nonce=“y”, opaque=“z”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sp>
        <p:nvSpPr>
          <p:cNvPr id="5" name="Shape 179"/>
          <p:cNvSpPr/>
          <p:nvPr/>
        </p:nvSpPr>
        <p:spPr>
          <a:xfrm>
            <a:off x="6720264" y="148799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3284" y="2539227"/>
            <a:ext cx="0" cy="3916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2357194"/>
            <a:ext cx="15286" cy="40983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32" y="3051948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382303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32" y="4912940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6220833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3" y="2623065"/>
            <a:ext cx="24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index.html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4" y="5801633"/>
            <a:ext cx="1054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200 OK</a:t>
            </a:r>
            <a:endParaRPr lang="en-US" sz="2000" dirty="0"/>
          </a:p>
        </p:txBody>
      </p:sp>
      <p:pic>
        <p:nvPicPr>
          <p:cNvPr id="16" name="Picture 15" descr="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379321"/>
            <a:ext cx="1156405" cy="11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Server sends nonce, opaque and </a:t>
            </a:r>
            <a:r>
              <a:rPr lang="en" sz="3200" dirty="0" smtClean="0"/>
              <a:t>realm</a:t>
            </a:r>
            <a:endParaRPr lang="en-US" sz="3200" dirty="0" smtClean="0"/>
          </a:p>
          <a:p>
            <a:pPr lvl="0" rtl="0">
              <a:spcBef>
                <a:spcPts val="0"/>
              </a:spcBef>
              <a:buNone/>
            </a:pPr>
            <a:endParaRPr lang="en" sz="3200" dirty="0"/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sz="3200" dirty="0" smtClean="0"/>
              <a:t>A1 </a:t>
            </a:r>
            <a:r>
              <a:rPr lang="en" sz="3200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200" dirty="0"/>
          </a:p>
        </p:txBody>
      </p:sp>
      <p:sp>
        <p:nvSpPr>
          <p:cNvPr id="130" name="Shape 130"/>
          <p:cNvSpPr txBox="1"/>
          <p:nvPr/>
        </p:nvSpPr>
        <p:spPr>
          <a:xfrm>
            <a:off x="818741" y="5377200"/>
            <a:ext cx="8090961" cy="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3" y="1600202"/>
            <a:ext cx="6577199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Microsoft-based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Active Directory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No requirement for SSL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Password not sent</a:t>
            </a:r>
          </a:p>
          <a:p>
            <a:pPr marL="381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Better than Digest</a:t>
            </a:r>
          </a:p>
          <a:p>
            <a:pPr marL="381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/>
              <a:t>C</a:t>
            </a:r>
            <a:r>
              <a:rPr lang="en" sz="3200" dirty="0" smtClean="0"/>
              <a:t>omplicated</a:t>
            </a:r>
            <a:r>
              <a:rPr lang="en-US" sz="3200" dirty="0" smtClean="0"/>
              <a:t> calculation</a:t>
            </a:r>
            <a:endParaRPr lang="en" sz="3200"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2" y="1600202"/>
            <a:ext cx="8481181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Apache client, not </a:t>
            </a:r>
            <a:r>
              <a:rPr lang="en-US" sz="3200" dirty="0" err="1" smtClean="0"/>
              <a:t>HttpUrlConnection</a:t>
            </a:r>
            <a:endParaRPr lang="en-US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JCIFs library</a:t>
            </a: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/>
              <a:t>No library needed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Implement </a:t>
            </a:r>
            <a:r>
              <a:rPr lang="en-US" sz="3200" dirty="0" err="1"/>
              <a:t>NSURLSessionDelegate</a:t>
            </a: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r>
              <a:rPr lang="en-US" sz="4000" dirty="0" smtClean="0"/>
              <a:t> v2</a:t>
            </a:r>
            <a:endParaRPr lang="en" sz="4000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24036" y="1382946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Open standard for authorization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Delegate access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Third parties use an authorization source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Invented for web sites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 smtClean="0"/>
              <a:t>Password sent once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200" dirty="0" smtClean="0"/>
              <a:t>May be </a:t>
            </a:r>
            <a:r>
              <a:rPr lang="en" sz="3200" dirty="0" smtClean="0"/>
              <a:t>familiar </a:t>
            </a:r>
            <a:r>
              <a:rPr lang="en" sz="3200" dirty="0"/>
              <a:t>with Android and/or iOS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Might be a web developer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Probably have web sites at work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Want to use an existing user identities</a:t>
            </a:r>
          </a:p>
          <a:p>
            <a:pPr marL="38100"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" sz="3200" dirty="0"/>
              <a:t>Not an </a:t>
            </a:r>
            <a:r>
              <a:rPr lang="en" sz="3200" dirty="0" smtClean="0"/>
              <a:t>Identity</a:t>
            </a:r>
            <a:r>
              <a:rPr lang="en-US" sz="3200" dirty="0" smtClean="0"/>
              <a:t>/Security </a:t>
            </a:r>
            <a:r>
              <a:rPr lang="en" sz="3200" dirty="0" smtClean="0"/>
              <a:t>guru</a:t>
            </a:r>
            <a:endParaRPr lang="en" sz="3200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/>
              <a:t>OAuth</a:t>
            </a:r>
            <a:endParaRPr lang="en" sz="4000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340924" y="5625435"/>
            <a:ext cx="6191400" cy="94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  <p:pic>
        <p:nvPicPr>
          <p:cNvPr id="2" name="Picture 1" descr="captain-hector-barbossa-captain-jack-2536642-1600x1200 (1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8" y="1534821"/>
            <a:ext cx="5050295" cy="3787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49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8" y="1348025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17223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2217223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993625" y="2308251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6" y="2159804"/>
            <a:ext cx="2408926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GET /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148248" y="2724104"/>
            <a:ext cx="3460799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Redirect to </a:t>
            </a:r>
            <a:r>
              <a:rPr lang="en" sz="2000" dirty="0" smtClean="0">
                <a:solidFill>
                  <a:schemeClr val="tx1"/>
                </a:solidFill>
              </a:rPr>
              <a:t>Service</a:t>
            </a:r>
            <a:r>
              <a:rPr lang="en-US" sz="2000" dirty="0" smtClean="0">
                <a:solidFill>
                  <a:schemeClr val="tx1"/>
                </a:solidFill>
              </a:rPr>
              <a:t> login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3132191"/>
            <a:ext cx="2468402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8" y="3679671"/>
            <a:ext cx="28205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9228" y="4562545"/>
            <a:ext cx="2897870" cy="6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302 follow </a:t>
            </a:r>
            <a:r>
              <a:rPr lang="en" sz="2000" dirty="0" smtClean="0">
                <a:solidFill>
                  <a:schemeClr val="tx1"/>
                </a:solidFill>
              </a:rPr>
              <a:t>redirect </a:t>
            </a:r>
            <a:r>
              <a:rPr lang="en" sz="20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4737737"/>
            <a:ext cx="2688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5665619"/>
            <a:ext cx="27393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27793" y="5932855"/>
            <a:ext cx="3631598" cy="3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Logged </a:t>
            </a:r>
            <a:r>
              <a:rPr lang="en" sz="2000" dirty="0" smtClean="0">
                <a:solidFill>
                  <a:schemeClr val="tx1"/>
                </a:solidFill>
              </a:rPr>
              <a:t>In</a:t>
            </a:r>
            <a:r>
              <a:rPr lang="en-US" sz="2000" dirty="0" smtClean="0">
                <a:solidFill>
                  <a:schemeClr val="tx1"/>
                </a:solidFill>
              </a:rPr>
              <a:t>, serve </a:t>
            </a:r>
            <a:r>
              <a:rPr lang="en-US" sz="2000" dirty="0" err="1" smtClean="0">
                <a:solidFill>
                  <a:schemeClr val="tx1"/>
                </a:solidFill>
              </a:rPr>
              <a:t>index.html</a:t>
            </a:r>
            <a:endParaRPr lang="en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8" y="2606952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8" y="313252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8" y="3555427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8" y="4187095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201" y="4988921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1002" y="5228449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6079519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201" y="6355637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r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1" y="1178777"/>
            <a:ext cx="1156405" cy="115640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3239" y="3458914"/>
            <a:ext cx="4446449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GET /order/1234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Authorization</a:t>
            </a:r>
            <a:r>
              <a:rPr lang="en-US" sz="2000" dirty="0"/>
              <a:t>: Bearer </a:t>
            </a:r>
            <a:r>
              <a:rPr lang="en-US" sz="2000" dirty="0" smtClean="0"/>
              <a:t>d23a7726-36…</a:t>
            </a:r>
            <a:endParaRPr lang="en-US" sz="2000" dirty="0"/>
          </a:p>
        </p:txBody>
      </p:sp>
      <p:sp>
        <p:nvSpPr>
          <p:cNvPr id="43" name="Shape 197"/>
          <p:cNvSpPr txBox="1"/>
          <p:nvPr/>
        </p:nvSpPr>
        <p:spPr>
          <a:xfrm>
            <a:off x="4470212" y="4284722"/>
            <a:ext cx="3917834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2000" dirty="0"/>
              <a:t>Verify </a:t>
            </a:r>
            <a:r>
              <a:rPr lang="en-US" sz="2000" dirty="0"/>
              <a:t>token</a:t>
            </a:r>
            <a:r>
              <a:rPr lang="en" sz="2000" dirty="0"/>
              <a:t> </a:t>
            </a:r>
            <a:r>
              <a:rPr lang="en-US" sz="2000" dirty="0"/>
              <a:t>w</a:t>
            </a:r>
            <a:r>
              <a:rPr lang="en-US" sz="2000" dirty="0" smtClean="0"/>
              <a:t>ith</a:t>
            </a:r>
            <a:r>
              <a:rPr lang="en" sz="2000" dirty="0" smtClean="0"/>
              <a:t> </a:t>
            </a:r>
            <a:r>
              <a:rPr lang="en" sz="20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450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3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</a:t>
            </a:r>
            <a:r>
              <a:rPr lang="en-US" sz="1800" dirty="0" smtClean="0">
                <a:solidFill>
                  <a:srgbClr val="FFFFFF"/>
                </a:solidFill>
              </a:rPr>
              <a:t>Services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6" y="1381449"/>
            <a:ext cx="1848899" cy="869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oAuth</a:t>
            </a:r>
            <a:r>
              <a:rPr lang="en-US" sz="1800" dirty="0" smtClean="0">
                <a:solidFill>
                  <a:srgbClr val="FFFFFF"/>
                </a:solidFill>
              </a:rPr>
              <a:t> Provider</a:t>
            </a:r>
            <a:endParaRPr lang="en" sz="1800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2250647"/>
            <a:ext cx="0" cy="431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2250647"/>
            <a:ext cx="0" cy="434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2341675"/>
            <a:ext cx="0" cy="42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6" y="278400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6436" y="3253492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5772" y="2380432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 to Provider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06230" y="2855988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6" y="3890663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000" y="4309855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4796117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498056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319" y="4544378"/>
            <a:ext cx="3070071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{ id: 1234, quantity: 7, …}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593148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40" y="6434517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5511265"/>
            <a:ext cx="235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refresh token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520834" y="6037132"/>
            <a:ext cx="35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access &amp; refresh tokens</a:t>
            </a:r>
            <a:endParaRPr lang="en-US" sz="2000" dirty="0"/>
          </a:p>
        </p:txBody>
      </p:sp>
      <p:pic>
        <p:nvPicPr>
          <p:cNvPr id="2" name="Picture 1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" y="1250717"/>
            <a:ext cx="594667" cy="1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3"/>
            <a:ext cx="8515533" cy="34466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Guarantee authenticity of message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 shared secret key – both client and server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 need for SSL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Password not sent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635" y="5481877"/>
            <a:ext cx="864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Authorization: AWS 44CF9590006BF252F707:</a:t>
            </a:r>
            <a:r>
              <a:rPr lang="en-US" sz="2000" dirty="0" smtClean="0"/>
              <a:t>jZND</a:t>
            </a:r>
            <a:r>
              <a:rPr lang="en-US" sz="2000" dirty="0"/>
              <a:t>/A/f3hSvVzXZjM2HU=</a:t>
            </a:r>
          </a:p>
        </p:txBody>
      </p:sp>
    </p:spTree>
    <p:extLst>
      <p:ext uri="{BB962C8B-B14F-4D97-AF65-F5344CB8AC3E}">
        <p14:creationId xmlns:p14="http://schemas.microsoft.com/office/powerpoint/2010/main" val="3776798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2"/>
            <a:ext cx="8482115" cy="4967599"/>
          </a:xfrm>
        </p:spPr>
        <p:txBody>
          <a:bodyPr/>
          <a:lstStyle/>
          <a:p>
            <a:r>
              <a:rPr lang="en-US" dirty="0" smtClean="0"/>
              <a:t>Create a request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POST /customer/ { id: 123, orders: 6, …}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Create a signature using shared key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base64(hmac-sha1(verb+ headers + content</a:t>
            </a:r>
            <a:r>
              <a:rPr lang="en-US" dirty="0" smtClean="0">
                <a:solidFill>
                  <a:srgbClr val="D89F39"/>
                </a:solidFill>
              </a:rPr>
              <a:t>)</a:t>
            </a:r>
          </a:p>
          <a:p>
            <a:endParaRPr lang="en-US" dirty="0" smtClean="0">
              <a:solidFill>
                <a:srgbClr val="D89F39"/>
              </a:solidFill>
            </a:endParaRPr>
          </a:p>
          <a:p>
            <a:r>
              <a:rPr lang="en-US" dirty="0" smtClean="0"/>
              <a:t>Add as authorization header</a:t>
            </a:r>
          </a:p>
          <a:p>
            <a:r>
              <a:rPr lang="en-US" dirty="0" smtClean="0">
                <a:solidFill>
                  <a:srgbClr val="D89F39"/>
                </a:solidFill>
              </a:rPr>
              <a:t>Authorization: HMAC </a:t>
            </a:r>
            <a:r>
              <a:rPr lang="en-US" dirty="0" err="1" smtClean="0">
                <a:solidFill>
                  <a:srgbClr val="D89F39"/>
                </a:solidFill>
              </a:rPr>
              <a:t>userName:signature</a:t>
            </a:r>
            <a:endParaRPr lang="en-US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5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on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31988" cy="4967599"/>
          </a:xfrm>
        </p:spPr>
        <p:txBody>
          <a:bodyPr/>
          <a:lstStyle/>
          <a:p>
            <a:r>
              <a:rPr lang="en-US" dirty="0" smtClean="0"/>
              <a:t>Retrieve key from DB based on </a:t>
            </a:r>
            <a:r>
              <a:rPr lang="en-US" dirty="0" err="1" smtClean="0"/>
              <a:t>userName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Recreate signature based on request</a:t>
            </a:r>
          </a:p>
          <a:p>
            <a:r>
              <a:rPr lang="en-US" dirty="0">
                <a:solidFill>
                  <a:srgbClr val="D89F39"/>
                </a:solidFill>
              </a:rPr>
              <a:t>base64(hmac-sha1(verb+ headers + content)</a:t>
            </a:r>
          </a:p>
          <a:p>
            <a:endParaRPr lang="en-US" dirty="0"/>
          </a:p>
          <a:p>
            <a:r>
              <a:rPr lang="en-US" dirty="0" smtClean="0"/>
              <a:t>Compare signatures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46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764947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Replacement for physical cards/badges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 smtClean="0"/>
              <a:t>An </a:t>
            </a:r>
            <a:r>
              <a:rPr lang="en-US" sz="3200" dirty="0"/>
              <a:t>alternative </a:t>
            </a:r>
            <a:r>
              <a:rPr lang="en-US" sz="3200" dirty="0" smtClean="0"/>
              <a:t>token implemented </a:t>
            </a:r>
            <a:r>
              <a:rPr lang="en-US" sz="3200" dirty="0"/>
              <a:t>and deployed directly on mobile </a:t>
            </a:r>
            <a:r>
              <a:rPr lang="en-US" sz="3200" dirty="0" smtClean="0"/>
              <a:t>devices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2" y="274637"/>
            <a:ext cx="8481237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69884" y="1600202"/>
            <a:ext cx="7416916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SAML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XML-based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" sz="3200" dirty="0" smtClean="0"/>
              <a:t>Not just HTTP</a:t>
            </a: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Shibboleth, ADFS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Defined in 2005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3200" dirty="0" smtClean="0"/>
              <a:t>Also intended for web applications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3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sz="3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Enabled informed choices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Understand web authentication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Not re-inventing the wheel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Existing technologies make this easy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4000" dirty="0" smtClean="0"/>
              <a:t>Call It</a:t>
            </a:r>
            <a:endParaRPr lang="en" sz="40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2310515"/>
            <a:ext cx="8229600" cy="881390"/>
          </a:xfrm>
        </p:spPr>
        <p:txBody>
          <a:bodyPr/>
          <a:lstStyle/>
          <a:p>
            <a:pPr lvl="0" algn="ctr"/>
            <a:r>
              <a:rPr lang="en-US" sz="3600" dirty="0" smtClean="0"/>
              <a:t>Which one should you use?</a:t>
            </a:r>
            <a:endParaRPr lang="en" sz="3600" dirty="0" smtClean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405375" y="1405700"/>
            <a:ext cx="2224500" cy="8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3" y="5333567"/>
            <a:ext cx="4130999" cy="7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  <p:pic>
        <p:nvPicPr>
          <p:cNvPr id="11" name="Picture 10" descr="abp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" y="1671153"/>
            <a:ext cx="3299842" cy="406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9" y="2415068"/>
            <a:ext cx="2074636" cy="20746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hlinkClick r:id="rId6"/>
              </a:rPr>
              <a:t>Derived Credentials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 smtClean="0">
                <a:hlinkClick r:id="" action="ppaction://noaction"/>
              </a:rPr>
              <a:t>RESTful</a:t>
            </a:r>
            <a:r>
              <a:rPr lang="en-US" dirty="0" smtClean="0">
                <a:hlinkClick r:id="" action="ppaction://noaction"/>
              </a:rPr>
              <a:t> Cookbook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600202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5450" y="1600202"/>
            <a:ext cx="785135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Basic security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HTTP basics</a:t>
            </a:r>
          </a:p>
          <a:p>
            <a:pPr marL="735013" lvl="0" indent="-696913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Types of web-based authentication</a:t>
            </a:r>
          </a:p>
          <a:p>
            <a:pPr marL="735013" lvl="0" indent="-69691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sz="3200" dirty="0"/>
              <a:t>Mobile Consumption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87356" y="284090"/>
            <a:ext cx="5447134" cy="5447134"/>
            <a:chOff x="1587356" y="284090"/>
            <a:chExt cx="5447134" cy="5447134"/>
          </a:xfrm>
        </p:grpSpPr>
        <p:sp>
          <p:nvSpPr>
            <p:cNvPr id="5" name="Oval 4"/>
            <p:cNvSpPr/>
            <p:nvPr/>
          </p:nvSpPr>
          <p:spPr>
            <a:xfrm>
              <a:off x="1587356" y="284090"/>
              <a:ext cx="5447134" cy="5447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dirty="0" smtClean="0"/>
                <a:t>Security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6871" y="2944357"/>
              <a:ext cx="3007619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Authentication Flow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2540" y="5731224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Code examples are contrived to show</a:t>
            </a:r>
          </a:p>
          <a:p>
            <a:pPr algn="ctr"/>
            <a:r>
              <a:rPr lang="en-US" sz="3200" dirty="0" smtClean="0"/>
              <a:t>the flow and basic technique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OWASP Mobile Top 10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Weak server side controls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Insecure Data Storage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chemeClr val="accent2"/>
                </a:solidFill>
              </a:rPr>
              <a:t>Lack of Transport Security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/>
              <a:t>Unintended Data Leakage</a:t>
            </a:r>
          </a:p>
          <a:p>
            <a:pPr marL="635000" indent="-6350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solidFill>
                  <a:srgbClr val="D89F39"/>
                </a:solidFill>
              </a:rPr>
              <a:t>Poor Authentication and Authorization</a:t>
            </a:r>
            <a:endParaRPr lang="en-US" sz="3200" dirty="0">
              <a:solidFill>
                <a:srgbClr val="D89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465406" cy="4967599"/>
          </a:xfrm>
        </p:spPr>
        <p:txBody>
          <a:bodyPr/>
          <a:lstStyle/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Broken Cryptography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Client Side Injection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Security Decisions via Untrusted Input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>
                <a:solidFill>
                  <a:srgbClr val="D89F39"/>
                </a:solidFill>
              </a:rPr>
              <a:t>Improper Session Handling</a:t>
            </a:r>
          </a:p>
          <a:p>
            <a:pPr marL="685800" indent="-685800">
              <a:lnSpc>
                <a:spcPct val="13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US" sz="3200" dirty="0" smtClean="0"/>
              <a:t>Lack of Binary Protections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18742" y="1687860"/>
            <a:ext cx="7868058" cy="44506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" sz="4000" b="1" dirty="0">
                <a:solidFill>
                  <a:schemeClr val="accent2"/>
                </a:solidFill>
              </a:rPr>
              <a:t>Don’t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Store the password</a:t>
            </a:r>
          </a:p>
          <a:p>
            <a:pPr marL="1866900" lvl="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Send the password</a:t>
            </a:r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3200" dirty="0"/>
              <a:t>Own the </a:t>
            </a:r>
            <a:r>
              <a:rPr lang="en" sz="3200" dirty="0" smtClean="0"/>
              <a:t>password</a:t>
            </a:r>
            <a:endParaRPr lang="en-US" sz="3200" dirty="0" smtClean="0"/>
          </a:p>
          <a:p>
            <a:pPr marL="1866900"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dirty="0" smtClean="0"/>
              <a:t>Invent your own</a:t>
            </a:r>
            <a:endParaRPr lang="en" sz="32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803</Words>
  <Application>Microsoft Office PowerPoint</Application>
  <PresentationFormat>On-screen Show (4:3)</PresentationFormat>
  <Paragraphs>229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Varela Round</vt:lpstr>
      <vt:lpstr>Arial</vt:lpstr>
      <vt:lpstr>simple-light</vt:lpstr>
      <vt:lpstr>simple-light</vt:lpstr>
      <vt:lpstr>Mobile Authentication in the Web World</vt:lpstr>
      <vt:lpstr>About Me</vt:lpstr>
      <vt:lpstr>You</vt:lpstr>
      <vt:lpstr>Why?</vt:lpstr>
      <vt:lpstr>Agenda</vt:lpstr>
      <vt:lpstr>PowerPoint Presentation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Form-based Authentication</vt:lpstr>
      <vt:lpstr>HTTP Basic</vt:lpstr>
      <vt:lpstr>HTTP Basic</vt:lpstr>
      <vt:lpstr>HTTP Basic</vt:lpstr>
      <vt:lpstr>HTTP Digest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OAuth v2</vt:lpstr>
      <vt:lpstr>OAuth</vt:lpstr>
      <vt:lpstr>Typical OAuth Web Flow</vt:lpstr>
      <vt:lpstr>Simple OAuth Web Service Flow</vt:lpstr>
      <vt:lpstr>Demo</vt:lpstr>
      <vt:lpstr>HMAC</vt:lpstr>
      <vt:lpstr>HMAC on Client</vt:lpstr>
      <vt:lpstr>HMAC on Server</vt:lpstr>
      <vt:lpstr>Demo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Truxall, Dave</cp:lastModifiedBy>
  <cp:revision>77</cp:revision>
  <dcterms:modified xsi:type="dcterms:W3CDTF">2015-01-08T16:56:21Z</dcterms:modified>
</cp:coreProperties>
</file>