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 autoAdjust="0"/>
  </p:normalViewPr>
  <p:slideViewPr>
    <p:cSldViewPr snapToGrid="0" snapToObjects="1">
      <p:cViewPr varScale="1">
        <p:scale>
          <a:sx n="112" d="100"/>
          <a:sy n="112" d="100"/>
        </p:scale>
        <p:origin x="15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riculum Department" userId="b7f7f40129d86538" providerId="Windows Live" clId="Web-{79825A49-C241-4693-8347-F1ED285C1133}"/>
    <pc:docChg chg="modSld">
      <pc:chgData name="Curriculum Department" userId="b7f7f40129d86538" providerId="Windows Live" clId="Web-{79825A49-C241-4693-8347-F1ED285C1133}" dt="2019-05-16T00:12:07.281" v="0" actId="20577"/>
      <pc:docMkLst>
        <pc:docMk/>
      </pc:docMkLst>
      <pc:sldChg chg="modSp">
        <pc:chgData name="Curriculum Department" userId="b7f7f40129d86538" providerId="Windows Live" clId="Web-{79825A49-C241-4693-8347-F1ED285C1133}" dt="2019-05-16T00:12:07.281" v="0" actId="20577"/>
        <pc:sldMkLst>
          <pc:docMk/>
          <pc:sldMk cId="0" sldId="261"/>
        </pc:sldMkLst>
        <pc:spChg chg="mod">
          <ac:chgData name="Curriculum Department" userId="b7f7f40129d86538" providerId="Windows Live" clId="Web-{79825A49-C241-4693-8347-F1ED285C1133}" dt="2019-05-16T00:12:07.281" v="0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Kent Slack" userId="8069eb90-0e4d-4914-b39e-a721f9c91f77" providerId="ADAL" clId="{897C58CA-1CA0-40F6-AA4E-71808D5C7972}"/>
    <pc:docChg chg="modSld">
      <pc:chgData name="Kent Slack" userId="8069eb90-0e4d-4914-b39e-a721f9c91f77" providerId="ADAL" clId="{897C58CA-1CA0-40F6-AA4E-71808D5C7972}" dt="2018-06-14T23:45:09.918" v="0" actId="20577"/>
      <pc:docMkLst>
        <pc:docMk/>
      </pc:docMkLst>
      <pc:sldChg chg="modSp">
        <pc:chgData name="Kent Slack" userId="8069eb90-0e4d-4914-b39e-a721f9c91f77" providerId="ADAL" clId="{897C58CA-1CA0-40F6-AA4E-71808D5C7972}" dt="2018-06-14T23:45:09.918" v="0" actId="20577"/>
        <pc:sldMkLst>
          <pc:docMk/>
          <pc:sldMk cId="1495319503" sldId="262"/>
        </pc:sldMkLst>
        <pc:spChg chg="mod">
          <ac:chgData name="Kent Slack" userId="8069eb90-0e4d-4914-b39e-a721f9c91f77" providerId="ADAL" clId="{897C58CA-1CA0-40F6-AA4E-71808D5C7972}" dt="2018-06-14T23:45:09.918" v="0" actId="20577"/>
          <ac:spMkLst>
            <pc:docMk/>
            <pc:sldMk cId="1495319503" sldId="262"/>
            <ac:spMk id="3" creationId="{2EA712B5-BB7B-494F-9AF3-E88BDC5B22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2285-A75F-774A-A93A-C7B48B34D25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BFCE1-AAD4-1B4E-8C4A-1B883C04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Nortel ATM Multiservice switched network:</a:t>
            </a:r>
          </a:p>
          <a:p>
            <a:r>
              <a:rPr lang="en-US" dirty="0"/>
              <a:t>https://www.o2.cz/file_conver/45793/NN10600_700_71s1.pdf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BFCE1-AAD4-1B4E-8C4A-1B883C04D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at_c_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838200" y="1773238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z="2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TITLE OF PRESENTATION</a:t>
            </a: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 bwMode="auto">
          <a:xfrm>
            <a:off x="1524000" y="3833813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spc="300" dirty="0"/>
              <a:t>Presenter Name, Title, Date, or Other Information Here</a:t>
            </a:r>
          </a:p>
        </p:txBody>
      </p:sp>
    </p:spTree>
    <p:extLst>
      <p:ext uri="{BB962C8B-B14F-4D97-AF65-F5344CB8AC3E}">
        <p14:creationId xmlns:p14="http://schemas.microsoft.com/office/powerpoint/2010/main" val="263484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31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8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61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46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EAFF24B-FF4F-45BC-A794-3064B8CBB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US"/>
              <a:t>Copyright © 2018 UAT.edu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B4DA58E-4960-489C-9903-1D6199E84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r>
              <a:rPr lang="en-US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44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F065-2E77-47DF-9520-C46CFC8B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E8B17-D79A-48E9-BC6E-BC2B046EB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UAT.edu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BA3E-6156-46BD-B9D6-BB4F96128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8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28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5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43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at_c_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2F427B-40A1-447B-B19B-DFA06DD41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2018 UAT.edu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3D26F-2F79-49C2-9AE4-DA522CFBE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ＭＳ Ｐゴシック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at_c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256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Modules</a:t>
            </a:r>
            <a:endParaRPr lang="en-US" sz="2000" spc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sz="1400" spc="300" dirty="0"/>
              <a:t>CSC102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>
            <a:extLst>
              <a:ext uri="{FF2B5EF4-FFF2-40B4-BE49-F238E27FC236}">
                <a16:creationId xmlns:a16="http://schemas.microsoft.com/office/drawing/2014/main" id="{7F94B0F6-586D-4F81-B480-7A92828FC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3.2  Defining and Calling a Module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C5AE184-A681-4BC2-935E-616349CD39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flowcharting a program with modules, each module is drawn separately.</a:t>
            </a:r>
            <a:endParaRPr lang="en-US" altLang="en-US" b="1">
              <a:solidFill>
                <a:srgbClr val="FF3300"/>
              </a:solidFill>
            </a:endParaRPr>
          </a:p>
        </p:txBody>
      </p:sp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5F426AD9-E7FF-4154-8A84-CEC233E817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2D8B33BC-3106-487D-AE7D-0F2C3FF322F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6DAEF64D-4B6A-43C4-BFCF-764637A3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76574"/>
            <a:ext cx="4038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1" baseline="0" dirty="0">
                <a:latin typeface="Arial" panose="020B0604020202020204" pitchFamily="34" charset="0"/>
              </a:rPr>
              <a:t>Figure 3-6</a:t>
            </a:r>
            <a:r>
              <a:rPr lang="en-US" altLang="en-US" sz="1600" baseline="0" dirty="0">
                <a:latin typeface="Arial" panose="020B0604020202020204" pitchFamily="34" charset="0"/>
              </a:rPr>
              <a:t>  Flowchart for Program 3-1</a:t>
            </a:r>
          </a:p>
        </p:txBody>
      </p:sp>
      <p:pic>
        <p:nvPicPr>
          <p:cNvPr id="8" name="Picture 6" descr="fig03_06">
            <a:extLst>
              <a:ext uri="{FF2B5EF4-FFF2-40B4-BE49-F238E27FC236}">
                <a16:creationId xmlns:a16="http://schemas.microsoft.com/office/drawing/2014/main" id="{97A0EA00-33C5-4D91-982D-11E82FD02F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74065"/>
            <a:ext cx="4038600" cy="397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98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5DCB51B7-7661-479E-99B4-C247C9CF7E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EBC7E8B1-C7F9-4EA4-84FD-F67D137B346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08724B5-29A8-4A92-B0B4-2E47EAEAF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top-down design is used to break down an algorithm into modules by the following steps:</a:t>
            </a:r>
          </a:p>
          <a:p>
            <a:pPr lvl="1" eaLnBrk="1" hangingPunct="1"/>
            <a:r>
              <a:rPr lang="en-US" altLang="en-US"/>
              <a:t>The overall task is broken down into a series of subtasks.</a:t>
            </a:r>
          </a:p>
          <a:p>
            <a:pPr lvl="1" eaLnBrk="1" hangingPunct="1"/>
            <a:r>
              <a:rPr lang="en-US" altLang="en-US"/>
              <a:t>Each of the subtasks is repeatedly examined to determine if it can be further broken down.</a:t>
            </a:r>
          </a:p>
          <a:p>
            <a:pPr lvl="1" eaLnBrk="1" hangingPunct="1"/>
            <a:r>
              <a:rPr lang="en-US" altLang="en-US"/>
              <a:t>Each subtask is coded.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FB913B9-95F6-4182-9962-127A435BA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3.2  Defining and Calling a Module</a:t>
            </a:r>
          </a:p>
        </p:txBody>
      </p:sp>
    </p:spTree>
    <p:extLst>
      <p:ext uri="{BB962C8B-B14F-4D97-AF65-F5344CB8AC3E}">
        <p14:creationId xmlns:p14="http://schemas.microsoft.com/office/powerpoint/2010/main" val="408573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08680896-182C-432F-AC13-43FA7D2F2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9F88E736-6231-406D-83AE-33F336F0E55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6D347F3-0E54-4DDF-925A-33C5B5A51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1828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hierarchy chart gives a visual representation of the relationship between modules.</a:t>
            </a:r>
          </a:p>
          <a:p>
            <a:pPr eaLnBrk="1" hangingPunct="1"/>
            <a:r>
              <a:rPr lang="en-US" altLang="en-US" sz="2800" dirty="0"/>
              <a:t>The details of the program are excluded.</a:t>
            </a:r>
            <a:endParaRPr lang="en-US" altLang="en-US" sz="2800" b="1" dirty="0">
              <a:solidFill>
                <a:srgbClr val="FF3300"/>
              </a:solidFill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89778BA-0FA4-4D1D-8996-A3565B10B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3.2  Defining and Calling a Module</a:t>
            </a:r>
          </a:p>
        </p:txBody>
      </p:sp>
      <p:pic>
        <p:nvPicPr>
          <p:cNvPr id="14341" name="Picture 5" descr="fig03_07">
            <a:extLst>
              <a:ext uri="{FF2B5EF4-FFF2-40B4-BE49-F238E27FC236}">
                <a16:creationId xmlns:a16="http://schemas.microsoft.com/office/drawing/2014/main" id="{DB18E9F8-372E-49FC-8310-62C123B7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72" y="3873616"/>
            <a:ext cx="6499225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8">
            <a:extLst>
              <a:ext uri="{FF2B5EF4-FFF2-40B4-BE49-F238E27FC236}">
                <a16:creationId xmlns:a16="http://schemas.microsoft.com/office/drawing/2014/main" id="{C32EBC74-FAD2-4F8A-BB9D-C297E8F97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38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 dirty="0">
                <a:latin typeface="Arial" panose="020B0604020202020204" pitchFamily="34" charset="0"/>
              </a:rPr>
              <a:t>Figure 3-7</a:t>
            </a:r>
            <a:r>
              <a:rPr lang="en-US" altLang="en-US" sz="2400" baseline="0" dirty="0">
                <a:latin typeface="Arial" panose="020B0604020202020204" pitchFamily="34" charset="0"/>
              </a:rPr>
              <a:t>  A hierarchy chart</a:t>
            </a:r>
          </a:p>
        </p:txBody>
      </p:sp>
    </p:spTree>
    <p:extLst>
      <p:ext uri="{BB962C8B-B14F-4D97-AF65-F5344CB8AC3E}">
        <p14:creationId xmlns:p14="http://schemas.microsoft.com/office/powerpoint/2010/main" val="170963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E944EB72-ECA0-4EB8-82C8-A33B8DF1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7A6EEE75-BE22-4507-B5F7-2569ED61CC3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C58F09E-9405-496D-8B5C-B8D62D3D5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3.3  Local Variables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EF04361-E7F3-423A-BF62-012FCA2B7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 i="1" u="sng">
                <a:solidFill>
                  <a:srgbClr val="C00000"/>
                </a:solidFill>
              </a:rPr>
              <a:t>local variable</a:t>
            </a:r>
            <a:r>
              <a:rPr lang="en-US" altLang="en-US"/>
              <a:t> is declared inside a module and cannot be accessed by statements that are outside the module.  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A variable's </a:t>
            </a:r>
            <a:r>
              <a:rPr lang="en-US" altLang="en-US" b="1" i="1" u="sng">
                <a:solidFill>
                  <a:srgbClr val="C00000"/>
                </a:solidFill>
              </a:rPr>
              <a:t>scope</a:t>
            </a:r>
            <a:r>
              <a:rPr lang="en-US" altLang="en-US"/>
              <a:t> is the part of the program in which the variable can be accessed.</a:t>
            </a:r>
          </a:p>
        </p:txBody>
      </p:sp>
    </p:spTree>
    <p:extLst>
      <p:ext uri="{BB962C8B-B14F-4D97-AF65-F5344CB8AC3E}">
        <p14:creationId xmlns:p14="http://schemas.microsoft.com/office/powerpoint/2010/main" val="93750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79160D5-FD9A-40E8-856E-3D65756E6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	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651D-AD4F-4713-814E-7A03A145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u="sng" dirty="0">
                <a:solidFill>
                  <a:srgbClr val="C00000"/>
                </a:solidFill>
              </a:rPr>
              <a:t>Duplicate Variable Names</a:t>
            </a:r>
            <a:r>
              <a:rPr lang="en-US" dirty="0"/>
              <a:t>: </a:t>
            </a:r>
            <a:r>
              <a:rPr lang="en-US" altLang="en-US" dirty="0"/>
              <a:t>Variables within the same scope must have different names.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AE615F2-DA21-412C-97BB-E58B2B596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CCEE8053-11A2-4436-AA63-70F3C69EF83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338C74DD-E54A-441B-BABE-00299C15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3124200"/>
            <a:ext cx="69754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03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7C64E88-EB51-43E4-9962-BFC362E70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	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D291-8DEA-41AE-A197-AC5F29B8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u="sng" dirty="0">
                <a:solidFill>
                  <a:srgbClr val="C00000"/>
                </a:solidFill>
              </a:rPr>
              <a:t>Duplicate Variable Names</a:t>
            </a:r>
            <a:r>
              <a:rPr lang="en-US" dirty="0"/>
              <a:t>: Variables in different scopes can have the same name.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11C2A63-1441-473F-9FF4-396C1464C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7EDD78E6-80A1-435D-8FC7-C3B46D39E06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17413" name="Picture 2" descr="Figure 3-11">
            <a:extLst>
              <a:ext uri="{FF2B5EF4-FFF2-40B4-BE49-F238E27FC236}">
                <a16:creationId xmlns:a16="http://schemas.microsoft.com/office/drawing/2014/main" id="{9535768D-6030-4313-A220-121498F0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628900"/>
            <a:ext cx="59436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29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D4298EF3-61B8-4CF1-96E7-4F3E74717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53F7495A-547E-4D83-A6B0-76C27EFE93F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DED3610-F029-4125-8530-C70DF84AA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3.4  Passing Arguments to Modules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F955A3B-E837-45A0-962A-3546D02BF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Sometimes, one or more pieces of data need to be sent to a module.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 </a:t>
            </a:r>
            <a:r>
              <a:rPr lang="en-US" altLang="en-US" sz="2800" b="1" i="1" u="sng">
                <a:solidFill>
                  <a:srgbClr val="C00000"/>
                </a:solidFill>
              </a:rPr>
              <a:t>argument</a:t>
            </a:r>
            <a:r>
              <a:rPr lang="en-US" altLang="en-US" sz="2800" b="1"/>
              <a:t> </a:t>
            </a:r>
            <a:r>
              <a:rPr lang="en-US" altLang="en-US" sz="2800"/>
              <a:t>is any piece of data that is passed into a module when the module is called.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b="1" i="1" u="sng">
                <a:solidFill>
                  <a:srgbClr val="C00000"/>
                </a:solidFill>
              </a:rPr>
              <a:t>parameter</a:t>
            </a:r>
            <a:r>
              <a:rPr lang="en-US" altLang="en-US" sz="2800" b="1"/>
              <a:t> </a:t>
            </a:r>
            <a:r>
              <a:rPr lang="en-US" altLang="en-US" sz="2800"/>
              <a:t>is a variable that receives an argument that is passed into a module.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argument and the receiving parameter variable must be of the same data type.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Multiple arguments can be passed sequentially into a </a:t>
            </a:r>
            <a:r>
              <a:rPr lang="en-US" altLang="en-US" sz="2800" b="1" i="1" u="sng">
                <a:solidFill>
                  <a:srgbClr val="C00000"/>
                </a:solidFill>
              </a:rPr>
              <a:t>parameter list</a:t>
            </a:r>
            <a:r>
              <a:rPr lang="en-US" alt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31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207B5961-269C-4531-A886-378C47579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FD024670-8C76-4623-86DE-9FE6804DA2C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0E8D0F7-EA84-4BA6-B634-53AE1DF68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Figure 3-15  </a:t>
            </a:r>
            <a:r>
              <a:rPr lang="en-US" altLang="en-US" sz="2400">
                <a:latin typeface="Arial" panose="020B0604020202020204" pitchFamily="34" charset="0"/>
              </a:rPr>
              <a:t>Two arguments passed into two parameters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DFDF160-648D-4E87-944F-DC47D2BD5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3.4  Passing Arguments to Modules</a:t>
            </a:r>
          </a:p>
        </p:txBody>
      </p:sp>
      <p:pic>
        <p:nvPicPr>
          <p:cNvPr id="19461" name="Picture 5" descr="fig03_14">
            <a:extLst>
              <a:ext uri="{FF2B5EF4-FFF2-40B4-BE49-F238E27FC236}">
                <a16:creationId xmlns:a16="http://schemas.microsoft.com/office/drawing/2014/main" id="{CB009F8B-AE12-4382-8B8E-2D183071D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5173663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3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D1FC9B9E-1052-4D16-AFEF-7F4AF75EC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5BCD91C3-B060-4A44-AE5E-F2CC9FB7F6E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4E159CB-1426-4964-B3E9-1B5CFBBC3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Pass by Value vs. Pass by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Pass by </a:t>
            </a:r>
            <a:r>
              <a:rPr lang="en-US" altLang="en-US" b="1" i="1" u="sng">
                <a:solidFill>
                  <a:srgbClr val="C00000"/>
                </a:solidFill>
              </a:rPr>
              <a:t>Value</a:t>
            </a:r>
            <a:r>
              <a:rPr lang="en-US" altLang="en-US"/>
              <a:t> means that only a copy of the argument’s value is passed into the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One-directional communication: Calling module can only communicate with the called module.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Pass by </a:t>
            </a:r>
            <a:r>
              <a:rPr lang="en-US" altLang="en-US" b="1" i="1" u="sng">
                <a:solidFill>
                  <a:srgbClr val="C00000"/>
                </a:solidFill>
              </a:rPr>
              <a:t>Reference</a:t>
            </a:r>
            <a:r>
              <a:rPr lang="en-US" altLang="en-US" b="1"/>
              <a:t> </a:t>
            </a:r>
            <a:r>
              <a:rPr lang="en-US" altLang="en-US"/>
              <a:t>means that the argument is passed into a reference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Two-way communication: Calling module can communicate with called module; and called module can modify the value of the argument.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A05D90D-6139-40BF-9E25-D763E84C8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3.4  Passing Arguments to Modules</a:t>
            </a:r>
          </a:p>
        </p:txBody>
      </p:sp>
    </p:spTree>
    <p:extLst>
      <p:ext uri="{BB962C8B-B14F-4D97-AF65-F5344CB8AC3E}">
        <p14:creationId xmlns:p14="http://schemas.microsoft.com/office/powerpoint/2010/main" val="296186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04003A24-ADD1-4BF0-802E-DA955F86C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47CD3F59-6C53-4C7F-B3B6-184EB92A99D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39E05B3-1A56-428F-B7D0-E83EAE1D7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3.5  Global Variables &amp; Global Constants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64D7DAD-D91F-4C98-8C99-0567FC34D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 i="1" u="sng">
                <a:solidFill>
                  <a:srgbClr val="C00000"/>
                </a:solidFill>
              </a:rPr>
              <a:t>global variable </a:t>
            </a:r>
            <a:r>
              <a:rPr lang="en-US" altLang="en-US"/>
              <a:t>is accessible to all modules.</a:t>
            </a:r>
          </a:p>
          <a:p>
            <a:pPr eaLnBrk="1" hangingPunct="1"/>
            <a:r>
              <a:rPr lang="en-US" altLang="en-US"/>
              <a:t>Should be avoided because:</a:t>
            </a:r>
          </a:p>
          <a:p>
            <a:pPr lvl="1" eaLnBrk="1" hangingPunct="1"/>
            <a:r>
              <a:rPr lang="en-US" altLang="en-US"/>
              <a:t>They make debugging difficult</a:t>
            </a:r>
          </a:p>
          <a:p>
            <a:pPr lvl="1" eaLnBrk="1" hangingPunct="1"/>
            <a:r>
              <a:rPr lang="en-US" altLang="en-US"/>
              <a:t>Making the module dependent on global variables makes it hard to reuse module in other programs</a:t>
            </a:r>
          </a:p>
          <a:p>
            <a:pPr lvl="1" eaLnBrk="1" hangingPunct="1"/>
            <a:r>
              <a:rPr lang="en-US" altLang="en-US"/>
              <a:t>They make a program hard to understand </a:t>
            </a:r>
          </a:p>
        </p:txBody>
      </p:sp>
    </p:spTree>
    <p:extLst>
      <p:ext uri="{BB962C8B-B14F-4D97-AF65-F5344CB8AC3E}">
        <p14:creationId xmlns:p14="http://schemas.microsoft.com/office/powerpoint/2010/main" val="4890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96FD-0564-421A-902E-85925D23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2B5-BB7B-494F-9AF3-E88BDC5B222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Acknowledgements and appreciation to former Professors of UAT for materials and formatting.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the current content in this slide deck was referenced and reproduced from our textbook.</a:t>
            </a:r>
          </a:p>
        </p:txBody>
      </p:sp>
    </p:spTree>
    <p:extLst>
      <p:ext uri="{BB962C8B-B14F-4D97-AF65-F5344CB8AC3E}">
        <p14:creationId xmlns:p14="http://schemas.microsoft.com/office/powerpoint/2010/main" val="149531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9E6E1C1C-E5DE-41E2-A4F5-DA8099F54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26E3A0DB-5013-4AD7-9B6C-58A54E52C56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452E53A-7530-44FB-8E23-3A963018B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 i="1" u="sng">
                <a:solidFill>
                  <a:srgbClr val="C00000"/>
                </a:solidFill>
              </a:rPr>
              <a:t>global constant</a:t>
            </a:r>
            <a:r>
              <a:rPr lang="en-US" altLang="en-US" b="1"/>
              <a:t> </a:t>
            </a:r>
            <a:r>
              <a:rPr lang="en-US" altLang="en-US"/>
              <a:t>is a named constant that is available to every module in the program.  </a:t>
            </a:r>
          </a:p>
          <a:p>
            <a:pPr eaLnBrk="1" hangingPunct="1"/>
            <a:r>
              <a:rPr lang="en-US" altLang="en-US"/>
              <a:t>Since a program cannot modify the value of a constant, these are safer than global variables.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640E5F4-C16A-47C8-8874-232A3EF21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3.5  Global Variables &amp; Global Constants</a:t>
            </a:r>
          </a:p>
        </p:txBody>
      </p:sp>
    </p:spTree>
    <p:extLst>
      <p:ext uri="{BB962C8B-B14F-4D97-AF65-F5344CB8AC3E}">
        <p14:creationId xmlns:p14="http://schemas.microsoft.com/office/powerpoint/2010/main" val="25680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E05A4F66-EB8D-4726-B6FF-B6D8936E8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E2AD02CD-73E7-4ECB-B4FE-FC0AB6CC5E3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5F08331-2B95-4296-8B6C-5F5326C5F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Topics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F3F81E9-36DF-482C-8F04-84625163E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3.1  Introduction</a:t>
            </a:r>
          </a:p>
          <a:p>
            <a:pPr eaLnBrk="1" hangingPunct="1">
              <a:buFontTx/>
              <a:buNone/>
            </a:pPr>
            <a:r>
              <a:rPr lang="en-US" altLang="en-US"/>
              <a:t>3.2  Defining and Calling a Module</a:t>
            </a:r>
          </a:p>
          <a:p>
            <a:pPr eaLnBrk="1" hangingPunct="1">
              <a:buFontTx/>
              <a:buNone/>
            </a:pPr>
            <a:r>
              <a:rPr lang="en-US" altLang="en-US"/>
              <a:t>3.3  Local Variables</a:t>
            </a:r>
          </a:p>
          <a:p>
            <a:pPr eaLnBrk="1" hangingPunct="1">
              <a:buFontTx/>
              <a:buNone/>
            </a:pPr>
            <a:r>
              <a:rPr lang="en-US" altLang="en-US"/>
              <a:t>3.4  Passing Arguments to Modules</a:t>
            </a:r>
          </a:p>
          <a:p>
            <a:pPr eaLnBrk="1" hangingPunct="1">
              <a:buFontTx/>
              <a:buNone/>
            </a:pPr>
            <a:r>
              <a:rPr lang="en-US" altLang="en-US"/>
              <a:t>3.5  Global Variables and Global Constants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60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BC5786E3-F956-49FD-A2EE-2913F87EC0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50C4CBED-D1BC-4202-B428-BCDBFEE4192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A452126-84A7-4D19-AE79-6CF536050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  Introduction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27A4754-943C-4DE9-859E-D907D7F8E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/>
              <a:t>A module is a group of statements that exists for the purpose of performing a specific task within a program.</a:t>
            </a:r>
          </a:p>
          <a:p>
            <a:pPr eaLnBrk="1" hangingPunct="1"/>
            <a:r>
              <a:rPr lang="en-US" altLang="en-US"/>
              <a:t>Most programs are large enough to be broken down into several subtasks.</a:t>
            </a:r>
          </a:p>
          <a:p>
            <a:pPr eaLnBrk="1" hangingPunct="1"/>
            <a:r>
              <a:rPr lang="en-US" altLang="en-US"/>
              <a:t>Divide and conquer:  It’s easier to tackle smaller tasks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88310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ED2ED60A-0254-42BF-9187-8FD255A9F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3.1  Introduction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34C7E4B-EEE1-49EB-918C-0AE63D6A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Benefits of using modules</a:t>
            </a:r>
          </a:p>
          <a:p>
            <a:pPr lvl="1"/>
            <a:r>
              <a:rPr lang="en-US" altLang="en-US" dirty="0"/>
              <a:t>Simpler code</a:t>
            </a:r>
          </a:p>
          <a:p>
            <a:pPr lvl="2"/>
            <a:r>
              <a:rPr lang="en-US" altLang="en-US" dirty="0"/>
              <a:t>Small modules easier to read than one large one</a:t>
            </a:r>
          </a:p>
          <a:p>
            <a:pPr lvl="1"/>
            <a:r>
              <a:rPr lang="en-US" altLang="en-US" dirty="0"/>
              <a:t>Code reuse</a:t>
            </a:r>
          </a:p>
          <a:p>
            <a:pPr lvl="2"/>
            <a:r>
              <a:rPr lang="en-US" altLang="en-US" dirty="0"/>
              <a:t>Can call modules many times</a:t>
            </a:r>
          </a:p>
          <a:p>
            <a:pPr lvl="1"/>
            <a:r>
              <a:rPr lang="en-US" altLang="en-US" dirty="0"/>
              <a:t>Better testing</a:t>
            </a:r>
          </a:p>
          <a:p>
            <a:pPr lvl="2"/>
            <a:r>
              <a:rPr lang="en-US" altLang="en-US" dirty="0"/>
              <a:t>Test separate and isolate then fix errors</a:t>
            </a:r>
          </a:p>
          <a:p>
            <a:pPr lvl="1"/>
            <a:r>
              <a:rPr lang="en-US" altLang="en-US" dirty="0"/>
              <a:t>Faster development</a:t>
            </a:r>
          </a:p>
          <a:p>
            <a:pPr lvl="2"/>
            <a:r>
              <a:rPr lang="en-US" altLang="en-US" dirty="0"/>
              <a:t>Reuse common tasks</a:t>
            </a:r>
          </a:p>
          <a:p>
            <a:pPr lvl="1"/>
            <a:r>
              <a:rPr lang="en-US" altLang="en-US" dirty="0"/>
              <a:t>Easier facilitation of teamwork</a:t>
            </a:r>
          </a:p>
          <a:p>
            <a:pPr lvl="2"/>
            <a:r>
              <a:rPr lang="en-US" altLang="en-US" dirty="0"/>
              <a:t>Share the workload</a:t>
            </a:r>
          </a:p>
          <a:p>
            <a:pPr lvl="1"/>
            <a:r>
              <a:rPr lang="en-US" altLang="en-US" dirty="0"/>
              <a:t>Easier Maintenance</a:t>
            </a:r>
          </a:p>
          <a:p>
            <a:pPr lvl="2"/>
            <a:r>
              <a:rPr lang="en-US" altLang="en-US" dirty="0"/>
              <a:t>Smaller, simpler code is easier to maintain</a:t>
            </a:r>
          </a:p>
        </p:txBody>
      </p:sp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C4D8B862-BA83-406B-B79E-9308291795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1-</a:t>
            </a:r>
            <a:fld id="{EE02A22E-B212-4183-8CBA-C8A07925374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0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BF684C6D-2381-40BF-A587-685730442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70A38D95-D536-4573-B11E-BC5C01967B4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C62FDB4-5F43-46D8-B444-5911596BD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  Defining and Calling a Module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9701E6F-A50E-43CA-880B-590902A17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code for a module is known as a module definition.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 sz="2000"/>
              <a:t>Module showMessage()</a:t>
            </a:r>
          </a:p>
          <a:p>
            <a:pPr lvl="4" eaLnBrk="1" hangingPunct="1">
              <a:buFontTx/>
              <a:buNone/>
            </a:pPr>
            <a:r>
              <a:rPr lang="en-US" altLang="en-US"/>
              <a:t>	Display “Hello world.”</a:t>
            </a:r>
          </a:p>
          <a:p>
            <a:pPr lvl="4" eaLnBrk="1" hangingPunct="1">
              <a:buFontTx/>
              <a:buNone/>
            </a:pPr>
            <a:r>
              <a:rPr lang="en-US" altLang="en-US"/>
              <a:t>End Module</a:t>
            </a:r>
          </a:p>
          <a:p>
            <a:pPr eaLnBrk="1" hangingPunct="1"/>
            <a:r>
              <a:rPr lang="en-US" altLang="en-US"/>
              <a:t>To execute the module, you write a statement that calls it.</a:t>
            </a:r>
          </a:p>
          <a:p>
            <a:pPr lvl="4" eaLnBrk="1" hangingPunct="1">
              <a:buFontTx/>
              <a:buNone/>
            </a:pPr>
            <a:r>
              <a:rPr lang="en-US" altLang="en-US"/>
              <a:t>Call showMessage()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61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732B78E-A35F-4AE9-8BE4-B8842BE246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E5A537D4-7D0F-4D31-A746-56508E99CA0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1C94575-85F6-4EA6-B312-1429C5744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  Defining and Calling a Module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8EC2A56-40EB-4303-AAE6-24176D1E8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module’s name should be descriptive enough so that anyone reading the code can guess what the module does.</a:t>
            </a:r>
          </a:p>
          <a:p>
            <a:pPr eaLnBrk="1" hangingPunct="1"/>
            <a:r>
              <a:rPr lang="en-US" altLang="en-US"/>
              <a:t>No spaces in a module name.</a:t>
            </a:r>
          </a:p>
          <a:p>
            <a:pPr eaLnBrk="1" hangingPunct="1"/>
            <a:r>
              <a:rPr lang="en-US" altLang="en-US"/>
              <a:t>No punctuation.</a:t>
            </a:r>
          </a:p>
          <a:p>
            <a:pPr eaLnBrk="1" hangingPunct="1"/>
            <a:r>
              <a:rPr lang="en-US" altLang="en-US"/>
              <a:t>Cannot begin with a number.</a:t>
            </a:r>
          </a:p>
        </p:txBody>
      </p:sp>
    </p:spTree>
    <p:extLst>
      <p:ext uri="{BB962C8B-B14F-4D97-AF65-F5344CB8AC3E}">
        <p14:creationId xmlns:p14="http://schemas.microsoft.com/office/powerpoint/2010/main" val="65098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7BD2116D-FF73-4C2D-8862-A9BBB85D9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BCE2381C-AC43-48C7-927E-B1CE7E17F55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137D4BB-C95C-4F3D-B4AA-181C3891A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  Defining and Calling a Module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4459DA3-F001-478C-BA36-D20350A0C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contains two parts</a:t>
            </a:r>
          </a:p>
          <a:p>
            <a:pPr lvl="1" eaLnBrk="1" hangingPunct="1"/>
            <a:r>
              <a:rPr lang="en-US" altLang="en-US"/>
              <a:t>A header</a:t>
            </a:r>
          </a:p>
          <a:p>
            <a:pPr lvl="2" eaLnBrk="1" hangingPunct="1"/>
            <a:r>
              <a:rPr lang="en-US" altLang="en-US"/>
              <a:t>The starting point of the module</a:t>
            </a:r>
          </a:p>
          <a:p>
            <a:pPr lvl="1" eaLnBrk="1" hangingPunct="1"/>
            <a:r>
              <a:rPr lang="en-US" altLang="en-US"/>
              <a:t>A body</a:t>
            </a:r>
          </a:p>
          <a:p>
            <a:pPr lvl="2" eaLnBrk="1" hangingPunct="1"/>
            <a:r>
              <a:rPr lang="en-US" altLang="en-US"/>
              <a:t>The statements within a module</a:t>
            </a:r>
          </a:p>
          <a:p>
            <a:pPr lvl="4" eaLnBrk="1" hangingPunct="1">
              <a:buFontTx/>
              <a:buNone/>
            </a:pPr>
            <a:r>
              <a:rPr lang="en-US" altLang="en-US"/>
              <a:t>		Module name( )</a:t>
            </a:r>
          </a:p>
          <a:p>
            <a:pPr lvl="4" eaLnBrk="1" hangingPunct="1">
              <a:buFontTx/>
              <a:buNone/>
            </a:pPr>
            <a:r>
              <a:rPr lang="en-US" altLang="en-US"/>
              <a:t>			Statement</a:t>
            </a:r>
          </a:p>
          <a:p>
            <a:pPr lvl="4" eaLnBrk="1" hangingPunct="1">
              <a:buFontTx/>
              <a:buNone/>
            </a:pPr>
            <a:r>
              <a:rPr lang="en-US" altLang="en-US"/>
              <a:t>			Statement</a:t>
            </a:r>
          </a:p>
          <a:p>
            <a:pPr lvl="4" eaLnBrk="1" hangingPunct="1">
              <a:buFontTx/>
              <a:buNone/>
            </a:pPr>
            <a:r>
              <a:rPr lang="en-US" altLang="en-US"/>
              <a:t>			Etc.</a:t>
            </a:r>
          </a:p>
          <a:p>
            <a:pPr lvl="3" eaLnBrk="1" hangingPunct="1">
              <a:buFontTx/>
              <a:buNone/>
            </a:pPr>
            <a:r>
              <a:rPr lang="en-US" altLang="en-US"/>
              <a:t>			End Module</a:t>
            </a:r>
          </a:p>
        </p:txBody>
      </p:sp>
    </p:spTree>
    <p:extLst>
      <p:ext uri="{BB962C8B-B14F-4D97-AF65-F5344CB8AC3E}">
        <p14:creationId xmlns:p14="http://schemas.microsoft.com/office/powerpoint/2010/main" val="99296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E97D4C5E-5E69-460D-B6BC-0356BB836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8DE9542D-3BF5-4453-AA47-DF2470B78E0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A2629D4-A5AA-470C-B73A-3ADD4D556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  Defining and Calling a Module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F708514-8258-4857-A38D-1AA05EA91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call must be made to the module in order for the statements in the body to execute.</a:t>
            </a:r>
            <a:endParaRPr lang="en-US" altLang="en-US" sz="2800" b="1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b="1">
              <a:solidFill>
                <a:srgbClr val="FF3300"/>
              </a:solidFill>
            </a:endParaRP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23C482A4-E3BE-4BBE-8256-65D6CFEBD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421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>
                <a:latin typeface="Arial" panose="020B0604020202020204" pitchFamily="34" charset="0"/>
              </a:rPr>
              <a:t>Figure 3-2</a:t>
            </a:r>
            <a:r>
              <a:rPr lang="en-US" altLang="en-US" sz="2400" baseline="0">
                <a:latin typeface="Arial" panose="020B0604020202020204" pitchFamily="34" charset="0"/>
              </a:rPr>
              <a:t>  The</a:t>
            </a:r>
            <a:r>
              <a:rPr lang="en-US" altLang="en-US" sz="2400" baseline="0"/>
              <a:t> </a:t>
            </a:r>
            <a:r>
              <a:rPr lang="en-US" altLang="en-US" sz="2400" baseline="0">
                <a:latin typeface="Courier" pitchFamily="49" charset="0"/>
              </a:rPr>
              <a:t>main</a:t>
            </a:r>
            <a:r>
              <a:rPr lang="en-US" altLang="en-US" sz="2400" baseline="0"/>
              <a:t> </a:t>
            </a:r>
            <a:r>
              <a:rPr lang="en-US" altLang="en-US" sz="2400" baseline="0">
                <a:latin typeface="Arial" panose="020B0604020202020204" pitchFamily="34" charset="0"/>
              </a:rPr>
              <a:t>module</a:t>
            </a:r>
          </a:p>
        </p:txBody>
      </p:sp>
      <p:pic>
        <p:nvPicPr>
          <p:cNvPr id="11270" name="Picture 5" descr="fig03_02">
            <a:extLst>
              <a:ext uri="{FF2B5EF4-FFF2-40B4-BE49-F238E27FC236}">
                <a16:creationId xmlns:a16="http://schemas.microsoft.com/office/drawing/2014/main" id="{58BB7FA7-DFDF-4724-83E4-2313EE162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514975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254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f3625ffd37c8071af6a8466dce39e18441ec2"/>
  <p:tag name="ISPRING_RESOURCE_PATHS_HASH_2" val="4e7abbce3ae5a46e7ad54b9c11249d54787e8da"/>
</p:tagLst>
</file>

<file path=ppt/theme/theme1.xml><?xml version="1.0" encoding="utf-8"?>
<a:theme xmlns:a="http://schemas.openxmlformats.org/drawingml/2006/main" name="PowerPoint_Template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ATTemplate.potx" id="{5484EC42-B084-4AB9-9C3A-74E54477FDDD}" vid="{37053DE3-52F1-4EDF-B6F6-E4110F53CE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754</Words>
  <Application>Microsoft Office PowerPoint</Application>
  <PresentationFormat>On-screen Show (4:3)</PresentationFormat>
  <Paragraphs>119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PowerPoint_Template_White</vt:lpstr>
      <vt:lpstr>Modules</vt:lpstr>
      <vt:lpstr>Credits &amp; Acknowledgements</vt:lpstr>
      <vt:lpstr>Chapter Topics</vt:lpstr>
      <vt:lpstr>3.1  Introduction</vt:lpstr>
      <vt:lpstr>3.1  Introduction</vt:lpstr>
      <vt:lpstr>3.2  Defining and Calling a Module</vt:lpstr>
      <vt:lpstr>3.2  Defining and Calling a Module</vt:lpstr>
      <vt:lpstr>3.2  Defining and Calling a Module</vt:lpstr>
      <vt:lpstr>3.2  Defining and Calling a Module</vt:lpstr>
      <vt:lpstr>3.2  Defining and Calling a Module</vt:lpstr>
      <vt:lpstr>3.2  Defining and Calling a Module</vt:lpstr>
      <vt:lpstr>3.2  Defining and Calling a Module</vt:lpstr>
      <vt:lpstr>3.3  Local Variables</vt:lpstr>
      <vt:lpstr>3.3 Local Variables</vt:lpstr>
      <vt:lpstr>3.3 Local Variables</vt:lpstr>
      <vt:lpstr>3.4  Passing Arguments to Modules</vt:lpstr>
      <vt:lpstr>3.4  Passing Arguments to Modules</vt:lpstr>
      <vt:lpstr>3.4  Passing Arguments to Modules</vt:lpstr>
      <vt:lpstr>3.5  Global Variables &amp; Global Constants</vt:lpstr>
      <vt:lpstr>3.5  Global Variables &amp; Global Constants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subject>UAT</dc:subject>
  <dc:creator>Stephen Gose</dc:creator>
  <cp:keywords>UAT</cp:keywords>
  <cp:lastModifiedBy>Kent Slack</cp:lastModifiedBy>
  <cp:revision>5</cp:revision>
  <dcterms:created xsi:type="dcterms:W3CDTF">2018-06-07T21:51:27Z</dcterms:created>
  <dcterms:modified xsi:type="dcterms:W3CDTF">2019-05-16T00:12:12Z</dcterms:modified>
  <cp:category>UAT</cp:category>
</cp:coreProperties>
</file>