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 autoAdjust="0"/>
  </p:normalViewPr>
  <p:slideViewPr>
    <p:cSldViewPr snapToGrid="0" snapToObjects="1">
      <p:cViewPr varScale="1">
        <p:scale>
          <a:sx n="112" d="100"/>
          <a:sy n="112" d="100"/>
        </p:scale>
        <p:origin x="15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iculum Department" userId="b7f7f40129d86538" providerId="Windows Live" clId="Web-{DC340DDE-FF83-4AF0-8A11-A1BB1461565E}"/>
    <pc:docChg chg="modSld">
      <pc:chgData name="Curriculum Department" userId="b7f7f40129d86538" providerId="Windows Live" clId="Web-{DC340DDE-FF83-4AF0-8A11-A1BB1461565E}" dt="2019-05-16T00:16:41.860" v="0" actId="20577"/>
      <pc:docMkLst>
        <pc:docMk/>
      </pc:docMkLst>
      <pc:sldChg chg="modSp">
        <pc:chgData name="Curriculum Department" userId="b7f7f40129d86538" providerId="Windows Live" clId="Web-{DC340DDE-FF83-4AF0-8A11-A1BB1461565E}" dt="2019-05-16T00:16:41.860" v="0" actId="20577"/>
        <pc:sldMkLst>
          <pc:docMk/>
          <pc:sldMk cId="0" sldId="261"/>
        </pc:sldMkLst>
        <pc:spChg chg="mod">
          <ac:chgData name="Curriculum Department" userId="b7f7f40129d86538" providerId="Windows Live" clId="Web-{DC340DDE-FF83-4AF0-8A11-A1BB1461565E}" dt="2019-05-16T00:16:41.860" v="0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Kent Slack" userId="8069eb90-0e4d-4914-b39e-a721f9c91f77" providerId="ADAL" clId="{89441AB8-4D6A-42E9-8319-415F518E4B87}"/>
    <pc:docChg chg="modSld">
      <pc:chgData name="Kent Slack" userId="8069eb90-0e4d-4914-b39e-a721f9c91f77" providerId="ADAL" clId="{89441AB8-4D6A-42E9-8319-415F518E4B87}" dt="2018-06-14T23:54:06.182" v="0" actId="20577"/>
      <pc:docMkLst>
        <pc:docMk/>
      </pc:docMkLst>
      <pc:sldChg chg="modSp">
        <pc:chgData name="Kent Slack" userId="8069eb90-0e4d-4914-b39e-a721f9c91f77" providerId="ADAL" clId="{89441AB8-4D6A-42E9-8319-415F518E4B87}" dt="2018-06-14T23:54:06.182" v="0" actId="20577"/>
        <pc:sldMkLst>
          <pc:docMk/>
          <pc:sldMk cId="1495319503" sldId="262"/>
        </pc:sldMkLst>
        <pc:spChg chg="mod">
          <ac:chgData name="Kent Slack" userId="8069eb90-0e4d-4914-b39e-a721f9c91f77" providerId="ADAL" clId="{89441AB8-4D6A-42E9-8319-415F518E4B87}" dt="2018-06-14T23:54:06.182" v="0" actId="20577"/>
          <ac:spMkLst>
            <pc:docMk/>
            <pc:sldMk cId="1495319503" sldId="262"/>
            <ac:spMk id="3" creationId="{2EA712B5-BB7B-494F-9AF3-E88BDC5B22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2285-A75F-774A-A93A-C7B48B34D25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FCE1-AAD4-1B4E-8C4A-1B883C04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Nortel ATM Multiservice switched network:</a:t>
            </a:r>
          </a:p>
          <a:p>
            <a:r>
              <a:rPr lang="en-US" dirty="0"/>
              <a:t>https://www.o2.cz/file_conver/45793/NN10600_700_71s1.pdf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FCE1-AAD4-1B4E-8C4A-1B883C04D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at_c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838200" y="1773238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2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TITLE OF PRESENTATION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 bwMode="auto">
          <a:xfrm>
            <a:off x="1524000" y="3833813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spc="300" dirty="0"/>
              <a:t>Presenter Name, Title, Date, or Other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6348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8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6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46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AFF24B-FF4F-45BC-A794-3064B8CBB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4DA58E-4960-489C-9903-1D6199E84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US" dirty="0"/>
              <a:t>4-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44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F065-2E77-47DF-9520-C46CFC8B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E8B17-D79A-48E9-BC6E-BC2B046EB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BA3E-6156-46BD-B9D6-BB4F96128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8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2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5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4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at_c_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F427B-40A1-447B-B19B-DFA06DD41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2018 UAT.edu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D26F-2F79-49C2-9AE4-DA522CFB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ＭＳ Ｐゴシック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at_c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256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Decision Structures &amp; Boolean Logic</a:t>
            </a:r>
            <a:endParaRPr lang="en-US" sz="2000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1400" spc="300" dirty="0"/>
              <a:t>CSC102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C23BA11B-9307-42BC-B38D-93FAA957D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4.3  Comparing Strings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18B5CAE-C2CA-4953-9B4C-0056CE0EB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Other String Concerns</a:t>
            </a:r>
          </a:p>
          <a:p>
            <a:pPr lvl="1" eaLnBrk="1" hangingPunct="1"/>
            <a:r>
              <a:rPr lang="en-US" altLang="en-US"/>
              <a:t>String and strings can be compared </a:t>
            </a:r>
          </a:p>
          <a:p>
            <a:pPr lvl="2" eaLnBrk="1" hangingPunct="1">
              <a:buFontTx/>
              <a:buNone/>
            </a:pPr>
            <a:r>
              <a:rPr lang="en-US" altLang="en-US" i="1"/>
              <a:t>name1 == name 2</a:t>
            </a:r>
          </a:p>
          <a:p>
            <a:pPr lvl="1" eaLnBrk="1" hangingPunct="1"/>
            <a:r>
              <a:rPr lang="en-US" altLang="en-US"/>
              <a:t>String and string literals can be compared </a:t>
            </a:r>
          </a:p>
          <a:p>
            <a:pPr lvl="2" eaLnBrk="1" hangingPunct="1">
              <a:buFontTx/>
              <a:buNone/>
            </a:pPr>
            <a:r>
              <a:rPr lang="en-US" altLang="en-US" i="1"/>
              <a:t>Month != “October”</a:t>
            </a:r>
          </a:p>
          <a:p>
            <a:pPr lvl="1" eaLnBrk="1" hangingPunct="1"/>
            <a:r>
              <a:rPr lang="en-US" altLang="en-US"/>
              <a:t>String comparisons are generally case sensitive</a:t>
            </a:r>
          </a:p>
          <a:p>
            <a:pPr lvl="1" eaLnBrk="1" hangingPunct="1"/>
            <a:r>
              <a:rPr lang="en-US" altLang="en-US"/>
              <a:t>You can also determine whether one string is greater than or less than another string (allows for sorting strings)</a:t>
            </a:r>
          </a:p>
          <a:p>
            <a:pPr lvl="2" eaLnBrk="1" hangingPunct="1">
              <a:buFontTx/>
              <a:buNone/>
            </a:pPr>
            <a:endParaRPr lang="en-US" altLang="en-US"/>
          </a:p>
          <a:p>
            <a:pPr lvl="2"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4E52CFF8-7EE0-4390-89EA-E5A5E55C0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EAA63434-E8CA-4711-8A2A-2059BCCC8DC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8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828D6F57-42DA-426E-822D-A1D93B8F8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4.4  Nested Decision Structures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B170462-03E5-4B70-AB35-B6BB7EBD32E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Decisions are nested in order to test more than one condition</a:t>
            </a:r>
          </a:p>
          <a:p>
            <a:pPr eaLnBrk="1" hangingPunct="1">
              <a:buFontTx/>
              <a:buNone/>
            </a:pPr>
            <a:r>
              <a:rPr lang="en-US" altLang="en-US"/>
              <a:t>If then if else example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015BEC32-6CB8-4581-B59D-50A7467ACE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30861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AF8C993E-4C55-4E9F-B4F8-0A13F8BE029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A6448A75-45A0-4958-BC92-F9926F349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42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>
                <a:latin typeface="Arial" panose="020B0604020202020204" pitchFamily="34" charset="0"/>
              </a:rPr>
              <a:t>Figure 4-15</a:t>
            </a:r>
            <a:r>
              <a:rPr lang="en-US" altLang="en-US" sz="2400" baseline="0">
                <a:latin typeface="Arial" panose="020B0604020202020204" pitchFamily="34" charset="0"/>
              </a:rPr>
              <a:t>  A nested decision structure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D08FD99-E0A7-4089-8E18-D87411A0B7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38600" cy="360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7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80568AD-F9B2-4BCD-9693-A24C16E88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4.4  Nested Decision Structures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15B6D53-02C7-4572-A4DE-2D787D3FD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The if then else if statement can make nested logic simpler to write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If score &lt; 60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	Display “Grade is F.”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Else If score &lt; 70 Then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	Display “Grade is D.”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Else If score &lt; 80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	Display “Grade is C.”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Else If score &lt; 90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	Display “Grade is B.”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	Display “Grade is A.”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i="1"/>
              <a:t>		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45A83B21-C10B-4E07-B021-70BB1BD53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7A8BE03D-774A-4C0F-91A7-2ED029DCDD8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EE88619-119D-4F2F-B81E-BF29E05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4.5  The Case Structure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093351E-1373-4D49-8CFA-896347137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case structure lets the value of a variable or an expression determine which path of execution the program will take</a:t>
            </a:r>
          </a:p>
          <a:p>
            <a:pPr lvl="1" eaLnBrk="1" hangingPunct="1"/>
            <a:r>
              <a:rPr lang="en-US" altLang="en-US"/>
              <a:t>Can be used as an alternative to nested decisions</a:t>
            </a: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1F5C1503-8E4B-4658-B659-6C2229FF91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30861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142360B3-E7FD-4394-9849-FBF62E04BB0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F6391286-ABC4-4433-8EC3-73A1D7F1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23614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baseline="0" dirty="0">
                <a:latin typeface="Arial" panose="020B0604020202020204" pitchFamily="34" charset="0"/>
              </a:rPr>
              <a:t>Figure 4-18</a:t>
            </a:r>
            <a:r>
              <a:rPr lang="en-US" altLang="en-US" sz="2000" baseline="0" dirty="0">
                <a:latin typeface="Arial" panose="020B0604020202020204" pitchFamily="34" charset="0"/>
              </a:rPr>
              <a:t>  A case structure</a:t>
            </a:r>
          </a:p>
        </p:txBody>
      </p:sp>
      <p:pic>
        <p:nvPicPr>
          <p:cNvPr id="8" name="Picture 4" descr="fig04_18">
            <a:extLst>
              <a:ext uri="{FF2B5EF4-FFF2-40B4-BE49-F238E27FC236}">
                <a16:creationId xmlns:a16="http://schemas.microsoft.com/office/drawing/2014/main" id="{40492C3D-8042-419A-9A21-33D8B0A5CB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80814"/>
            <a:ext cx="4038600" cy="216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8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345A11A-C797-4FB4-AE66-644CC619E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4.6  Logical Operators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3DB77D5-3719-4396-81B4-3205D3001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Logical Operators are used between conditions to create complex Boolean expressions</a:t>
            </a:r>
          </a:p>
          <a:p>
            <a:pPr eaLnBrk="1" hangingPunct="1"/>
            <a:r>
              <a:rPr lang="en-US" altLang="en-US"/>
              <a:t>AND – Both conditions must be true</a:t>
            </a:r>
          </a:p>
          <a:p>
            <a:pPr eaLnBrk="1" hangingPunct="1"/>
            <a:r>
              <a:rPr lang="en-US" altLang="en-US"/>
              <a:t>OR – Either condition must be true</a:t>
            </a:r>
          </a:p>
          <a:p>
            <a:pPr eaLnBrk="1" hangingPunct="1"/>
            <a:r>
              <a:rPr lang="en-US" altLang="en-US"/>
              <a:t>NOT – Reverses the truth of an expression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1E06F3A1-D8B7-4EB3-A26E-129F8156E4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0A4EA5F8-F45D-4213-8963-28E78BABC5D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86889B4-75BE-4E08-B35B-4618FC203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4.6  Logical Operators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0F5C81B-E280-4050-BA5B-D633C7F44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AND example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If temperature &lt; 20 AND minutes &gt; 12 Then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Display “The temperature is in the danger zone.”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OR example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If temperature &lt; 20 OR temperature &gt; 100 Then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Display “The temperature is in the danger zone.”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End If</a:t>
            </a: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NOT example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If NOT (temperature &gt; 100) Then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		Display “This is below the maximum temperature.”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i="1"/>
              <a:t>End If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6C141E90-C85F-4752-B88C-F23FC946D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74249C95-CDE1-467E-AF27-73CA8B4457D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8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369AE92-8D08-4BBA-9152-8E34AE278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4.6  Logical Operators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1EEDFA5-9B70-4925-9884-1D4B7F1F7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i="1" u="sng" dirty="0">
                <a:solidFill>
                  <a:srgbClr val="C00000"/>
                </a:solidFill>
              </a:rPr>
              <a:t>Short-Circuit Evaluation</a:t>
            </a:r>
            <a:r>
              <a:rPr lang="en-US" altLang="en-US" sz="2800" dirty="0"/>
              <a:t>:</a:t>
            </a:r>
            <a:r>
              <a:rPr lang="en-US" altLang="en-US" sz="2800" b="1" dirty="0"/>
              <a:t> </a:t>
            </a:r>
            <a:r>
              <a:rPr lang="en-US" altLang="en-US" sz="2800" dirty="0"/>
              <a:t>Supported by many languages for increased performance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/>
          </a:p>
          <a:p>
            <a:pPr>
              <a:defRPr/>
            </a:pPr>
            <a:r>
              <a:rPr lang="en-US" sz="2800" dirty="0"/>
              <a:t>AND operator: If the expression on the left side of the AND operator is false, the expression on the right side will not be checked.</a:t>
            </a:r>
          </a:p>
          <a:p>
            <a:pPr>
              <a:defRPr/>
            </a:pPr>
            <a:r>
              <a:rPr lang="en-US" sz="2800" dirty="0"/>
              <a:t>OR operator: If the expression on the left side of the OR operator is true, the expression on the right side will not be checked.</a:t>
            </a: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18326672-7757-4D8F-866B-32EA41A4C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899DC0E9-ED2A-4201-9001-F3361BCF653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5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2DE1F64-85BE-447A-BA67-5999D71CE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4.6  Logical Operators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FE52992-F723-4B99-87EC-32059A767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Range Checking</a:t>
            </a:r>
          </a:p>
          <a:p>
            <a:pPr eaLnBrk="1" hangingPunct="1"/>
            <a:r>
              <a:rPr lang="en-US" altLang="en-US"/>
              <a:t>Often used for range checking</a:t>
            </a:r>
          </a:p>
          <a:p>
            <a:pPr lvl="1" eaLnBrk="1" hangingPunct="1"/>
            <a:r>
              <a:rPr lang="en-US" altLang="en-US" sz="2600"/>
              <a:t>When checking for a number </a:t>
            </a:r>
            <a:r>
              <a:rPr lang="en-US" altLang="en-US" sz="2600" b="1"/>
              <a:t>inside </a:t>
            </a:r>
            <a:r>
              <a:rPr lang="en-US" altLang="en-US" sz="2600"/>
              <a:t>a range, use AND</a:t>
            </a:r>
          </a:p>
          <a:p>
            <a:pPr lvl="2" eaLnBrk="1" hangingPunct="1">
              <a:buFontTx/>
              <a:buNone/>
            </a:pPr>
            <a:r>
              <a:rPr lang="en-US" altLang="en-US" sz="2200" i="1"/>
              <a:t>If x &gt;=20 AND x &lt;=40 Then</a:t>
            </a:r>
          </a:p>
          <a:p>
            <a:pPr lvl="2" eaLnBrk="1" hangingPunct="1">
              <a:buFontTx/>
              <a:buNone/>
            </a:pPr>
            <a:r>
              <a:rPr lang="en-US" altLang="en-US" sz="2200" i="1"/>
              <a:t>	Display “The value is in the acceptable range.”</a:t>
            </a:r>
          </a:p>
          <a:p>
            <a:pPr lvl="2" eaLnBrk="1" hangingPunct="1">
              <a:buFontTx/>
              <a:buNone/>
            </a:pPr>
            <a:r>
              <a:rPr lang="en-US" altLang="en-US" sz="2200" i="1"/>
              <a:t>End If</a:t>
            </a:r>
          </a:p>
          <a:p>
            <a:pPr lvl="1" eaLnBrk="1" hangingPunct="1"/>
            <a:r>
              <a:rPr lang="en-US" altLang="en-US" sz="2600"/>
              <a:t>When checking for a number </a:t>
            </a:r>
            <a:r>
              <a:rPr lang="en-US" altLang="en-US" sz="2600" b="1"/>
              <a:t>outside </a:t>
            </a:r>
            <a:r>
              <a:rPr lang="en-US" altLang="en-US" sz="2600"/>
              <a:t>a range, use OR</a:t>
            </a:r>
          </a:p>
          <a:p>
            <a:pPr lvl="2" eaLnBrk="1" hangingPunct="1">
              <a:buFontTx/>
              <a:buNone/>
            </a:pPr>
            <a:r>
              <a:rPr lang="en-US" altLang="en-US" sz="2200" i="1"/>
              <a:t>If x &lt; 20 OR x &gt;40 Then</a:t>
            </a:r>
          </a:p>
          <a:p>
            <a:pPr lvl="2" eaLnBrk="1" hangingPunct="1">
              <a:buFontTx/>
              <a:buNone/>
            </a:pPr>
            <a:r>
              <a:rPr lang="en-US" altLang="en-US" sz="2200" i="1"/>
              <a:t>	Display “The value is outside the acceptable range.”</a:t>
            </a:r>
          </a:p>
          <a:p>
            <a:pPr lvl="2" eaLnBrk="1" hangingPunct="1">
              <a:buFontTx/>
              <a:buNone/>
            </a:pPr>
            <a:r>
              <a:rPr lang="en-US" altLang="en-US" sz="2200" i="1"/>
              <a:t>End If</a:t>
            </a:r>
          </a:p>
          <a:p>
            <a:pPr lvl="1" eaLnBrk="1" hangingPunct="1"/>
            <a:endParaRPr lang="en-US" altLang="en-US" sz="2600"/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8ADCD012-A9B6-4272-82C5-627E9C79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05FCF4E5-E647-48D8-8938-18BDBEF5DC4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3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866732A4-3964-43B8-A663-B26642C78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4.7  Boolean Variables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780A08F-B061-4CC6-B606-C369B04B8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of the Boolean data type can hold one or two values:  true or false</a:t>
            </a:r>
          </a:p>
          <a:p>
            <a:pPr lvl="2"/>
            <a:r>
              <a:rPr lang="en-US" altLang="en-US"/>
              <a:t>Declare Boolean isLunchTime</a:t>
            </a:r>
          </a:p>
          <a:p>
            <a:pPr lvl="2"/>
            <a:r>
              <a:rPr lang="en-US" altLang="en-US"/>
              <a:t>If time &gt;=12 then</a:t>
            </a:r>
          </a:p>
          <a:p>
            <a:pPr lvl="2"/>
            <a:r>
              <a:rPr lang="en-US" altLang="en-US"/>
              <a:t>	Set isLunchTime = True</a:t>
            </a:r>
          </a:p>
          <a:p>
            <a:pPr lvl="2"/>
            <a:r>
              <a:rPr lang="en-US" altLang="en-US"/>
              <a:t>Else </a:t>
            </a:r>
          </a:p>
          <a:p>
            <a:pPr lvl="2"/>
            <a:r>
              <a:rPr lang="en-US" altLang="en-US"/>
              <a:t>	Set isLunchTime = False</a:t>
            </a:r>
          </a:p>
          <a:p>
            <a:pPr lvl="2"/>
            <a:r>
              <a:rPr lang="en-US" altLang="en-US"/>
              <a:t>End If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59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6FD-0564-421A-902E-85925D2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2B5-BB7B-494F-9AF3-E88BDC5B222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 and appreciation to former Professors of UAT for materials and formatting.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current content in this slide deck was referenced and reproduced from our textbook.</a:t>
            </a:r>
          </a:p>
        </p:txBody>
      </p:sp>
    </p:spTree>
    <p:extLst>
      <p:ext uri="{BB962C8B-B14F-4D97-AF65-F5344CB8AC3E}">
        <p14:creationId xmlns:p14="http://schemas.microsoft.com/office/powerpoint/2010/main" val="14953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DD3534D2-F011-41E1-BE2E-42A9146C9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Topics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B0AA4F7-C670-4480-B737-206DE137F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4.1  Introduction to Decision Structures</a:t>
            </a:r>
          </a:p>
          <a:p>
            <a:r>
              <a:rPr lang="en-US" altLang="en-US"/>
              <a:t>4.2  Dual Alternative Decision Structures</a:t>
            </a:r>
          </a:p>
          <a:p>
            <a:r>
              <a:rPr lang="en-US" altLang="en-US"/>
              <a:t>4.3  Comparing Strings</a:t>
            </a:r>
          </a:p>
          <a:p>
            <a:r>
              <a:rPr lang="en-US" altLang="en-US"/>
              <a:t>4.4  Nested Decision Structures</a:t>
            </a:r>
          </a:p>
          <a:p>
            <a:r>
              <a:rPr lang="en-US" altLang="en-US"/>
              <a:t>4.5  The Case Structure</a:t>
            </a:r>
          </a:p>
          <a:p>
            <a:r>
              <a:rPr lang="en-US" altLang="en-US"/>
              <a:t>4.6  Logical Operators</a:t>
            </a:r>
          </a:p>
          <a:p>
            <a:r>
              <a:rPr lang="en-US" altLang="en-US"/>
              <a:t>4.7  Boolean Variables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39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2F604A4-AD1B-471C-8B03-9B8F970A4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  Introduction to Decision Structures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F69CDA-2684-4B73-81B7-F77DE95AF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decision structure (or selection structure) allows a program to perform actions only under certain conditions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Different types of decisions include</a:t>
            </a:r>
          </a:p>
          <a:p>
            <a:pPr lvl="1" eaLnBrk="1" hangingPunct="1"/>
            <a:r>
              <a:rPr lang="en-US" altLang="en-US"/>
              <a:t>If, also called single alternative</a:t>
            </a:r>
          </a:p>
          <a:p>
            <a:pPr lvl="1" eaLnBrk="1" hangingPunct="1"/>
            <a:r>
              <a:rPr lang="en-US" altLang="en-US"/>
              <a:t>If then else, also called dual alternative</a:t>
            </a:r>
          </a:p>
          <a:p>
            <a:pPr lvl="1" eaLnBrk="1" hangingPunct="1"/>
            <a:r>
              <a:rPr lang="en-US" altLang="en-US"/>
              <a:t>Case structure for multiple alternative decisions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DB52C2DF-125A-4D6E-BE44-9435AD76A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7B769E29-B7E1-4DBA-85EC-89AF1043517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9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41A2BC71-54D6-446C-9CEF-76CBEF46C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  Introduction to Decision Structures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7A94F2D-2566-41CE-9664-52FB4BCBE0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The if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 action only occurs if the decision is true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1800" i="1"/>
              <a:t>If condition Then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800" i="1"/>
              <a:t>Statement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800" i="1"/>
              <a:t>Statement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1800" i="1"/>
              <a:t>End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diamond symbol is used in flowcharts</a:t>
            </a:r>
          </a:p>
        </p:txBody>
      </p:sp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756BDC9F-99F1-469A-BB84-F389527B73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F887CCDB-65DC-47B0-B77B-056692A56D9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109A4447-A088-4BFD-B7BC-DB6CFA607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971" y="6027737"/>
            <a:ext cx="426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4-1</a:t>
            </a:r>
            <a:r>
              <a:rPr lang="en-US" altLang="en-US" sz="2400" baseline="0" dirty="0">
                <a:latin typeface="Arial" panose="020B0604020202020204" pitchFamily="34" charset="0"/>
              </a:rPr>
              <a:t>  A simple decision structure for an everyday task</a:t>
            </a:r>
          </a:p>
        </p:txBody>
      </p:sp>
      <p:pic>
        <p:nvPicPr>
          <p:cNvPr id="8" name="Picture 4" descr="fig04_01">
            <a:extLst>
              <a:ext uri="{FF2B5EF4-FFF2-40B4-BE49-F238E27FC236}">
                <a16:creationId xmlns:a16="http://schemas.microsoft.com/office/drawing/2014/main" id="{F092BE92-7458-441A-A310-705E8244E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15961"/>
            <a:ext cx="4038600" cy="449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82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96C29AD-F51B-4736-9EA1-A8CAC4EE9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  Introduction to Decision Structures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D647950-0EF5-4EC9-AB28-7377E2705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Determines whether a specific relationship exists between two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within the condition, a Boolean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x &gt; y   x&lt;y   x &gt;=y   x&lt;y   x &lt;=y   x==y   x!=y</a:t>
            </a:r>
            <a:endParaRPr lang="en-US" altLang="en-US" sz="2400" b="1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9AFC6C27-41DB-4C17-A166-BB0663DD5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E9AD1420-169A-49A6-AB9D-07D16CD90F9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5063ECDF-DC2A-4190-AD96-8878C629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>
                <a:latin typeface="Arial" panose="020B0604020202020204" pitchFamily="34" charset="0"/>
              </a:rPr>
              <a:t>Table 4-1</a:t>
            </a:r>
            <a:r>
              <a:rPr lang="en-US" altLang="en-US" sz="2400" baseline="0">
                <a:latin typeface="Arial" panose="020B0604020202020204" pitchFamily="34" charset="0"/>
              </a:rPr>
              <a:t>  Relational operators</a:t>
            </a:r>
          </a:p>
        </p:txBody>
      </p:sp>
      <p:pic>
        <p:nvPicPr>
          <p:cNvPr id="8198" name="Picture 5" descr="tbl04_01">
            <a:extLst>
              <a:ext uri="{FF2B5EF4-FFF2-40B4-BE49-F238E27FC236}">
                <a16:creationId xmlns:a16="http://schemas.microsoft.com/office/drawing/2014/main" id="{D0686DFF-0CB4-451C-86E0-0E011197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338931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4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FCCB094-308B-4C61-A923-468521C04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4.2  Dual Alternative Decision Structures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BA9B568-D7CF-4BD4-911C-E4A3C1AA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If then else statement</a:t>
            </a:r>
          </a:p>
          <a:p>
            <a:pPr lvl="1" eaLnBrk="1" hangingPunct="1"/>
            <a:r>
              <a:rPr lang="en-US" altLang="en-US" sz="2400"/>
              <a:t>Executes one group of statements if it’s Boolean expression is true, or another group if its Boolean expression is false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E40A4C1D-6728-4F9B-A26A-12B58797D4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FC0A77D3-DF3B-41A2-8DCA-3D10A3747E6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013AC2CB-207E-4DF6-96BE-B564CFC1E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53606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4-8</a:t>
            </a:r>
            <a:r>
              <a:rPr lang="en-US" altLang="en-US" sz="2400" baseline="0" dirty="0">
                <a:latin typeface="Arial" panose="020B0604020202020204" pitchFamily="34" charset="0"/>
              </a:rPr>
              <a:t>  A dual alternative decision structure</a:t>
            </a:r>
          </a:p>
        </p:txBody>
      </p:sp>
      <p:pic>
        <p:nvPicPr>
          <p:cNvPr id="9222" name="Picture 6" descr="fig04_08">
            <a:extLst>
              <a:ext uri="{FF2B5EF4-FFF2-40B4-BE49-F238E27FC236}">
                <a16:creationId xmlns:a16="http://schemas.microsoft.com/office/drawing/2014/main" id="{82A887B5-2EB0-4513-A555-ACAE7FE4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40" y="4002087"/>
            <a:ext cx="5254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08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C65838FC-B4ED-4ECD-A8DD-E525A39B5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4.2  Dual Alternative Decision Structures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2DA2AE03-4C37-479B-91AD-32260705C8D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/>
              <a:t>If condition Then</a:t>
            </a:r>
          </a:p>
          <a:p>
            <a:pPr eaLnBrk="1" hangingPunct="1">
              <a:buFontTx/>
              <a:buNone/>
            </a:pPr>
            <a:r>
              <a:rPr lang="en-US" altLang="en-US" i="1"/>
              <a:t>	statement</a:t>
            </a:r>
          </a:p>
          <a:p>
            <a:pPr eaLnBrk="1" hangingPunct="1">
              <a:buFontTx/>
              <a:buNone/>
            </a:pPr>
            <a:r>
              <a:rPr lang="en-US" altLang="en-US" i="1"/>
              <a:t>	statement</a:t>
            </a:r>
          </a:p>
          <a:p>
            <a:pPr eaLnBrk="1" hangingPunct="1">
              <a:buFontTx/>
              <a:buNone/>
            </a:pPr>
            <a:r>
              <a:rPr lang="en-US" altLang="en-US" i="1"/>
              <a:t>Else</a:t>
            </a:r>
          </a:p>
          <a:p>
            <a:pPr eaLnBrk="1" hangingPunct="1">
              <a:buFontTx/>
              <a:buNone/>
            </a:pPr>
            <a:r>
              <a:rPr lang="en-US" altLang="en-US" i="1"/>
              <a:t>	statement</a:t>
            </a:r>
          </a:p>
          <a:p>
            <a:pPr eaLnBrk="1" hangingPunct="1">
              <a:buFontTx/>
              <a:buNone/>
            </a:pPr>
            <a:r>
              <a:rPr lang="en-US" altLang="en-US" i="1"/>
              <a:t>	statement</a:t>
            </a:r>
          </a:p>
          <a:p>
            <a:pPr eaLnBrk="1" hangingPunct="1">
              <a:buFontTx/>
              <a:buNone/>
            </a:pPr>
            <a:r>
              <a:rPr lang="en-US" altLang="en-US" i="1"/>
              <a:t>End if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65D7851A-1AEE-43C9-9EB8-69D06280BDA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If temperature &lt; 40 Then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Display “A little cold”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Display “Get a coat!”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Else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Display “Nice weather”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Display “And sunny!”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End if</a:t>
            </a: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C553D459-C750-4669-B6D4-47527890EE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414A64EA-83F3-4356-8D98-56006067A98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3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2BCD2BC6-D154-4EBB-B4CB-70CD1978A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4.3  Comparing Strings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0366260-A671-4CC9-9CC4-583423250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Most languages allow you to compare strings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F814AB09-F705-4A39-B548-B300F1E4A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4-</a:t>
            </a:r>
            <a:fld id="{9E5B53F2-5B2C-4286-AEC4-0A1D6DF42D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11269" name="Picture 4" descr="prg04_03">
            <a:extLst>
              <a:ext uri="{FF2B5EF4-FFF2-40B4-BE49-F238E27FC236}">
                <a16:creationId xmlns:a16="http://schemas.microsoft.com/office/drawing/2014/main" id="{08AB0F2F-AA5D-4F19-BC13-9BD453D6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47752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 descr="prg04_03b">
            <a:extLst>
              <a:ext uri="{FF2B5EF4-FFF2-40B4-BE49-F238E27FC236}">
                <a16:creationId xmlns:a16="http://schemas.microsoft.com/office/drawing/2014/main" id="{21372A4A-2D39-40E4-9EA5-07F4CAE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5334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064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f3625ffd37c8071af6a8466dce39e18441ec2"/>
  <p:tag name="ISPRING_RESOURCE_PATHS_HASH_2" val="4e7abbce3ae5a46e7ad54b9c11249d54787e8da"/>
</p:tagLst>
</file>

<file path=ppt/theme/theme1.xml><?xml version="1.0" encoding="utf-8"?>
<a:theme xmlns:a="http://schemas.openxmlformats.org/drawingml/2006/main" name="PowerPoint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ATTemplate.potx" id="{0008A699-3F60-4149-BF65-B82D48C4F23B}" vid="{17095608-10E7-41AF-A144-051AF230BE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UATTemplate</Template>
  <TotalTime>8</TotalTime>
  <Words>669</Words>
  <Application>Microsoft Office PowerPoint</Application>
  <PresentationFormat>On-screen Show 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PowerPoint_Template_White</vt:lpstr>
      <vt:lpstr>Decision Structures &amp; Boolean Logic</vt:lpstr>
      <vt:lpstr>Credits &amp; Acknowledgements</vt:lpstr>
      <vt:lpstr>Chapter Topics</vt:lpstr>
      <vt:lpstr>4.1  Introduction to Decision Structures</vt:lpstr>
      <vt:lpstr>4.1  Introduction to Decision Structures</vt:lpstr>
      <vt:lpstr>4.1  Introduction to Decision Structures</vt:lpstr>
      <vt:lpstr>4.2  Dual Alternative Decision Structures</vt:lpstr>
      <vt:lpstr>4.2  Dual Alternative Decision Structures</vt:lpstr>
      <vt:lpstr>4.3  Comparing Strings</vt:lpstr>
      <vt:lpstr>4.3  Comparing Strings</vt:lpstr>
      <vt:lpstr>4.4  Nested Decision Structures</vt:lpstr>
      <vt:lpstr>4.4  Nested Decision Structures</vt:lpstr>
      <vt:lpstr>4.5  The Case Structure</vt:lpstr>
      <vt:lpstr>4.6  Logical Operators</vt:lpstr>
      <vt:lpstr>4.6  Logical Operators</vt:lpstr>
      <vt:lpstr>4.6  Logical Operators</vt:lpstr>
      <vt:lpstr>4.6  Logical Operators</vt:lpstr>
      <vt:lpstr>4.7  Boolean Variables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 &amp; Boolean Logic</dc:title>
  <dc:subject>UAT</dc:subject>
  <dc:creator>Stephen Gose</dc:creator>
  <cp:keywords>UAT</cp:keywords>
  <cp:lastModifiedBy>Kent Slack</cp:lastModifiedBy>
  <cp:revision>4</cp:revision>
  <dcterms:created xsi:type="dcterms:W3CDTF">2018-06-07T22:05:32Z</dcterms:created>
  <dcterms:modified xsi:type="dcterms:W3CDTF">2019-05-16T00:16:42Z</dcterms:modified>
  <cp:category>UAT</cp:category>
</cp:coreProperties>
</file>