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6" autoAdjust="0"/>
    <p:restoredTop sz="94628" autoAdjust="0"/>
  </p:normalViewPr>
  <p:slideViewPr>
    <p:cSldViewPr snapToGrid="0" snapToObjects="1">
      <p:cViewPr varScale="1">
        <p:scale>
          <a:sx n="114" d="100"/>
          <a:sy n="114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22285-A75F-774A-A93A-C7B48B34D25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BFCE1-AAD4-1B4E-8C4A-1B883C04D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to Nortel ATM Multiservice switched network:</a:t>
            </a:r>
          </a:p>
          <a:p>
            <a:r>
              <a:rPr lang="en-US" dirty="0"/>
              <a:t>https://www.o2.cz/file_conver/45793/NN10600_700_71s1.pdf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BFCE1-AAD4-1B4E-8C4A-1B883C04D6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at_c_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838200" y="1773238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sz="2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TITLE OF PRESENTATION</a:t>
            </a:r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 bwMode="auto">
          <a:xfrm>
            <a:off x="1524000" y="3833813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spc="300" dirty="0"/>
              <a:t>Presenter Name, Title, Date, or Other Information Here</a:t>
            </a:r>
          </a:p>
        </p:txBody>
      </p:sp>
    </p:spTree>
    <p:extLst>
      <p:ext uri="{BB962C8B-B14F-4D97-AF65-F5344CB8AC3E}">
        <p14:creationId xmlns:p14="http://schemas.microsoft.com/office/powerpoint/2010/main" val="263484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31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81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61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46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EAFF24B-FF4F-45BC-A794-3064B8CBB9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US"/>
              <a:t>Copyright © 2018 UAT.edu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B4DA58E-4960-489C-9903-1D6199E842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r>
              <a:rPr lang="en-US"/>
              <a:t>#-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44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74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F065-2E77-47DF-9520-C46CFC8B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E8B17-D79A-48E9-BC6E-BC2B046EB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UAT.edu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BA3E-6156-46BD-B9D6-BB4F96128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#-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58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28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5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43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at_c_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2F427B-40A1-447B-B19B-DFA06DD41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2018 UAT.edu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3D26F-2F79-49C2-9AE4-DA522CFBE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#-</a:t>
            </a:r>
            <a:fld id="{B78B3752-9131-4B27-8A68-D8C3F2B48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7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ＭＳ Ｐゴシック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at_c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256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Decision Structures - Repetitions</a:t>
            </a:r>
            <a:endParaRPr lang="en-US" sz="2000" spc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en-US" sz="1400" spc="300" dirty="0"/>
              <a:t>CSC102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DA5712BC-E7B7-40F5-AFC3-454E60445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5.3  Count-Controlled Loops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B729D7C-CAD9-47F3-AB56-8923139A7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A count-controlled loop iterates a specific number of times</a:t>
            </a:r>
          </a:p>
          <a:p>
            <a:pPr eaLnBrk="1" hangingPunct="1"/>
            <a:r>
              <a:rPr lang="en-US" altLang="en-US"/>
              <a:t>A for loop is best used for this situation</a:t>
            </a:r>
          </a:p>
          <a:p>
            <a:pPr lvl="3" eaLnBrk="1" hangingPunct="1">
              <a:buFontTx/>
              <a:buNone/>
            </a:pPr>
            <a:r>
              <a:rPr lang="en-US" altLang="en-US" i="1"/>
              <a:t>For counterVariable = startingValue to maxValue</a:t>
            </a:r>
          </a:p>
          <a:p>
            <a:pPr lvl="3" eaLnBrk="1" hangingPunct="1">
              <a:buFontTx/>
              <a:buNone/>
            </a:pPr>
            <a:r>
              <a:rPr lang="en-US" altLang="en-US" i="1"/>
              <a:t>	statement	</a:t>
            </a:r>
          </a:p>
          <a:p>
            <a:pPr lvl="3" eaLnBrk="1" hangingPunct="1">
              <a:buFontTx/>
              <a:buNone/>
            </a:pPr>
            <a:r>
              <a:rPr lang="en-US" altLang="en-US" i="1"/>
              <a:t>	statement</a:t>
            </a:r>
          </a:p>
          <a:p>
            <a:pPr lvl="3" eaLnBrk="1" hangingPunct="1">
              <a:buFontTx/>
              <a:buNone/>
            </a:pPr>
            <a:r>
              <a:rPr lang="en-US" altLang="en-US" i="1"/>
              <a:t>End for</a:t>
            </a:r>
          </a:p>
          <a:p>
            <a:pPr eaLnBrk="1" hangingPunct="1"/>
            <a:r>
              <a:rPr lang="en-US" altLang="en-US"/>
              <a:t>There is an Initialization, Test, and Increment expression that controls the loop</a:t>
            </a:r>
          </a:p>
        </p:txBody>
      </p:sp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EA26B225-E2DD-44D3-87A2-2EA3B3342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A8428D51-306E-48BB-9756-42F09312FB6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6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4FA5B321-34A6-4C52-8ECC-3CAAF17C7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5.3  Count-Controlled Loops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FC982F5-4787-4B09-8981-013AF5090E3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For loops can also increment by more than one, count backwards by decrementing, or allow the user to control the number of interactions</a:t>
            </a:r>
          </a:p>
          <a:p>
            <a:pPr eaLnBrk="1" hangingPunct="1">
              <a:buFontTx/>
              <a:buNone/>
            </a:pPr>
            <a:r>
              <a:rPr lang="en-US" altLang="en-US"/>
              <a:t>The for loop in action</a:t>
            </a:r>
            <a:endParaRPr lang="en-US" altLang="en-US" b="1">
              <a:solidFill>
                <a:srgbClr val="FF3300"/>
              </a:solidFill>
            </a:endParaRPr>
          </a:p>
        </p:txBody>
      </p:sp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5B85E682-FA21-49F6-88F3-D630A630F9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30861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BBF5F499-987C-4AC2-905D-F88E26B04F6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93DCA2C2-9D57-48CC-B8E2-CD895EFC9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84" y="1647758"/>
            <a:ext cx="4648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b="1" baseline="0" dirty="0">
                <a:latin typeface="Arial" panose="020B0604020202020204" pitchFamily="34" charset="0"/>
              </a:rPr>
              <a:t>Figure 5-14</a:t>
            </a:r>
            <a:r>
              <a:rPr lang="en-US" altLang="en-US" sz="1600" baseline="0" dirty="0">
                <a:latin typeface="Arial" panose="020B0604020202020204" pitchFamily="34" charset="0"/>
              </a:rPr>
              <a:t>  Flowchart for Program 5-8</a:t>
            </a:r>
          </a:p>
        </p:txBody>
      </p:sp>
      <p:pic>
        <p:nvPicPr>
          <p:cNvPr id="8" name="Picture 4" descr="fig05_14">
            <a:extLst>
              <a:ext uri="{FF2B5EF4-FFF2-40B4-BE49-F238E27FC236}">
                <a16:creationId xmlns:a16="http://schemas.microsoft.com/office/drawing/2014/main" id="{089BBF8A-AC49-43C3-AC14-3EEDC2887E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20299"/>
            <a:ext cx="4422968" cy="403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90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2B4E6A92-98A7-4192-B038-D45D02896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5.3  Count-Controlled Loops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FE42E2A-0359-4415-8B7A-C8C37ED57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General loop concerns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 not forget to initialize the loop control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 not forget to modify the loop control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loops are interchangeable, but generally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while loop when loop may not have to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do while when it must process at least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for loop with specific number of iterations</a:t>
            </a:r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02F936DF-B368-4F43-AFA1-0DD2635E2B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B62D2769-F784-4573-B2CD-C071A7ECC48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1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1E245DE1-83F1-4D09-85C1-350E85877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5.4  Calculating a Running Total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E54F876-5682-4154-ABAE-B2DEDCDC7EB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A running total is a sum of number that accumulates with each iteration of a loop</a:t>
            </a:r>
            <a:endParaRPr lang="en-US" altLang="en-US" sz="2800" b="1">
              <a:solidFill>
                <a:srgbClr val="FF3300"/>
              </a:solidFill>
            </a:endParaRP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3D50203F-B067-4766-8056-E6D4DDC08D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30861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617C8B08-3C4F-4A12-9B19-667A2D8D1D8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73B26FA0-F3F6-4C1B-A1CF-A6561E300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57A11144-A3DF-4A98-B22D-8B21D5C45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33800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984E6BB2-23B1-4933-802D-DCC05FB0A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70973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 dirty="0">
                <a:latin typeface="Arial" panose="020B0604020202020204" pitchFamily="34" charset="0"/>
              </a:rPr>
              <a:t>Figure 5-19</a:t>
            </a:r>
            <a:r>
              <a:rPr lang="en-US" altLang="en-US" sz="2400" baseline="0" dirty="0">
                <a:latin typeface="Arial" panose="020B0604020202020204" pitchFamily="34" charset="0"/>
              </a:rPr>
              <a:t>  Flowchart for Program 5-18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729260D-9C1D-4D5A-8132-375FCDB10C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33561"/>
            <a:ext cx="2552755" cy="49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00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EBB43522-FF18-4576-A00E-9B45F12EC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5.5  Sentinels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A4F2456-23E8-4DC1-9367-AF3F8DBDF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A sentinel is a special value that marks the end of a list of values, used as stop values for loops</a:t>
            </a:r>
          </a:p>
          <a:p>
            <a:pPr eaLnBrk="1" hangingPunct="1">
              <a:buFontTx/>
              <a:buNone/>
            </a:pPr>
            <a:r>
              <a:rPr lang="en-US" altLang="en-US"/>
              <a:t>How it can be done</a:t>
            </a:r>
          </a:p>
          <a:p>
            <a:pPr lvl="1" eaLnBrk="1" hangingPunct="1"/>
            <a:r>
              <a:rPr lang="en-US" altLang="en-US"/>
              <a:t>Ask the user at the end of each loop iteration, if there is another value to process</a:t>
            </a:r>
          </a:p>
          <a:p>
            <a:pPr lvl="1" eaLnBrk="1" hangingPunct="1"/>
            <a:r>
              <a:rPr lang="en-US" altLang="en-US"/>
              <a:t>Ask the user at the beginning of the loop, how many times the loop should process</a:t>
            </a:r>
          </a:p>
        </p:txBody>
      </p:sp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178EF7EB-1A1F-47D0-AFEF-94C2A8429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6CDCA201-553E-40B4-B3CE-A8481E96540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B636B439-A6D0-4AFF-92CB-7FA786E84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5.6  Nested Loops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5DD3E47-3DCA-48F6-B948-C72AA7F7313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All loops can be nested, that is, a loop inside of a loop</a:t>
            </a:r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B964B3B1-D78D-4C3C-BFD0-B123FBA170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1B29B7CB-74AF-4CF3-A115-F94222D399E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CBFC4836-0B9F-4B55-A413-A1F61ED2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580" y="4833457"/>
            <a:ext cx="358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 dirty="0">
                <a:latin typeface="Arial" panose="020B0604020202020204" pitchFamily="34" charset="0"/>
              </a:rPr>
              <a:t>Figure 5-21</a:t>
            </a:r>
            <a:r>
              <a:rPr lang="en-US" altLang="en-US" sz="2400" baseline="0" dirty="0">
                <a:latin typeface="Arial" panose="020B0604020202020204" pitchFamily="34" charset="0"/>
              </a:rPr>
              <a:t>  Flowchart for a clock simulator</a:t>
            </a:r>
          </a:p>
        </p:txBody>
      </p:sp>
      <p:pic>
        <p:nvPicPr>
          <p:cNvPr id="11" name="Picture 5" descr="fig05_21">
            <a:extLst>
              <a:ext uri="{FF2B5EF4-FFF2-40B4-BE49-F238E27FC236}">
                <a16:creationId xmlns:a16="http://schemas.microsoft.com/office/drawing/2014/main" id="{1C97D521-3287-468C-81B2-850266EEF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15" y="1348530"/>
            <a:ext cx="3902026" cy="523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22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96FD-0564-421A-902E-85925D23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12B5-BB7B-494F-9AF3-E88BDC5B222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Acknowledgements and appreciation to former Professors of UAT for materials and formatting.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of the current content in this slide deck was referenced and reproduced from </a:t>
            </a:r>
            <a:r>
              <a: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textbook.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3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EDC80022-FC9F-4A7B-9EEA-27C7E8082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Topics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8BDE5FB-9FD7-47BF-99BD-855D4B263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5.1  Introduction to Repetition Structures</a:t>
            </a:r>
          </a:p>
          <a:p>
            <a:pPr eaLnBrk="1" hangingPunct="1">
              <a:buFontTx/>
              <a:buNone/>
            </a:pPr>
            <a:r>
              <a:rPr lang="en-US" altLang="en-US"/>
              <a:t>5.2  Condition-Controlled Loops: While, Do-While, and Do-Until</a:t>
            </a:r>
          </a:p>
          <a:p>
            <a:pPr eaLnBrk="1" hangingPunct="1">
              <a:buFontTx/>
              <a:buNone/>
            </a:pPr>
            <a:r>
              <a:rPr lang="en-US" altLang="en-US"/>
              <a:t>5.3  Count-Controlled Loops and the For Statement</a:t>
            </a:r>
          </a:p>
          <a:p>
            <a:pPr eaLnBrk="1" hangingPunct="1">
              <a:buFontTx/>
              <a:buNone/>
            </a:pPr>
            <a:r>
              <a:rPr lang="en-US" altLang="en-US"/>
              <a:t>5.4  Calculating a Running Total</a:t>
            </a:r>
          </a:p>
          <a:p>
            <a:pPr eaLnBrk="1" hangingPunct="1">
              <a:buFontTx/>
              <a:buNone/>
            </a:pPr>
            <a:r>
              <a:rPr lang="en-US" altLang="en-US"/>
              <a:t>5.5  Sentinels</a:t>
            </a:r>
          </a:p>
          <a:p>
            <a:pPr eaLnBrk="1" hangingPunct="1">
              <a:buFontTx/>
              <a:buNone/>
            </a:pPr>
            <a:r>
              <a:rPr lang="en-US" altLang="en-US"/>
              <a:t>5.6  Nested Loops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A0CEE289-34FA-48C3-8006-B27FDB3A35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56692FF3-478A-4C88-8B5F-A2D02B36111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3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5E7A005B-9A2D-4DE8-82BE-AA44EE954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5.1  Introduction to Repetition Structures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31760F8-C176-4DC4-9FC4-9478E4B2A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A repetition structure causes a statement or set of statements to execute repeatedly</a:t>
            </a:r>
          </a:p>
          <a:p>
            <a:pPr eaLnBrk="1" hangingPunct="1">
              <a:buFontTx/>
              <a:buNone/>
            </a:pPr>
            <a:r>
              <a:rPr lang="en-US" altLang="en-US"/>
              <a:t>Allow a programmer to avoid duplicate code</a:t>
            </a:r>
          </a:p>
          <a:p>
            <a:pPr lvl="1" eaLnBrk="1" hangingPunct="1"/>
            <a:r>
              <a:rPr lang="en-US" altLang="en-US"/>
              <a:t>Duplicate code makes a program large</a:t>
            </a:r>
          </a:p>
          <a:p>
            <a:pPr lvl="1" eaLnBrk="1" hangingPunct="1"/>
            <a:r>
              <a:rPr lang="en-US" altLang="en-US"/>
              <a:t>Write a long sequence of statements is time consuming</a:t>
            </a:r>
          </a:p>
          <a:p>
            <a:pPr lvl="1" eaLnBrk="1" hangingPunct="1"/>
            <a:r>
              <a:rPr lang="en-US" altLang="en-US"/>
              <a:t>If part of the duplicate code has to be corrected or changed, then the change has to be done many times</a:t>
            </a:r>
          </a:p>
        </p:txBody>
      </p:sp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3576577B-1CE2-489F-BFF2-BF60D24D5A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360B84DC-FAAB-4811-A53B-2755C52D680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9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883D3DE2-09D4-4DF1-8A31-B6A84BDD1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5.2  Condition-Controlled Loops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EBA84FF-8FF5-45F9-8690-89211E5D6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While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While a condition is true, do some task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Do-While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 some task, while condition is true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Do-Until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 some task, while a condition is false (or until it’s true)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With all loops, be careful not to create infinite loops – always provide a way to break out</a:t>
            </a:r>
          </a:p>
        </p:txBody>
      </p:sp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6B9D37F3-38F8-45D2-97CE-5B77A3902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A746450F-DD3B-4479-B6A7-CF8CD5EAD3B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06391612-49DA-4405-8CB5-67EF6560A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5.2  Condition-Controlled Loops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E7180BD-D10D-4387-A2FC-5C6BB61026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The While Loop – pretest loop</a:t>
            </a:r>
          </a:p>
          <a:p>
            <a:pPr lvl="3" eaLnBrk="1" hangingPunct="1">
              <a:buFontTx/>
              <a:buNone/>
            </a:pPr>
            <a:r>
              <a:rPr lang="en-US" altLang="en-US" i="1"/>
              <a:t>While condition</a:t>
            </a:r>
          </a:p>
          <a:p>
            <a:pPr lvl="4" eaLnBrk="1" hangingPunct="1">
              <a:buFontTx/>
              <a:buNone/>
            </a:pPr>
            <a:r>
              <a:rPr lang="en-US" altLang="en-US" i="1"/>
              <a:t>Statement</a:t>
            </a:r>
          </a:p>
          <a:p>
            <a:pPr lvl="4" eaLnBrk="1" hangingPunct="1">
              <a:buFontTx/>
              <a:buNone/>
            </a:pPr>
            <a:r>
              <a:rPr lang="en-US" altLang="en-US" i="1"/>
              <a:t>Statement </a:t>
            </a:r>
          </a:p>
          <a:p>
            <a:pPr lvl="3" eaLnBrk="1" hangingPunct="1">
              <a:buFontTx/>
              <a:buNone/>
            </a:pPr>
            <a:r>
              <a:rPr lang="en-US" altLang="en-US" i="1"/>
              <a:t>End While</a:t>
            </a:r>
            <a:endParaRPr lang="en-US" altLang="en-US" b="1">
              <a:solidFill>
                <a:srgbClr val="FF3300"/>
              </a:solidFill>
            </a:endParaRPr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DB2D196D-FE28-45BB-9738-A2A0A07AA7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41A91068-A344-4C20-A26C-C8F5A629BAC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9A62EB89-F1B7-4F10-8326-C41907164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130" y="5424487"/>
            <a:ext cx="304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 dirty="0">
                <a:latin typeface="Arial" panose="020B0604020202020204" pitchFamily="34" charset="0"/>
              </a:rPr>
              <a:t>Figure 5-1  </a:t>
            </a:r>
            <a:r>
              <a:rPr lang="en-US" altLang="en-US" sz="2400" baseline="0" dirty="0">
                <a:latin typeface="Arial" panose="020B0604020202020204" pitchFamily="34" charset="0"/>
              </a:rPr>
              <a:t>The logic of a </a:t>
            </a:r>
            <a:r>
              <a:rPr lang="en-US" altLang="en-US" sz="2400" baseline="0" dirty="0">
                <a:latin typeface="Courier" pitchFamily="49" charset="0"/>
              </a:rPr>
              <a:t>While</a:t>
            </a:r>
            <a:r>
              <a:rPr lang="en-US" altLang="en-US" sz="2400" baseline="0" dirty="0">
                <a:latin typeface="Arial" panose="020B0604020202020204" pitchFamily="34" charset="0"/>
              </a:rPr>
              <a:t> loop</a:t>
            </a:r>
          </a:p>
        </p:txBody>
      </p:sp>
      <p:pic>
        <p:nvPicPr>
          <p:cNvPr id="9222" name="Picture 5" descr="fig05_01">
            <a:extLst>
              <a:ext uri="{FF2B5EF4-FFF2-40B4-BE49-F238E27FC236}">
                <a16:creationId xmlns:a16="http://schemas.microsoft.com/office/drawing/2014/main" id="{05DDDFB7-ED8D-4B6D-B2B2-7211BACD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01" y="2531269"/>
            <a:ext cx="3963988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15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24CCF666-174D-4DEE-B588-52DD12BA2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5.2  Condition-Controlled Loops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DCF14D9-4D24-449A-9AFF-B788A7C0B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Working with Modules and Loops</a:t>
            </a:r>
          </a:p>
          <a:p>
            <a:pPr eaLnBrk="1" hangingPunct="1"/>
            <a:r>
              <a:rPr lang="en-US" altLang="en-US" sz="2800"/>
              <a:t>To run a program multiple times, modules can be put within a loop</a:t>
            </a:r>
          </a:p>
        </p:txBody>
      </p:sp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4D7C6035-F29F-42DC-A0C4-58730C600F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FCBF4B12-900D-46E3-9F0B-14CF15EACEE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1BCD5CD1-B765-4C33-9A6D-F2902A9D1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05200"/>
            <a:ext cx="3429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>
                <a:latin typeface="Arial" panose="020B0604020202020204" pitchFamily="34" charset="0"/>
              </a:rPr>
              <a:t>Figure 5-5</a:t>
            </a:r>
            <a:r>
              <a:rPr lang="en-US" altLang="en-US" sz="2400" baseline="0">
                <a:latin typeface="Arial" panose="020B0604020202020204" pitchFamily="34" charset="0"/>
              </a:rPr>
              <a:t>  The main module of Program 5-4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C117D0C2-3EC2-4B4D-9879-BEA978B33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6535"/>
            <a:ext cx="2659063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98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3AC003E7-8053-4F01-9756-2BDDAD236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5.2  Condition-Controlled Loops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58A1D66-5366-40A0-81B7-BEDDA8D3D22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The Do-While Loop – posttest loop</a:t>
            </a:r>
          </a:p>
          <a:p>
            <a:pPr lvl="3" eaLnBrk="1" hangingPunct="1">
              <a:buFontTx/>
              <a:buNone/>
            </a:pPr>
            <a:r>
              <a:rPr lang="en-US" altLang="en-US"/>
              <a:t> </a:t>
            </a:r>
            <a:r>
              <a:rPr lang="en-US" altLang="en-US" i="1"/>
              <a:t>Do</a:t>
            </a:r>
          </a:p>
          <a:p>
            <a:pPr lvl="4" eaLnBrk="1" hangingPunct="1">
              <a:buFontTx/>
              <a:buNone/>
            </a:pPr>
            <a:r>
              <a:rPr lang="en-US" altLang="en-US" i="1"/>
              <a:t>Statement</a:t>
            </a:r>
          </a:p>
          <a:p>
            <a:pPr lvl="4" eaLnBrk="1" hangingPunct="1">
              <a:buFontTx/>
              <a:buNone/>
            </a:pPr>
            <a:r>
              <a:rPr lang="en-US" altLang="en-US" i="1"/>
              <a:t>Statement </a:t>
            </a:r>
          </a:p>
          <a:p>
            <a:pPr lvl="3" eaLnBrk="1" hangingPunct="1">
              <a:buFontTx/>
              <a:buNone/>
            </a:pPr>
            <a:r>
              <a:rPr lang="en-US" altLang="en-US" i="1"/>
              <a:t>While condition</a:t>
            </a:r>
            <a:endParaRPr lang="en-US" altLang="en-US" b="1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endParaRPr lang="en-US" altLang="en-US" b="1">
              <a:solidFill>
                <a:srgbClr val="FF3300"/>
              </a:solidFill>
            </a:endParaRPr>
          </a:p>
        </p:txBody>
      </p:sp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1876DB8C-0C55-4696-B2A7-68E3D54901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30861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BE272EC0-2E82-4BF6-A96A-330956C86D1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95305160-095B-413A-9013-5F79CCA05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390" y="4917624"/>
            <a:ext cx="3733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 dirty="0">
                <a:latin typeface="Arial" panose="020B0604020202020204" pitchFamily="34" charset="0"/>
              </a:rPr>
              <a:t>Figure 5-8</a:t>
            </a:r>
            <a:r>
              <a:rPr lang="en-US" altLang="en-US" sz="2400" baseline="0" dirty="0">
                <a:latin typeface="Arial" panose="020B0604020202020204" pitchFamily="34" charset="0"/>
              </a:rPr>
              <a:t>  Flowchart for the main module in Program 5-5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32F8373-75B2-4517-BF2E-8E7FAA8AF4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92" y="1600200"/>
            <a:ext cx="133821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98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8B75516C-A7ED-4CEA-8655-FCEBFEAB2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5.2  Condition-Controlled Loops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41B019A-4C5D-4FF5-B2FD-00CACE25C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The Do-Until Loop</a:t>
            </a:r>
          </a:p>
          <a:p>
            <a:pPr eaLnBrk="1" hangingPunct="1"/>
            <a:r>
              <a:rPr lang="en-US" altLang="en-US"/>
              <a:t>Loop iterates until a condition is true, but not all languages support this type of loop</a:t>
            </a:r>
            <a:endParaRPr lang="en-US" altLang="en-US" b="1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endParaRPr lang="en-US" altLang="en-US" b="1">
              <a:solidFill>
                <a:srgbClr val="FF3300"/>
              </a:solidFill>
            </a:endParaRPr>
          </a:p>
        </p:txBody>
      </p:sp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313FC1C2-B98A-42A9-94C9-85E677CE6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1-</a:t>
            </a:r>
            <a:fld id="{0A76DC07-9C0F-4113-AFE6-E06952B1CF4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12293" name="Picture 4" descr="fig05_10">
            <a:extLst>
              <a:ext uri="{FF2B5EF4-FFF2-40B4-BE49-F238E27FC236}">
                <a16:creationId xmlns:a16="http://schemas.microsoft.com/office/drawing/2014/main" id="{4A75691F-C30D-4A55-98EB-A4D1EE23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92475"/>
            <a:ext cx="27336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5">
            <a:extLst>
              <a:ext uri="{FF2B5EF4-FFF2-40B4-BE49-F238E27FC236}">
                <a16:creationId xmlns:a16="http://schemas.microsoft.com/office/drawing/2014/main" id="{28469D06-A0AE-41BF-9469-89A81F915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365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400" b="1" baseline="0">
                <a:latin typeface="Arial" panose="020B0604020202020204" pitchFamily="34" charset="0"/>
              </a:rPr>
              <a:t>Figure 5-10</a:t>
            </a:r>
            <a:r>
              <a:rPr lang="en-US" altLang="en-US" sz="2400" baseline="0">
                <a:latin typeface="Arial" panose="020B0604020202020204" pitchFamily="34" charset="0"/>
              </a:rPr>
              <a:t>  The logic of a </a:t>
            </a:r>
            <a:r>
              <a:rPr lang="en-US" altLang="en-US" sz="2400" baseline="0">
                <a:latin typeface="Courier" pitchFamily="49" charset="0"/>
              </a:rPr>
              <a:t>Do-Until </a:t>
            </a:r>
            <a:r>
              <a:rPr lang="en-US" altLang="en-US" sz="2400" baseline="0">
                <a:latin typeface="Arial" panose="020B0604020202020204" pitchFamily="34" charset="0"/>
              </a:rPr>
              <a:t>loop</a:t>
            </a:r>
            <a:endParaRPr lang="en-US" altLang="en-US" sz="2400" baseline="0"/>
          </a:p>
        </p:txBody>
      </p:sp>
    </p:spTree>
    <p:extLst>
      <p:ext uri="{BB962C8B-B14F-4D97-AF65-F5344CB8AC3E}">
        <p14:creationId xmlns:p14="http://schemas.microsoft.com/office/powerpoint/2010/main" val="2416383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f3625ffd37c8071af6a8466dce39e18441ec2"/>
  <p:tag name="ISPRING_RESOURCE_PATHS_HASH_2" val="4e7abbce3ae5a46e7ad54b9c11249d54787e8da"/>
</p:tagLst>
</file>

<file path=ppt/theme/theme1.xml><?xml version="1.0" encoding="utf-8"?>
<a:theme xmlns:a="http://schemas.openxmlformats.org/drawingml/2006/main" name="PowerPoint_Template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ATTemplate.potx" id="{0008A699-3F60-4149-BF65-B82D48C4F23B}" vid="{17095608-10E7-41AF-A144-051AF230BE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UATTemplate</Template>
  <TotalTime>0</TotalTime>
  <Words>586</Words>
  <Application>Microsoft Office PowerPoint</Application>
  <PresentationFormat>On-screen Show (4:3)</PresentationFormat>
  <Paragraphs>96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PowerPoint_Template_White</vt:lpstr>
      <vt:lpstr>Decision Structures - Repetitions</vt:lpstr>
      <vt:lpstr>Credits &amp; Acknowledgements</vt:lpstr>
      <vt:lpstr>Chapter Topics</vt:lpstr>
      <vt:lpstr>5.1  Introduction to Repetition Structures</vt:lpstr>
      <vt:lpstr>5.2  Condition-Controlled Loops</vt:lpstr>
      <vt:lpstr>5.2  Condition-Controlled Loops</vt:lpstr>
      <vt:lpstr>5.2  Condition-Controlled Loops</vt:lpstr>
      <vt:lpstr>5.2  Condition-Controlled Loops</vt:lpstr>
      <vt:lpstr>5.2  Condition-Controlled Loops</vt:lpstr>
      <vt:lpstr>5.3  Count-Controlled Loops</vt:lpstr>
      <vt:lpstr>5.3  Count-Controlled Loops</vt:lpstr>
      <vt:lpstr>5.3  Count-Controlled Loops</vt:lpstr>
      <vt:lpstr>5.4  Calculating a Running Total</vt:lpstr>
      <vt:lpstr>5.5  Sentinels</vt:lpstr>
      <vt:lpstr>5.6  Nested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Structures - Repetitions</dc:title>
  <dc:subject/>
  <dc:creator/>
  <cp:keywords/>
  <cp:lastModifiedBy/>
  <cp:revision>2</cp:revision>
  <dcterms:created xsi:type="dcterms:W3CDTF">2018-06-11T16:56:30Z</dcterms:created>
  <dcterms:modified xsi:type="dcterms:W3CDTF">2019-05-16T00:14:40Z</dcterms:modified>
  <cp:category/>
</cp:coreProperties>
</file>