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 autoAdjust="0"/>
  </p:normalViewPr>
  <p:slideViewPr>
    <p:cSldViewPr snapToGrid="0" snapToObjects="1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2285-A75F-774A-A93A-C7B48B34D25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FCE1-AAD4-1B4E-8C4A-1B883C04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FCE1-AAD4-1B4E-8C4A-1B883C04D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at_c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838200" y="1773238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2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TITLE OF PRESENTATION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1524000" y="383381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spc="300" dirty="0"/>
              <a:t>Presenter Name, Title, Date, or Other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6348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8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61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3E3371-B242-4C5C-9904-C66905B94E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3F12D52-39F7-4A08-86D9-BEFCF944D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5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4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AFF24B-FF4F-45BC-A794-3064B8CBB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4DA58E-4960-489C-9903-1D6199E84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065-2E77-47DF-9520-C46CFC8B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E8B17-D79A-48E9-BC6E-BC2B046EB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BA3E-6156-46BD-B9D6-BB4F96128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2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at_c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F427B-40A1-447B-B19B-DFA06DD41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2018 UAT.edu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D26F-2F79-49C2-9AE4-DA522CF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3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ＭＳ Ｐゴシック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at_c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Data Structures - Functions</a:t>
            </a:r>
            <a:endParaRPr lang="en-US" sz="2000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1400" spc="300" dirty="0"/>
              <a:t>CSC102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C004C194-92CE-438B-8E08-8CDEB716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3741490-969C-4C03-A54E-97B454099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Other Common Mathematical Functions</a:t>
            </a:r>
          </a:p>
          <a:p>
            <a:pPr marL="990600" lvl="1" indent="-533400" eaLnBrk="1" hangingPunct="1"/>
            <a:r>
              <a:rPr lang="en-US" altLang="en-US" i="1"/>
              <a:t>abs </a:t>
            </a:r>
            <a:r>
              <a:rPr lang="en-US" altLang="en-US"/>
              <a:t>calculates the absolute value of a number</a:t>
            </a:r>
          </a:p>
          <a:p>
            <a:pPr marL="990600" lvl="1" indent="-533400" eaLnBrk="1" hangingPunct="1"/>
            <a:r>
              <a:rPr lang="en-US" altLang="en-US" i="1"/>
              <a:t>cos</a:t>
            </a:r>
            <a:r>
              <a:rPr lang="en-US" altLang="en-US"/>
              <a:t> returns the cosign of an argument</a:t>
            </a:r>
          </a:p>
          <a:p>
            <a:pPr marL="990600" lvl="1" indent="-533400" eaLnBrk="1" hangingPunct="1"/>
            <a:r>
              <a:rPr lang="en-US" altLang="en-US" i="1"/>
              <a:t>round</a:t>
            </a:r>
            <a:r>
              <a:rPr lang="en-US" altLang="en-US"/>
              <a:t> rounds to the nearest integer</a:t>
            </a:r>
          </a:p>
          <a:p>
            <a:pPr marL="990600" lvl="1" indent="-533400" eaLnBrk="1" hangingPunct="1"/>
            <a:r>
              <a:rPr lang="en-US" altLang="en-US" i="1"/>
              <a:t>sin</a:t>
            </a:r>
            <a:r>
              <a:rPr lang="en-US" altLang="en-US"/>
              <a:t> returns the sine of an argument</a:t>
            </a:r>
          </a:p>
          <a:p>
            <a:pPr marL="990600" lvl="1" indent="-533400" eaLnBrk="1" hangingPunct="1"/>
            <a:r>
              <a:rPr lang="en-US" altLang="en-US" i="1"/>
              <a:t>tan</a:t>
            </a:r>
            <a:r>
              <a:rPr lang="en-US" altLang="en-US"/>
              <a:t> returns the tangent of an argument</a:t>
            </a:r>
            <a:r>
              <a:rPr lang="en-US" altLang="en-US" i="1"/>
              <a:t> </a:t>
            </a:r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BCF395C0-0A43-4136-AE5C-6C520BE3A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722A07FF-2ADE-4EA1-AD01-BFCF2292245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F90C350B-D753-416D-AFFE-AD55F113C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4EB84BE-8508-4219-BA4F-E2BD51890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Data Type Conversion Functions</a:t>
            </a:r>
          </a:p>
          <a:p>
            <a:pPr marL="990600" lvl="1" indent="-533400" eaLnBrk="1" hangingPunct="1"/>
            <a:r>
              <a:rPr lang="en-US" altLang="en-US"/>
              <a:t>Library functions that convert values from one data type to another</a:t>
            </a:r>
          </a:p>
          <a:p>
            <a:pPr marL="1371600" lvl="2" indent="-457200" eaLnBrk="1" hangingPunct="1"/>
            <a:r>
              <a:rPr lang="en-US" altLang="en-US" i="1"/>
              <a:t>toInteger</a:t>
            </a:r>
            <a:r>
              <a:rPr lang="en-US" altLang="en-US"/>
              <a:t> converts a real to an integer</a:t>
            </a:r>
          </a:p>
          <a:p>
            <a:pPr marL="1371600" lvl="2" indent="-457200" eaLnBrk="1" hangingPunct="1"/>
            <a:r>
              <a:rPr lang="en-US" altLang="en-US" i="1"/>
              <a:t>toReal</a:t>
            </a:r>
            <a:r>
              <a:rPr lang="en-US" altLang="en-US"/>
              <a:t> converts an integer to a real</a:t>
            </a:r>
          </a:p>
          <a:p>
            <a:pPr marL="990600" lvl="1" indent="-533400" eaLnBrk="1" hangingPunct="1"/>
            <a:r>
              <a:rPr lang="en-US" altLang="en-US"/>
              <a:t>Real numbers can store integers</a:t>
            </a:r>
          </a:p>
          <a:p>
            <a:pPr marL="990600" lvl="1" indent="-533400" eaLnBrk="1" hangingPunct="1"/>
            <a:r>
              <a:rPr lang="en-US" altLang="en-US"/>
              <a:t>Integers cannot store real numbers</a:t>
            </a:r>
          </a:p>
          <a:p>
            <a:pPr marL="990600" lvl="1" indent="-533400" eaLnBrk="1" hangingPunct="1"/>
            <a:r>
              <a:rPr lang="en-US" altLang="en-US"/>
              <a:t>Type mismatch errors will occur without converting values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A87CC092-5366-4297-BC99-920EED3D3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9B2C6EF-3B06-477D-8A7D-183E059B2D7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936CCAF-82DD-443E-BFD4-C8FF7CF6C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84A4DE4-2791-43E9-B930-72DE048CC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Formatting Functions</a:t>
            </a:r>
          </a:p>
          <a:p>
            <a:pPr marL="990600" lvl="1" indent="-533400" eaLnBrk="1" hangingPunct="1"/>
            <a:r>
              <a:rPr lang="en-US" altLang="en-US"/>
              <a:t>Allow to format a number in a certain way</a:t>
            </a:r>
          </a:p>
          <a:p>
            <a:pPr marL="990600" lvl="1" indent="-533400" eaLnBrk="1" hangingPunct="1"/>
            <a:r>
              <a:rPr lang="en-US" altLang="en-US" i="1"/>
              <a:t>currencyFormat </a:t>
            </a:r>
            <a:r>
              <a:rPr lang="en-US" altLang="en-US"/>
              <a:t>will be used to format a number to a currency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i="1"/>
              <a:t>Declare Real amount = 6450.879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i="1"/>
              <a:t>Display currencyFormat(amount)</a:t>
            </a:r>
          </a:p>
          <a:p>
            <a:pPr marL="990600" lvl="1" indent="-533400" eaLnBrk="1" hangingPunct="1"/>
            <a:r>
              <a:rPr lang="en-US" altLang="en-US"/>
              <a:t>Display would be </a:t>
            </a:r>
            <a:r>
              <a:rPr lang="en-US" altLang="en-US" i="1"/>
              <a:t>$6,450.88</a:t>
            </a:r>
            <a:endParaRPr lang="en-US" altLang="en-US"/>
          </a:p>
        </p:txBody>
      </p:sp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6DEFAEEF-41C0-42F3-9971-DF48D553F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B171153F-5FAE-47CD-9C62-839585CC796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1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97ECEA6A-D904-48AA-A7A1-DF0705BF1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7DD101-192B-47A1-933F-281871BE1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String Functions</a:t>
            </a:r>
          </a:p>
          <a:p>
            <a:pPr marL="990600" lvl="1" indent="-533400" eaLnBrk="1" hangingPunct="1"/>
            <a:r>
              <a:rPr lang="en-US" altLang="en-US"/>
              <a:t>Allow for working with strings</a:t>
            </a:r>
          </a:p>
          <a:p>
            <a:pPr marL="990600" lvl="1" indent="-533400" eaLnBrk="1" hangingPunct="1"/>
            <a:r>
              <a:rPr lang="en-US" altLang="en-US" i="1"/>
              <a:t>length </a:t>
            </a:r>
            <a:r>
              <a:rPr lang="en-US" altLang="en-US"/>
              <a:t>function returns the length of a function</a:t>
            </a:r>
          </a:p>
          <a:p>
            <a:pPr marL="990600" lvl="1" indent="-533400" eaLnBrk="1" hangingPunct="1"/>
            <a:r>
              <a:rPr lang="en-US" altLang="en-US" i="1"/>
              <a:t>append </a:t>
            </a:r>
            <a:r>
              <a:rPr lang="en-US" altLang="en-US"/>
              <a:t>function joins multiple strings together</a:t>
            </a:r>
          </a:p>
          <a:p>
            <a:pPr marL="990600" lvl="1" indent="-533400" eaLnBrk="1" hangingPunct="1"/>
            <a:r>
              <a:rPr lang="en-US" altLang="en-US" i="1"/>
              <a:t>toUpper </a:t>
            </a:r>
            <a:r>
              <a:rPr lang="en-US" altLang="en-US"/>
              <a:t>and </a:t>
            </a:r>
            <a:r>
              <a:rPr lang="en-US" altLang="en-US" i="1"/>
              <a:t>toLower </a:t>
            </a:r>
            <a:r>
              <a:rPr lang="en-US" altLang="en-US"/>
              <a:t>converts a string to upper or lower case</a:t>
            </a:r>
          </a:p>
          <a:p>
            <a:pPr marL="990600" lvl="1" indent="-533400" eaLnBrk="1" hangingPunct="1"/>
            <a:r>
              <a:rPr lang="en-US" altLang="en-US" i="1"/>
              <a:t>substring </a:t>
            </a:r>
            <a:r>
              <a:rPr lang="en-US" altLang="en-US"/>
              <a:t>can extract a character or a portion of a string out of a string</a:t>
            </a:r>
            <a:endParaRPr lang="en-US" altLang="en-US" i="1"/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F20C2528-48CE-436B-9B19-B04E1C94D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C1F25348-B11D-4EB7-B492-DC6BF0F5836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6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CB96DC6-D94E-436A-9798-1A84A505B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7D70AB5-9A5B-4964-89E6-4369AA5A8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String Functions</a:t>
            </a:r>
          </a:p>
          <a:p>
            <a:pPr marL="990600" lvl="1" indent="-533400" eaLnBrk="1" hangingPunct="1"/>
            <a:r>
              <a:rPr lang="en-US" altLang="en-US" i="1"/>
              <a:t>contains </a:t>
            </a:r>
            <a:r>
              <a:rPr lang="en-US" altLang="en-US"/>
              <a:t>identifies similar strings within two strings</a:t>
            </a:r>
          </a:p>
          <a:p>
            <a:pPr marL="990600" lvl="1" indent="-533400" eaLnBrk="1" hangingPunct="1"/>
            <a:r>
              <a:rPr lang="en-US" altLang="en-US" i="1"/>
              <a:t>stringToInteger </a:t>
            </a:r>
            <a:r>
              <a:rPr lang="en-US" altLang="en-US"/>
              <a:t>and </a:t>
            </a:r>
            <a:r>
              <a:rPr lang="en-US" altLang="en-US" i="1"/>
              <a:t>stringToReal</a:t>
            </a:r>
            <a:r>
              <a:rPr lang="en-US" altLang="en-US"/>
              <a:t> converts string that stores a number, to a number data type</a:t>
            </a:r>
          </a:p>
          <a:p>
            <a:pPr marL="990600" lvl="1" indent="-533400" eaLnBrk="1" hangingPunct="1"/>
            <a:r>
              <a:rPr lang="en-US" altLang="en-US" i="1"/>
              <a:t>isInteger </a:t>
            </a:r>
            <a:r>
              <a:rPr lang="en-US" altLang="en-US"/>
              <a:t>and </a:t>
            </a:r>
            <a:r>
              <a:rPr lang="en-US" altLang="en-US" i="1"/>
              <a:t>isReal</a:t>
            </a:r>
            <a:r>
              <a:rPr lang="en-US" altLang="en-US"/>
              <a:t> test numbers to see if it can be converted to a string</a:t>
            </a:r>
            <a:endParaRPr lang="en-US" altLang="en-US" i="1"/>
          </a:p>
          <a:p>
            <a:pPr marL="990600" lvl="1" indent="-533400" eaLnBrk="1" hangingPunct="1"/>
            <a:endParaRPr lang="en-US" altLang="en-US" i="1"/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BD8A9A60-2073-4B89-849B-0BEE0E25B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467BCDB9-4D83-4190-9EF4-D97686E6D6E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6FD-0564-421A-902E-85925D2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2B5-BB7B-494F-9AF3-E88BDC5B222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 and appreciation to former Professors of UAT for materials and formatting.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current content in this slide deck was referenced and reproduced from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textbook.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3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D5D5890C-C3FC-4751-8E51-F712119F1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Topics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5855672-D96B-4111-BCCB-FA21F92A7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6.1  Introduction to Functions:  Generating Random Numbers</a:t>
            </a:r>
          </a:p>
          <a:p>
            <a:pPr eaLnBrk="1" hangingPunct="1">
              <a:buFontTx/>
              <a:buNone/>
            </a:pPr>
            <a:r>
              <a:rPr lang="en-US" altLang="en-US"/>
              <a:t>6.2  Writing Your Own Functions</a:t>
            </a:r>
          </a:p>
          <a:p>
            <a:pPr eaLnBrk="1" hangingPunct="1">
              <a:buFontTx/>
              <a:buNone/>
            </a:pPr>
            <a:r>
              <a:rPr lang="en-US" altLang="en-US"/>
              <a:t>6.3  More Library Functions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329DBDFE-09B4-46B7-9EDC-D02DCD9A8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1E0F466A-8FE2-4A2C-BA72-91E89C12695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82808DB6-F18C-4F13-B9A8-266E3248A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6.1  Introduction to Functions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7C72F28-D2BF-4956-8DEC-D3876BE64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 b="1" i="1" u="sng">
                <a:solidFill>
                  <a:srgbClr val="C00000"/>
                </a:solidFill>
              </a:rPr>
              <a:t>function</a:t>
            </a:r>
            <a:r>
              <a:rPr lang="en-US" altLang="en-US" b="1"/>
              <a:t> </a:t>
            </a:r>
            <a:r>
              <a:rPr lang="en-US" altLang="en-US"/>
              <a:t>is a module that returns a value back to the part of the program that called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Many languages provide libraries of functions that you can use, such as Random Number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function is like a module, but it returns a value that can be used in your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Library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Written functions that come with most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Usually common tasks and save time for the programmer because it allows for code reuse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D122F9C0-771E-42BE-A413-E868DFAED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88469964-FCE2-4074-9527-C25642E5456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58EA56F-70F2-43A6-ACB6-A2914478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6.1  Introduction to Functions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9C2B2CB-BA7E-474C-9DC4-5D6518999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The Random Number Generator function is useful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Game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Simulation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Statistical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Computer security such as encryption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How random function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Set number = random(1, 100)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and 100 define the range of the number that can be returned, and are called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function is called and a random number is returned and assigned to the variable </a:t>
            </a:r>
            <a:r>
              <a:rPr lang="en-US" altLang="en-US" sz="2400" i="1"/>
              <a:t>number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C6CA1BE5-30E4-4B2F-8414-CB7B165E3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0A06A59-D535-44A3-BC2F-885BBE844EE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BEE9CEF1-DE41-4D2A-8F94-A0B5A4525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6.2  Writing Your Own Functions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F7F7262-100A-4965-8949-47E5BD8EE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Most languages allow coders to write functions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b="1" i="1" u="sng">
                <a:solidFill>
                  <a:srgbClr val="C00000"/>
                </a:solidFill>
              </a:rPr>
              <a:t>function header </a:t>
            </a:r>
            <a:r>
              <a:rPr lang="en-US" altLang="en-US"/>
              <a:t>specifies the data type of the value that is returned, the name of the function, and any parameter variables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b="1" i="1" u="sng">
                <a:solidFill>
                  <a:srgbClr val="C00000"/>
                </a:solidFill>
              </a:rPr>
              <a:t>function body </a:t>
            </a:r>
            <a:r>
              <a:rPr lang="en-US" altLang="en-US"/>
              <a:t>are the statements that execute when the function calls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b="1" i="1" u="sng">
                <a:solidFill>
                  <a:srgbClr val="C00000"/>
                </a:solidFill>
              </a:rPr>
              <a:t>return statement </a:t>
            </a:r>
            <a:r>
              <a:rPr lang="en-US" altLang="en-US"/>
              <a:t>specifies the value that is returned when the function ends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2351FF21-232E-4AAF-9B98-5D88C0F8A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10418D3D-C05A-4DE4-A83F-867E051AC90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1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524002B2-8A1B-4F95-B271-C22406B28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6.2  Writing Your Own Functions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AAD2A6A9-C840-4F23-8661-EE6D20573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92377F69-FD97-4EA4-AEB7-4EBDF62C11B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9220" name="Picture 4" descr="prg06_06">
            <a:extLst>
              <a:ext uri="{FF2B5EF4-FFF2-40B4-BE49-F238E27FC236}">
                <a16:creationId xmlns:a16="http://schemas.microsoft.com/office/drawing/2014/main" id="{A56CE521-1ED5-480E-A444-D861822D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2" y="1417638"/>
            <a:ext cx="49307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12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6D39FD55-FADF-4F27-ACD0-9A78A0C31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24BF0102-C3D0-4379-81E0-D4479028118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B38CC20-73CE-4D87-975B-3099CE516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6.2  Writing Your Own Functions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76E175C-B1ED-4794-BBBD-FD501717CC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0010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Additional concerns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While you can pass as many arguments into a function, you can only return one value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Functions simplify code, increase the speed of development, and ease the facilitation of teamwork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Each function should be flowcharted separately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IPO (input, processing, and output), can be used to show what a function does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lvl="1" eaLnBrk="1" hangingPunct="1">
              <a:spcBef>
                <a:spcPct val="0"/>
              </a:spcBef>
            </a:pPr>
            <a:endParaRPr lang="en-US" altLang="en-US" sz="2400"/>
          </a:p>
        </p:txBody>
      </p:sp>
      <p:graphicFrame>
        <p:nvGraphicFramePr>
          <p:cNvPr id="291882" name="Group 42">
            <a:extLst>
              <a:ext uri="{FF2B5EF4-FFF2-40B4-BE49-F238E27FC236}">
                <a16:creationId xmlns:a16="http://schemas.microsoft.com/office/drawing/2014/main" id="{1D77BB8B-2768-4C83-8B38-2F4A744B3F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6624837"/>
              </p:ext>
            </p:extLst>
          </p:nvPr>
        </p:nvGraphicFramePr>
        <p:xfrm>
          <a:off x="304800" y="4871207"/>
          <a:ext cx="7304088" cy="141129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6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IPO Chart for the getRegularPrice Function</a:t>
                      </a:r>
                    </a:p>
                  </a:txBody>
                  <a:tcPr marT="45703" marB="457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Input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Processing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Prompts the user to enter an item’s regular price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The item’s regular price, as a Real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894D21CC-87CB-452E-8F4E-B50954879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6.3  More Library Functions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D1A7668-2866-4021-9C83-B07E19C5F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Mathematical Functions</a:t>
            </a:r>
          </a:p>
          <a:p>
            <a:pPr marL="990600" lvl="1" indent="-533400" eaLnBrk="1" hangingPunct="1"/>
            <a:r>
              <a:rPr lang="en-US" altLang="en-US"/>
              <a:t>Functions typically accept one or more values as arguments, perform a mathematical operation using the arguments, and return the results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i="1"/>
              <a:t>Set result = sqrt(16)</a:t>
            </a:r>
          </a:p>
          <a:p>
            <a:pPr marL="990600" lvl="1" indent="-533400" eaLnBrk="1" hangingPunct="1"/>
            <a:r>
              <a:rPr lang="en-US" altLang="en-US"/>
              <a:t>Returns the square root of 16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i="1"/>
              <a:t>Set area = power(4, 2)</a:t>
            </a:r>
          </a:p>
          <a:p>
            <a:pPr marL="990600" lvl="1" indent="-533400" eaLnBrk="1" hangingPunct="1"/>
            <a:r>
              <a:rPr lang="en-US" altLang="en-US"/>
              <a:t>Raises the value of 4 to the power of 2</a:t>
            </a:r>
          </a:p>
          <a:p>
            <a:pPr marL="990600" lvl="1" indent="-533400" eaLnBrk="1" hangingPunct="1"/>
            <a:endParaRPr lang="en-US" altLang="en-US"/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195E5B9E-D080-44D2-BD6C-B5CC98704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1E73B858-6CBB-4B78-80B1-8263AC2AFE4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0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f3625ffd37c8071af6a8466dce39e18441ec2"/>
  <p:tag name="ISPRING_RESOURCE_PATHS_HASH_2" val="4e7abbce3ae5a46e7ad54b9c11249d54787e8da"/>
</p:tagLst>
</file>

<file path=ppt/theme/theme1.xml><?xml version="1.0" encoding="utf-8"?>
<a:theme xmlns:a="http://schemas.openxmlformats.org/drawingml/2006/main" name="PowerPoin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ATTemplate.potx" id="{0008A699-3F60-4149-BF65-B82D48C4F23B}" vid="{17095608-10E7-41AF-A144-051AF230BE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UATTemplate</Template>
  <TotalTime>0</TotalTime>
  <Words>672</Words>
  <Application>Microsoft Office PowerPoint</Application>
  <PresentationFormat>On-screen Show (4:3)</PresentationFormat>
  <Paragraphs>101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PowerPoint_Template_White</vt:lpstr>
      <vt:lpstr>Data Structures - Functions</vt:lpstr>
      <vt:lpstr>Credits &amp; Acknowledgements</vt:lpstr>
      <vt:lpstr>Chapter Topics</vt:lpstr>
      <vt:lpstr>6.1  Introduction to Functions</vt:lpstr>
      <vt:lpstr>6.1  Introduction to Functions</vt:lpstr>
      <vt:lpstr>6.2  Writing Your Own Functions</vt:lpstr>
      <vt:lpstr>6.2  Writing Your Own Functions</vt:lpstr>
      <vt:lpstr>6.2  Writing Your Own Functions</vt:lpstr>
      <vt:lpstr>6.3  More Library Functions</vt:lpstr>
      <vt:lpstr>6.3  More Library Functions</vt:lpstr>
      <vt:lpstr>6.3  More Library Functions</vt:lpstr>
      <vt:lpstr>6.3  More Library Functions</vt:lpstr>
      <vt:lpstr>6.3  More Library Functions</vt:lpstr>
      <vt:lpstr>6.3  More Library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Functions</dc:title>
  <dc:subject/>
  <dc:creator/>
  <cp:keywords/>
  <cp:lastModifiedBy/>
  <cp:revision>2</cp:revision>
  <dcterms:created xsi:type="dcterms:W3CDTF">2018-06-11T17:03:24Z</dcterms:created>
  <dcterms:modified xsi:type="dcterms:W3CDTF">2019-05-16T00:12:56Z</dcterms:modified>
  <cp:category/>
</cp:coreProperties>
</file>