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0"/>
  </p:notesMasterIdLst>
  <p:sldIdLst>
    <p:sldId id="256" r:id="rId2"/>
    <p:sldId id="266" r:id="rId3"/>
    <p:sldId id="277" r:id="rId4"/>
    <p:sldId id="260" r:id="rId5"/>
    <p:sldId id="268" r:id="rId6"/>
    <p:sldId id="261" r:id="rId7"/>
    <p:sldId id="276" r:id="rId8"/>
    <p:sldId id="278" r:id="rId9"/>
    <p:sldId id="279" r:id="rId10"/>
    <p:sldId id="273" r:id="rId11"/>
    <p:sldId id="274" r:id="rId12"/>
    <p:sldId id="275" r:id="rId13"/>
    <p:sldId id="267" r:id="rId14"/>
    <p:sldId id="280" r:id="rId15"/>
    <p:sldId id="264" r:id="rId16"/>
    <p:sldId id="265" r:id="rId17"/>
    <p:sldId id="259" r:id="rId18"/>
    <p:sldId id="26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2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44E12-15B8-4541-8085-65BDB93505E3}" type="datetimeFigureOut">
              <a:rPr lang="en-CA" smtClean="0"/>
              <a:t>2018-03-06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055D2-8787-420C-A92C-601A0C1E36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7932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6B922-EFDE-44E6-A1E2-6898AF93D10F}" type="datetimeFigureOut">
              <a:rPr lang="en-CA" smtClean="0"/>
              <a:t>2018-03-06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0BA5-D4B0-4427-ACC2-43ADF31DB0B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6B922-EFDE-44E6-A1E2-6898AF93D10F}" type="datetimeFigureOut">
              <a:rPr lang="en-CA" smtClean="0"/>
              <a:t>2018-03-06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0BA5-D4B0-4427-ACC2-43ADF31DB0B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6B922-EFDE-44E6-A1E2-6898AF93D10F}" type="datetimeFigureOut">
              <a:rPr lang="en-CA" smtClean="0"/>
              <a:t>2018-03-06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0BA5-D4B0-4427-ACC2-43ADF31DB0B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6B922-EFDE-44E6-A1E2-6898AF93D10F}" type="datetimeFigureOut">
              <a:rPr lang="en-CA" smtClean="0"/>
              <a:t>2018-03-06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0BA5-D4B0-4427-ACC2-43ADF31DB0B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6B922-EFDE-44E6-A1E2-6898AF93D10F}" type="datetimeFigureOut">
              <a:rPr lang="en-CA" smtClean="0"/>
              <a:t>2018-03-06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0BA5-D4B0-4427-ACC2-43ADF31DB0B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6B922-EFDE-44E6-A1E2-6898AF93D10F}" type="datetimeFigureOut">
              <a:rPr lang="en-CA" smtClean="0"/>
              <a:t>2018-03-06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0BA5-D4B0-4427-ACC2-43ADF31DB0B1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6B922-EFDE-44E6-A1E2-6898AF93D10F}" type="datetimeFigureOut">
              <a:rPr lang="en-CA" smtClean="0"/>
              <a:t>2018-03-06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0BA5-D4B0-4427-ACC2-43ADF31DB0B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6B922-EFDE-44E6-A1E2-6898AF93D10F}" type="datetimeFigureOut">
              <a:rPr lang="en-CA" smtClean="0"/>
              <a:t>2018-03-06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0BA5-D4B0-4427-ACC2-43ADF31DB0B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6B922-EFDE-44E6-A1E2-6898AF93D10F}" type="datetimeFigureOut">
              <a:rPr lang="en-CA" smtClean="0"/>
              <a:t>2018-03-06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0BA5-D4B0-4427-ACC2-43ADF31DB0B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6B922-EFDE-44E6-A1E2-6898AF93D10F}" type="datetimeFigureOut">
              <a:rPr lang="en-CA" smtClean="0"/>
              <a:t>2018-03-06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E60BA5-D4B0-4427-ACC2-43ADF31DB0B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6B922-EFDE-44E6-A1E2-6898AF93D10F}" type="datetimeFigureOut">
              <a:rPr lang="en-CA" smtClean="0"/>
              <a:t>2018-03-06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0BA5-D4B0-4427-ACC2-43ADF31DB0B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CF6B922-EFDE-44E6-A1E2-6898AF93D10F}" type="datetimeFigureOut">
              <a:rPr lang="en-CA" smtClean="0"/>
              <a:t>2018-03-06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A2E60BA5-D4B0-4427-ACC2-43ADF31DB0B1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 smtClean="0"/>
              <a:t>azure ml model to predict FUEL station POPULARITY</a:t>
            </a:r>
            <a:endParaRPr lang="en-CA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3/4/2018</a:t>
            </a: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7"/>
            <a:ext cx="386715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67400" y="6310048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</a:rPr>
              <a:t>Team: we&lt;3azure</a:t>
            </a:r>
            <a:endParaRPr lang="en-CA" sz="2800" b="1" dirty="0">
              <a:solidFill>
                <a:schemeClr val="accent2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633" y="2895600"/>
            <a:ext cx="4482167" cy="33521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43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0783"/>
            <a:ext cx="9144000" cy="6871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/>
          <p:cNvSpPr/>
          <p:nvPr/>
        </p:nvSpPr>
        <p:spPr>
          <a:xfrm rot="19145273">
            <a:off x="1795771" y="2124657"/>
            <a:ext cx="1005840" cy="274320"/>
          </a:xfrm>
          <a:prstGeom prst="rightArrow">
            <a:avLst>
              <a:gd name="adj1" fmla="val 37879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2133600" cy="903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170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Potential location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Gas Stations in Radius 1km: 2</a:t>
            </a:r>
          </a:p>
          <a:p>
            <a:r>
              <a:rPr lang="en-CA" dirty="0"/>
              <a:t>Gas Stations in Radius </a:t>
            </a:r>
            <a:r>
              <a:rPr lang="en-CA" dirty="0" smtClean="0"/>
              <a:t>3km: 9</a:t>
            </a:r>
          </a:p>
          <a:p>
            <a:r>
              <a:rPr lang="en-CA" dirty="0"/>
              <a:t>Gas Stations in Radius </a:t>
            </a:r>
            <a:r>
              <a:rPr lang="en-CA" dirty="0" smtClean="0"/>
              <a:t>5km: 141</a:t>
            </a:r>
          </a:p>
          <a:p>
            <a:r>
              <a:rPr lang="en-CA" dirty="0" smtClean="0"/>
              <a:t>Minimum Distance to Other Fuel Station: 908m</a:t>
            </a:r>
          </a:p>
          <a:p>
            <a:r>
              <a:rPr lang="en-CA" dirty="0" smtClean="0"/>
              <a:t>Average Volume of Cars Per Day (3km Radius): 1198</a:t>
            </a:r>
          </a:p>
          <a:p>
            <a:endParaRPr lang="en-US" dirty="0" smtClean="0"/>
          </a:p>
          <a:p>
            <a:r>
              <a:rPr lang="en-CA" dirty="0"/>
              <a:t>Has Gas: 1</a:t>
            </a:r>
          </a:p>
          <a:p>
            <a:r>
              <a:rPr lang="en-CA" dirty="0"/>
              <a:t>Has Diesel: 1</a:t>
            </a:r>
          </a:p>
          <a:p>
            <a:endParaRPr lang="en-CA" dirty="0"/>
          </a:p>
          <a:p>
            <a:r>
              <a:rPr lang="en-CA" dirty="0" smtClean="0"/>
              <a:t>Predicted Classification: 2    </a:t>
            </a:r>
          </a:p>
          <a:p>
            <a:r>
              <a:rPr lang="en-CA" dirty="0" smtClean="0"/>
              <a:t>Probability of Belonging to Class: 0.868812</a:t>
            </a:r>
            <a:endParaRPr lang="en-CA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2133600" cy="903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11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" y="13855"/>
            <a:ext cx="9137073" cy="6855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2133600" cy="903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ight Arrow 6"/>
          <p:cNvSpPr/>
          <p:nvPr/>
        </p:nvSpPr>
        <p:spPr>
          <a:xfrm rot="19145273">
            <a:off x="1846589" y="2249223"/>
            <a:ext cx="1005840" cy="274320"/>
          </a:xfrm>
          <a:prstGeom prst="rightArrow">
            <a:avLst>
              <a:gd name="adj1" fmla="val 37879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284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CA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8991600" cy="3379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81400" y="5105400"/>
            <a:ext cx="7520940" cy="1752600"/>
          </a:xfrm>
        </p:spPr>
        <p:txBody>
          <a:bodyPr>
            <a:normAutofit/>
          </a:bodyPr>
          <a:lstStyle/>
          <a:p>
            <a:pPr marL="0" indent="0"/>
            <a:r>
              <a:rPr lang="en-US" dirty="0" smtClean="0">
                <a:solidFill>
                  <a:schemeClr val="bg1"/>
                </a:solidFill>
              </a:rPr>
              <a:t>Features of Popular Stations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High Average Car Volume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Has Diesel Fuel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Percent Heavy Duty Trucks High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Number of Other Stations In 1km Radius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2133600" cy="903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273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 descr="https://files.slack.com/files-pri/T9FRF79KK-F9J8PH21J/map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" name="AutoShape 8" descr="https://files.slack.com/files-pri/T9FRF79KK-F9J8PH21J/map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0250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27" y="228600"/>
            <a:ext cx="7281747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802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8426"/>
            <a:ext cx="7520940" cy="3575374"/>
          </a:xfrm>
        </p:spPr>
        <p:txBody>
          <a:bodyPr>
            <a:normAutofit/>
          </a:bodyPr>
          <a:lstStyle/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Solution</a:t>
            </a:r>
            <a:endParaRPr lang="en-CA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61444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Thank you to Microsoft Azure Team, </a:t>
            </a:r>
            <a:r>
              <a:rPr lang="en-US" sz="1600" b="1" dirty="0" err="1" smtClean="0"/>
              <a:t>Geotab</a:t>
            </a:r>
            <a:r>
              <a:rPr lang="en-US" sz="1600" b="1" dirty="0" smtClean="0"/>
              <a:t>, and </a:t>
            </a:r>
            <a:r>
              <a:rPr lang="en-US" sz="1600" b="1" dirty="0" err="1" smtClean="0"/>
              <a:t>UofT</a:t>
            </a:r>
            <a:r>
              <a:rPr lang="en-US" sz="1600" b="1" dirty="0" smtClean="0"/>
              <a:t> for the terrific case competition!</a:t>
            </a:r>
            <a:endParaRPr lang="en-CA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867400" y="6310048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</a:rPr>
              <a:t>Team: we&lt;3azure</a:t>
            </a:r>
            <a:endParaRPr lang="en-CA" sz="2800" b="1" dirty="0">
              <a:solidFill>
                <a:schemeClr val="accent2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257800" y="2557192"/>
            <a:ext cx="329914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2" name="Group 11"/>
          <p:cNvGrpSpPr/>
          <p:nvPr/>
        </p:nvGrpSpPr>
        <p:grpSpPr>
          <a:xfrm>
            <a:off x="1206643" y="1981200"/>
            <a:ext cx="6730714" cy="1524000"/>
            <a:chOff x="1422686" y="1981200"/>
            <a:chExt cx="6730714" cy="152400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7253" y="1981200"/>
              <a:ext cx="3597347" cy="15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3888457" y="3075801"/>
              <a:ext cx="13954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Azure ML Model</a:t>
              </a:r>
              <a:endParaRPr lang="en-CA" sz="1200" b="1" dirty="0"/>
            </a:p>
          </p:txBody>
        </p:sp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5298" y="2100169"/>
              <a:ext cx="1304925" cy="1100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422686" y="3046703"/>
              <a:ext cx="18772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Potential Location</a:t>
              </a:r>
              <a:endParaRPr lang="en-CA" sz="1200" b="1" dirty="0"/>
            </a:p>
          </p:txBody>
        </p:sp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4600" y="2136954"/>
              <a:ext cx="1447800" cy="909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6122152" y="3075801"/>
              <a:ext cx="2031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Probability of Success</a:t>
              </a:r>
              <a:endParaRPr lang="en-CA" sz="1200" b="1" dirty="0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3265341" y="2557192"/>
              <a:ext cx="329914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2133600" cy="903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103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118360"/>
            <a:ext cx="7520940" cy="548640"/>
          </a:xfrm>
        </p:spPr>
        <p:txBody>
          <a:bodyPr/>
          <a:lstStyle/>
          <a:p>
            <a:pPr algn="ctr"/>
            <a:r>
              <a:rPr lang="en-US" dirty="0" smtClean="0"/>
              <a:t>Appendix</a:t>
            </a:r>
            <a:endParaRPr lang="en-CA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2133600" cy="903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531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20000" cy="487362"/>
          </a:xfrm>
        </p:spPr>
        <p:txBody>
          <a:bodyPr/>
          <a:lstStyle/>
          <a:p>
            <a:r>
              <a:rPr lang="en-US" sz="3200" dirty="0" smtClean="0"/>
              <a:t>Areas of Expansion</a:t>
            </a:r>
            <a:endParaRPr lang="en-CA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09800"/>
            <a:ext cx="4779153" cy="4682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762000"/>
            <a:ext cx="7696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Popular gas stations in areas where next gas station is at least 5km away are attractive sites.</a:t>
            </a:r>
          </a:p>
          <a:p>
            <a:endParaRPr lang="en-US" dirty="0"/>
          </a:p>
          <a:p>
            <a:r>
              <a:rPr lang="en-US" dirty="0" smtClean="0"/>
              <a:t>Relatively uncompetitive locations which seemingly could support another station.</a:t>
            </a:r>
            <a:endParaRPr lang="en-CA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2133600" cy="903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651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VALUE OF DIESEL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732259"/>
              </p:ext>
            </p:extLst>
          </p:nvPr>
        </p:nvGraphicFramePr>
        <p:xfrm>
          <a:off x="1371600" y="1828800"/>
          <a:ext cx="5486400" cy="177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376214">
                <a:tc>
                  <a:txBody>
                    <a:bodyPr/>
                    <a:lstStyle/>
                    <a:p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Popularity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6214">
                <a:tc>
                  <a:txBody>
                    <a:bodyPr/>
                    <a:lstStyle/>
                    <a:p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93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Has Diesel</a:t>
                      </a:r>
                      <a:endParaRPr lang="en-CA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689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6214">
                <a:tc>
                  <a:txBody>
                    <a:bodyPr/>
                    <a:lstStyle/>
                    <a:p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2007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251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2133600" cy="903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599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530" y="158426"/>
            <a:ext cx="7520940" cy="3575374"/>
          </a:xfrm>
        </p:spPr>
        <p:txBody>
          <a:bodyPr>
            <a:normAutofit/>
          </a:bodyPr>
          <a:lstStyle/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Opening a gas station?</a:t>
            </a:r>
            <a:endParaRPr lang="en-CA" sz="18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453" y="1828800"/>
            <a:ext cx="3597347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583657" y="2956832"/>
            <a:ext cx="1395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Azure ML Model</a:t>
            </a:r>
            <a:endParaRPr lang="en-CA" sz="12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498" y="1981200"/>
            <a:ext cx="1304925" cy="1100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117886" y="2923401"/>
            <a:ext cx="1877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Potential Location</a:t>
            </a:r>
            <a:endParaRPr lang="en-CA" sz="1200" b="1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017985"/>
            <a:ext cx="1447800" cy="909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588752" y="2923401"/>
            <a:ext cx="241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Probability of Being Popular</a:t>
            </a:r>
            <a:endParaRPr lang="en-CA" sz="1200" b="1" dirty="0"/>
          </a:p>
        </p:txBody>
      </p:sp>
      <p:sp>
        <p:nvSpPr>
          <p:cNvPr id="9" name="Right Arrow 8"/>
          <p:cNvSpPr/>
          <p:nvPr/>
        </p:nvSpPr>
        <p:spPr>
          <a:xfrm>
            <a:off x="5257800" y="2438223"/>
            <a:ext cx="329914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ight Arrow 15"/>
          <p:cNvSpPr/>
          <p:nvPr/>
        </p:nvSpPr>
        <p:spPr>
          <a:xfrm>
            <a:off x="2960541" y="2438223"/>
            <a:ext cx="329914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2133600" cy="903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930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 descr="https://files.slack.com/files-pri/T9FRF79KK-F9J8PH21J/map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" name="AutoShape 8" descr="https://files.slack.com/files-pri/T9FRF79KK-F9J8PH21J/map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0250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27" y="228600"/>
            <a:ext cx="7281747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186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7520940" cy="3579849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000" dirty="0" smtClean="0"/>
              <a:t>Business Problem: </a:t>
            </a:r>
            <a:r>
              <a:rPr lang="en-US" sz="2000" b="0" dirty="0" smtClean="0"/>
              <a:t>Where to build new fuel stations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 smtClean="0"/>
              <a:t>Solution: </a:t>
            </a:r>
            <a:r>
              <a:rPr lang="en-US" sz="2000" b="0" dirty="0" smtClean="0"/>
              <a:t>Model to predict popularity of fuel station locations</a:t>
            </a:r>
          </a:p>
          <a:p>
            <a:pPr marL="114300" indent="0">
              <a:buNone/>
            </a:pPr>
            <a:endParaRPr lang="en-US" sz="2000" b="0" dirty="0"/>
          </a:p>
          <a:p>
            <a:pPr marL="114300" indent="0">
              <a:buNone/>
            </a:pPr>
            <a:r>
              <a:rPr lang="en-US" sz="2000" dirty="0" smtClean="0"/>
              <a:t>Business Value:</a:t>
            </a:r>
          </a:p>
          <a:p>
            <a:pPr marL="457200">
              <a:buFont typeface="Arial" panose="020B0604020202020204" pitchFamily="34" charset="0"/>
              <a:buChar char="•"/>
            </a:pPr>
            <a:r>
              <a:rPr lang="en-US" b="0" dirty="0" smtClean="0"/>
              <a:t>2.5mm to </a:t>
            </a:r>
            <a:r>
              <a:rPr lang="en-US" b="0" dirty="0"/>
              <a:t>open a gas station in the United States</a:t>
            </a:r>
          </a:p>
          <a:p>
            <a:pPr marL="457200">
              <a:buFont typeface="Arial" panose="020B0604020202020204" pitchFamily="34" charset="0"/>
              <a:buChar char="•"/>
            </a:pPr>
            <a:endParaRPr lang="en-CA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2133600" cy="903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1781175" y="3657600"/>
            <a:ext cx="55816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02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WORK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 smtClean="0"/>
              <a:t>Feature Generation</a:t>
            </a:r>
            <a:endParaRPr lang="en-US" dirty="0"/>
          </a:p>
          <a:p>
            <a:pPr marL="573786" lvl="3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Geotab</a:t>
            </a:r>
            <a:r>
              <a:rPr lang="en-US" dirty="0" smtClean="0"/>
              <a:t> Datasets Used: Road </a:t>
            </a:r>
            <a:r>
              <a:rPr lang="en-US" dirty="0"/>
              <a:t>Impediments, Fuel Station Metrics, Hazardous Driving Areas, Searching For Parking</a:t>
            </a:r>
          </a:p>
          <a:p>
            <a:pPr marL="0" indent="0"/>
            <a:endParaRPr lang="en-US" dirty="0" smtClean="0"/>
          </a:p>
          <a:p>
            <a:pPr marL="0" indent="0"/>
            <a:r>
              <a:rPr lang="en-US" dirty="0" smtClean="0"/>
              <a:t>Feature exploration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Correlation Matrix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K-Means Clustering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lvl="1" indent="0">
              <a:buNone/>
            </a:pPr>
            <a:r>
              <a:rPr lang="en-US" b="1" dirty="0" smtClean="0"/>
              <a:t>Predictive Model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Two-Class Boosted Decision Tree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Anomaly Detection (SVD vs PCA)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/>
            <a:endParaRPr lang="en-US" dirty="0" smtClean="0"/>
          </a:p>
          <a:p>
            <a:pPr marL="0" indent="0"/>
            <a:endParaRPr lang="en-CA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2133600" cy="903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470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15962"/>
          </a:xfrm>
        </p:spPr>
        <p:txBody>
          <a:bodyPr/>
          <a:lstStyle/>
          <a:p>
            <a:r>
              <a:rPr lang="en-US" sz="1800" dirty="0" smtClean="0"/>
              <a:t>Key Data Transformations &amp; Correlation between features</a:t>
            </a:r>
            <a:endParaRPr lang="en-CA" sz="1800" dirty="0"/>
          </a:p>
        </p:txBody>
      </p:sp>
      <p:sp>
        <p:nvSpPr>
          <p:cNvPr id="4" name="AutoShape 2" descr="https://files.slack.com/files-pri/T9FRF79KK-F9J8KBF0S/corrmatrix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590" y="838200"/>
            <a:ext cx="668282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2133600" cy="903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5-Point Star 4"/>
          <p:cNvSpPr/>
          <p:nvPr/>
        </p:nvSpPr>
        <p:spPr>
          <a:xfrm>
            <a:off x="990600" y="2673927"/>
            <a:ext cx="182880" cy="182880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>
                <a:solidFill>
                  <a:srgbClr val="92D050"/>
                </a:solidFill>
              </a:ln>
            </a:endParaRPr>
          </a:p>
        </p:txBody>
      </p:sp>
      <p:sp>
        <p:nvSpPr>
          <p:cNvPr id="7" name="Diamond 6"/>
          <p:cNvSpPr/>
          <p:nvPr/>
        </p:nvSpPr>
        <p:spPr>
          <a:xfrm>
            <a:off x="1051560" y="2971800"/>
            <a:ext cx="91440" cy="9144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Diamond 8"/>
          <p:cNvSpPr/>
          <p:nvPr/>
        </p:nvSpPr>
        <p:spPr>
          <a:xfrm>
            <a:off x="1066800" y="3261360"/>
            <a:ext cx="91440" cy="9144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Diamond 9"/>
          <p:cNvSpPr/>
          <p:nvPr/>
        </p:nvSpPr>
        <p:spPr>
          <a:xfrm>
            <a:off x="1066800" y="4038600"/>
            <a:ext cx="91440" cy="9144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Diamond 10"/>
          <p:cNvSpPr/>
          <p:nvPr/>
        </p:nvSpPr>
        <p:spPr>
          <a:xfrm>
            <a:off x="1066800" y="5090160"/>
            <a:ext cx="91440" cy="9144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Diamond 11"/>
          <p:cNvSpPr/>
          <p:nvPr/>
        </p:nvSpPr>
        <p:spPr>
          <a:xfrm>
            <a:off x="1066800" y="5394960"/>
            <a:ext cx="91440" cy="9144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Diamond 12"/>
          <p:cNvSpPr/>
          <p:nvPr/>
        </p:nvSpPr>
        <p:spPr>
          <a:xfrm>
            <a:off x="1066800" y="5623560"/>
            <a:ext cx="91440" cy="9144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Diamond 13"/>
          <p:cNvSpPr/>
          <p:nvPr/>
        </p:nvSpPr>
        <p:spPr>
          <a:xfrm>
            <a:off x="1066800" y="5867400"/>
            <a:ext cx="91440" cy="9144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Diamond 14"/>
          <p:cNvSpPr/>
          <p:nvPr/>
        </p:nvSpPr>
        <p:spPr>
          <a:xfrm>
            <a:off x="1066800" y="6385560"/>
            <a:ext cx="91440" cy="9144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870097"/>
              </p:ext>
            </p:extLst>
          </p:nvPr>
        </p:nvGraphicFramePr>
        <p:xfrm>
          <a:off x="8001000" y="2438400"/>
          <a:ext cx="1066800" cy="388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</a:tblGrid>
              <a:tr h="20136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Score</a:t>
                      </a:r>
                      <a:endParaRPr lang="en-CA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Count</a:t>
                      </a:r>
                      <a:endParaRPr lang="en-CA" sz="9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013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2366</a:t>
                      </a:r>
                      <a:endParaRPr lang="en-CA" sz="1200" dirty="0"/>
                    </a:p>
                  </a:txBody>
                  <a:tcPr anchor="ctr"/>
                </a:tc>
              </a:tr>
              <a:tr h="2013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330</a:t>
                      </a:r>
                      <a:endParaRPr lang="en-CA" sz="1200" dirty="0"/>
                    </a:p>
                  </a:txBody>
                  <a:tcPr anchor="ctr"/>
                </a:tc>
              </a:tr>
              <a:tr h="2013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138</a:t>
                      </a:r>
                      <a:endParaRPr lang="en-CA" sz="1200" dirty="0"/>
                    </a:p>
                  </a:txBody>
                  <a:tcPr anchor="ctr"/>
                </a:tc>
              </a:tr>
              <a:tr h="2013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55</a:t>
                      </a:r>
                      <a:endParaRPr lang="en-CA" sz="1200" dirty="0"/>
                    </a:p>
                  </a:txBody>
                  <a:tcPr anchor="ctr"/>
                </a:tc>
              </a:tr>
              <a:tr h="2013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30</a:t>
                      </a:r>
                      <a:endParaRPr lang="en-CA" sz="1200" dirty="0"/>
                    </a:p>
                  </a:txBody>
                  <a:tcPr anchor="ctr"/>
                </a:tc>
              </a:tr>
              <a:tr h="2013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12</a:t>
                      </a:r>
                      <a:endParaRPr lang="en-CA" sz="1200" dirty="0"/>
                    </a:p>
                  </a:txBody>
                  <a:tcPr anchor="ctr"/>
                </a:tc>
              </a:tr>
              <a:tr h="2013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CA" sz="1200" dirty="0"/>
                    </a:p>
                  </a:txBody>
                  <a:tcPr anchor="ctr"/>
                </a:tc>
              </a:tr>
              <a:tr h="2013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CA" sz="1200" dirty="0"/>
                    </a:p>
                  </a:txBody>
                  <a:tcPr anchor="ctr"/>
                </a:tc>
              </a:tr>
              <a:tr h="2013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CA" sz="1200" dirty="0"/>
                    </a:p>
                  </a:txBody>
                  <a:tcPr anchor="ctr"/>
                </a:tc>
              </a:tr>
              <a:tr h="2013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CA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530" y="2286000"/>
            <a:ext cx="7520940" cy="548640"/>
          </a:xfrm>
        </p:spPr>
        <p:txBody>
          <a:bodyPr/>
          <a:lstStyle/>
          <a:p>
            <a:pPr algn="ctr"/>
            <a:r>
              <a:rPr lang="en-US" dirty="0" smtClean="0"/>
              <a:t>Potential Location of a gas station</a:t>
            </a:r>
            <a:endParaRPr lang="en-CA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2133600" cy="903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904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files.slack.com/files-tmb/T9FRF79KK-F9HKM9Z96-fa45d74923/screen_shot_2018-03-04_at_12.54.35_pm_1024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" name="AutoShape 4" descr="https://files.slack.com/files-tmb/T9FRF79KK-F9HKM9Z96-fa45d74923/screen_shot_2018-03-04_at_12.54.35_pm_1024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" name="AutoShape 6" descr="https://files.slack.com/files-pri/T9FRF79KK-F9HKM9Z96/screen_shot_2018-03-04_at_12.54.35_pm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" name="AutoShape 8" descr="https://files.slack.com/files-pri/T9FRF79KK-F9HKM9Z96/screen_shot_2018-03-04_at_12.54.35_pm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946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35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files.slack.com/files-tmb/T9FRF79KK-F9J8R91E0-f0e07372c5/screen_shot_2018-03-04_at_12.56.56_pm_1024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194" y="152400"/>
            <a:ext cx="3755612" cy="3352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31" y="3975606"/>
            <a:ext cx="7424738" cy="1775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629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657</TotalTime>
  <Words>299</Words>
  <Application>Microsoft Office PowerPoint</Application>
  <PresentationFormat>On-screen Show (4:3)</PresentationFormat>
  <Paragraphs>92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Angles</vt:lpstr>
      <vt:lpstr>azure ml model to predict FUEL station POPULARITY</vt:lpstr>
      <vt:lpstr>PowerPoint Presentation</vt:lpstr>
      <vt:lpstr>PowerPoint Presentation</vt:lpstr>
      <vt:lpstr>Solution</vt:lpstr>
      <vt:lpstr>OUTLINE OF WORK</vt:lpstr>
      <vt:lpstr>Key Data Transformations &amp; Correlation between features</vt:lpstr>
      <vt:lpstr>Potential Location of a gas station</vt:lpstr>
      <vt:lpstr>PowerPoint Presentation</vt:lpstr>
      <vt:lpstr>PowerPoint Presentation</vt:lpstr>
      <vt:lpstr>PowerPoint Presentation</vt:lpstr>
      <vt:lpstr>Features of Potential location</vt:lpstr>
      <vt:lpstr>PowerPoint Presentation</vt:lpstr>
      <vt:lpstr>Clustering</vt:lpstr>
      <vt:lpstr>PowerPoint Presentation</vt:lpstr>
      <vt:lpstr>PowerPoint Presentation</vt:lpstr>
      <vt:lpstr>Appendix</vt:lpstr>
      <vt:lpstr>Areas of Expansion</vt:lpstr>
      <vt:lpstr>THE VALUE OF DIESEL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Veitch</dc:creator>
  <cp:lastModifiedBy>David Veitch</cp:lastModifiedBy>
  <cp:revision>30</cp:revision>
  <dcterms:created xsi:type="dcterms:W3CDTF">2018-03-04T14:24:45Z</dcterms:created>
  <dcterms:modified xsi:type="dcterms:W3CDTF">2018-03-07T02:42:01Z</dcterms:modified>
</cp:coreProperties>
</file>