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25" r:id="rId2"/>
    <p:sldId id="421" r:id="rId3"/>
    <p:sldId id="441" r:id="rId4"/>
    <p:sldId id="420" r:id="rId5"/>
    <p:sldId id="429" r:id="rId6"/>
    <p:sldId id="442" r:id="rId7"/>
    <p:sldId id="443" r:id="rId8"/>
    <p:sldId id="448" r:id="rId9"/>
    <p:sldId id="445" r:id="rId10"/>
    <p:sldId id="449" r:id="rId11"/>
    <p:sldId id="450" r:id="rId12"/>
    <p:sldId id="451" r:id="rId13"/>
    <p:sldId id="444" r:id="rId14"/>
  </p:sldIdLst>
  <p:sldSz cx="13004800" cy="9753600"/>
  <p:notesSz cx="6881813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228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457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914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kumimoji="0" sz="2800" b="0" i="1" u="none" strike="noStrike" cap="none" spc="28" normalizeH="0" baseline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0AC2"/>
    <a:srgbClr val="417744"/>
    <a:srgbClr val="50694F"/>
    <a:srgbClr val="0421B4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5" autoAdjust="0"/>
  </p:normalViewPr>
  <p:slideViewPr>
    <p:cSldViewPr snapToGrid="0">
      <p:cViewPr varScale="1">
        <p:scale>
          <a:sx n="44" d="100"/>
          <a:sy n="44" d="100"/>
        </p:scale>
        <p:origin x="13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39" tIns="46219" rIns="92439" bIns="46219" rtlCol="0"/>
          <a:lstStyle>
            <a:lvl1pPr algn="r">
              <a:defRPr sz="1200"/>
            </a:lvl1pPr>
          </a:lstStyle>
          <a:p>
            <a:fld id="{2E13FFD0-9590-46FD-B239-D692E74AE09B}" type="datetimeFigureOut">
              <a:rPr lang="en-CA" smtClean="0"/>
              <a:t>2019-11-01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39" tIns="46219" rIns="92439" bIns="46219" rtlCol="0" anchor="b"/>
          <a:lstStyle>
            <a:lvl1pPr algn="r">
              <a:defRPr sz="1200"/>
            </a:lvl1pPr>
          </a:lstStyle>
          <a:p>
            <a:fld id="{102EDF4B-F9A1-41D8-B325-8841FA2725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272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</p:spPr>
        <p:txBody>
          <a:bodyPr lIns="92429" tIns="46214" rIns="92429" bIns="46214"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7575" y="4415790"/>
            <a:ext cx="5046663" cy="4183380"/>
          </a:xfrm>
          <a:prstGeom prst="rect">
            <a:avLst/>
          </a:prstGeom>
        </p:spPr>
        <p:txBody>
          <a:bodyPr lIns="92429" tIns="46214" rIns="92429" bIns="46214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626977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Rectangle"/>
          <p:cNvSpPr>
            <a:spLocks noGrp="1"/>
          </p:cNvSpPr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>
            <a:spLocks noGrp="1"/>
          </p:cNvSpPr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2" name="Line"/>
          <p:cNvSpPr>
            <a:spLocks noGrp="1"/>
          </p:cNvSpPr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1pPr>
            <a:lvl2pPr marL="0" indent="2286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2pPr>
            <a:lvl3pPr marL="0" indent="4572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3pPr>
            <a:lvl4pPr marL="0" indent="6858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4pPr>
            <a:lvl5pPr marL="0" indent="91440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sz="4800" i="1">
                <a:solidFill>
                  <a:srgbClr val="74767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>
            <a:spLocks noGrp="1"/>
          </p:cNvSpPr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2" name="Line"/>
          <p:cNvSpPr>
            <a:spLocks noGrp="1"/>
          </p:cNvSpPr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mage"/>
          <p:cNvSpPr>
            <a:spLocks noGrp="1"/>
          </p:cNvSpPr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1" name="Image"/>
          <p:cNvSpPr>
            <a:spLocks noGrp="1"/>
          </p:cNvSpPr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2800" i="1" spc="28"/>
            </a:lvl1pPr>
            <a:lvl2pPr marL="0" indent="228600">
              <a:spcBef>
                <a:spcPts val="1400"/>
              </a:spcBef>
              <a:buSzTx/>
              <a:buFontTx/>
              <a:buNone/>
              <a:defRPr sz="2800" i="1" spc="28"/>
            </a:lvl2pPr>
            <a:lvl3pPr marL="0" indent="457200">
              <a:spcBef>
                <a:spcPts val="1400"/>
              </a:spcBef>
              <a:buSzTx/>
              <a:buFontTx/>
              <a:buNone/>
              <a:defRPr sz="2800" i="1" spc="28"/>
            </a:lvl3pPr>
            <a:lvl4pPr marL="0" indent="685800">
              <a:spcBef>
                <a:spcPts val="1400"/>
              </a:spcBef>
              <a:buSzTx/>
              <a:buFontTx/>
              <a:buNone/>
              <a:defRPr sz="2800" i="1" spc="28"/>
            </a:lvl4pPr>
            <a:lvl5pPr marL="0" indent="914400">
              <a:spcBef>
                <a:spcPts val="1400"/>
              </a:spcBef>
              <a:buSzTx/>
              <a:buFontTx/>
              <a:buNone/>
              <a:defRPr sz="2800" i="1" spc="2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1000" b="1" i="0" spc="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“</a:t>
            </a:r>
          </a:p>
        </p:txBody>
      </p:sp>
      <p:sp>
        <p:nvSpPr>
          <p:cNvPr id="10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03" name="-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sz="4800" i="1">
                <a:solidFill>
                  <a:srgbClr val="6B6D6D"/>
                </a:solidFill>
              </a:defRPr>
            </a:lvl1pPr>
          </a:lstStyle>
          <a:p>
            <a:r>
              <a:t>-Johnny Appleseed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 anchor="ctr"/>
          <a:lstStyle>
            <a:lvl1pPr algn="ctr">
              <a:spcBef>
                <a:spcPts val="0"/>
              </a:spcBef>
              <a:defRPr sz="8000" cap="none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 anchor="ctr"/>
          <a:lstStyle>
            <a:lvl1pPr marL="444500" indent="-444500">
              <a:spcBef>
                <a:spcPts val="4200"/>
              </a:spcBef>
              <a:buSzPct val="145000"/>
              <a:buFontTx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indent="-444500">
              <a:spcBef>
                <a:spcPts val="4200"/>
              </a:spcBef>
              <a:buSzPct val="145000"/>
              <a:buFontTx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indent="-444500">
              <a:spcBef>
                <a:spcPts val="4200"/>
              </a:spcBef>
              <a:buSzPct val="145000"/>
              <a:buFontTx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indent="-444500">
              <a:spcBef>
                <a:spcPts val="4200"/>
              </a:spcBef>
              <a:buSzPct val="145000"/>
              <a:buFontTx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indent="-444500">
              <a:spcBef>
                <a:spcPts val="4200"/>
              </a:spcBef>
              <a:buSzPct val="145000"/>
              <a:buFontTx/>
              <a:buChar char="•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sz="1600" i="0" spc="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7" r:id="rId5"/>
    <p:sldLayoutId id="2147483658" r:id="rId6"/>
    <p:sldLayoutId id="2147483661" r:id="rId7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5200" b="0" i="0" u="none" strike="noStrike" cap="all" spc="0" baseline="0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sz="3200" b="0" i="0" u="none" strike="noStrike" cap="none" spc="0" baseline="0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1</a:t>
            </a:fld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1820484" y="185466"/>
            <a:ext cx="9534700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CA" sz="3600" b="1" i="0" dirty="0"/>
              <a:t>Maximum Likelihood Estimation</a:t>
            </a:r>
            <a:endParaRPr lang="en-CA" sz="4000" b="1" i="0" dirty="0"/>
          </a:p>
        </p:txBody>
      </p:sp>
      <p:sp>
        <p:nvSpPr>
          <p:cNvPr id="6" name="TextBox 5"/>
          <p:cNvSpPr txBox="1"/>
          <p:nvPr/>
        </p:nvSpPr>
        <p:spPr>
          <a:xfrm>
            <a:off x="1024128" y="1342605"/>
            <a:ext cx="10477360" cy="7068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i="0" dirty="0"/>
              <a:t>We usually know which parametric model the data is drawn from. However, we often do not know the model parameters. </a:t>
            </a:r>
          </a:p>
          <a:p>
            <a:pPr lvl="6" indent="0"/>
            <a:r>
              <a:rPr lang="en-US" sz="3200" b="1" i="0" dirty="0"/>
              <a:t>Example:</a:t>
            </a:r>
          </a:p>
          <a:p>
            <a:pPr lvl="6" indent="0"/>
            <a:r>
              <a:rPr lang="en-US" sz="3000" i="0" dirty="0"/>
              <a:t>We have data (size=n) to predict if a patient would be readmitted; binary output-either the patient is readmitted or not; and some predictors; here parametric model is logistic regression. But we don’t know p=P(patient is readmitted). We have to calculate it using the data.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0" dirty="0"/>
              <a:t>Maximum likelihood estimation is a method to estimate unknown parameters of the underlying distribution of data. It was introduced by R. A. Fisher, a great English mathematical statistician, in 1912. </a:t>
            </a:r>
          </a:p>
        </p:txBody>
      </p:sp>
    </p:spTree>
    <p:extLst>
      <p:ext uri="{BB962C8B-B14F-4D97-AF65-F5344CB8AC3E}">
        <p14:creationId xmlns:p14="http://schemas.microsoft.com/office/powerpoint/2010/main" val="145359395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10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08742" y="530460"/>
            <a:ext cx="3877056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800" b="1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"/>
                <a:ea typeface="Iowan Old Style"/>
                <a:cs typeface="Iowan Old Style"/>
                <a:sym typeface="Iowan Old Style"/>
              </a:rPr>
              <a:t>Solution Contd.: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8742" y="1638682"/>
                <a:ext cx="9954330" cy="774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Solving the equations, we get MLEs of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i="0" dirty="0"/>
                  <a:t> and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as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42" y="1638682"/>
                <a:ext cx="9954330" cy="774571"/>
              </a:xfrm>
              <a:prstGeom prst="rect">
                <a:avLst/>
              </a:prstGeom>
              <a:blipFill rotWithShape="0">
                <a:blip r:embed="rId2"/>
                <a:stretch>
                  <a:fillRect l="-1960" b="-2440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4390" y="3234650"/>
                <a:ext cx="6662490" cy="12842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1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accPr>
                      <m:e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𝜇</m:t>
                        </m:r>
                      </m:e>
                    </m:acc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=</m:t>
                    </m:r>
                    <m:acc>
                      <m:accPr>
                        <m:chr m:val="̅"/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accPr>
                      <m:e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𝑋</m:t>
                        </m:r>
                      </m:e>
                    </m:acc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</a:t>
                </a:r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accPr>
                      <m:e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𝜎</m:t>
                        </m:r>
                      </m:e>
                    </m:acc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CA" sz="3200" b="0" i="1" u="none" strike="noStrike" cap="none" spc="28" normalizeH="0" baseline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Iowan Old Style"/>
                              </a:rPr>
                            </m:ctrlPr>
                          </m:fPr>
                          <m:num>
                            <m:r>
                              <a:rPr kumimoji="0" lang="en-CA" sz="3200" b="0" i="1" u="none" strike="noStrike" cap="none" spc="28" normalizeH="0" baseline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Iowan Old Style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CA" sz="3200" b="0" i="1" u="none" strike="noStrike" cap="none" spc="28" normalizeH="0" baseline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Iowan Old Style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CA" sz="3200" b="0" i="1" u="none" strike="noStrike" cap="none" spc="28" normalizeH="0" baseline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Iowan Old Style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CA" sz="3200" b="0" i="1" u="none" strike="noStrike" cap="none" spc="28" normalizeH="0" baseline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Iowan Old Style"/>
                              </a:rPr>
                              <m:t>𝑖</m:t>
                            </m:r>
                            <m:r>
                              <a:rPr kumimoji="0" lang="en-CA" sz="3200" b="0" i="1" u="none" strike="noStrike" cap="none" spc="28" normalizeH="0" baseline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Iowan Old Style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CA" sz="3200" b="0" i="1" u="none" strike="noStrike" cap="none" spc="28" normalizeH="0" baseline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Iowan Old Style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0" lang="en-CA" sz="3200" b="0" i="1" u="none" strike="noStrike" cap="none" spc="28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5C5C5C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Iowan Old Style"/>
                                  </a:rPr>
                                </m:ctrlPr>
                              </m:sSupPr>
                              <m:e>
                                <m:r>
                                  <a:rPr kumimoji="0" lang="en-CA" sz="3200" b="0" i="1" u="none" strike="noStrike" cap="none" spc="28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5C5C5C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Iowan Old Style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CA" sz="3200" b="0" i="1" u="none" strike="noStrike" cap="none" spc="28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C5C5C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Iowan Old Style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CA" sz="3200" b="0" i="1" u="none" strike="noStrike" cap="none" spc="28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C5C5C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Iowan Old Style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0" lang="en-CA" sz="3200" b="0" i="1" u="none" strike="noStrike" cap="none" spc="28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C5C5C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Iowan Old Style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CA" sz="3200" b="0" i="1" u="none" strike="noStrike" cap="none" spc="28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5C5C5C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Iowan Old Style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CA" sz="3200" b="0" i="1" u="none" strike="noStrike" cap="none" spc="28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C5C5C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Iowan Old Style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CA" sz="3200" b="0" i="1" u="none" strike="noStrike" cap="none" spc="28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5C5C5C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sym typeface="Iowan Old Style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kumimoji="0" lang="en-CA" sz="3200" b="0" i="1" u="none" strike="noStrike" cap="none" spc="28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5C5C5C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Iowan Old Style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0" lang="en-CA" sz="3200" b="0" i="1" u="none" strike="noStrike" cap="none" spc="28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5C5C5C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Iowan Old Style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90" y="3234650"/>
                <a:ext cx="6662490" cy="12842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29859" y="5130548"/>
                <a:ext cx="10131552" cy="24314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CA" sz="3200" b="1" i="0" dirty="0"/>
                  <a:t>Example 4</a:t>
                </a:r>
              </a:p>
              <a:p>
                <a:r>
                  <a:rPr lang="en-US" sz="3200" i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 are </a:t>
                </a:r>
                <a:r>
                  <a:rPr lang="en-US" sz="3200" i="0" dirty="0" err="1"/>
                  <a:t>i.i.d</a:t>
                </a:r>
                <a:r>
                  <a:rPr lang="en-US" sz="3200" i="0" dirty="0"/>
                  <a:t>. random variables from a uniform distribution with pdf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</a:t>
                </a:r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where </a:t>
                </a:r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𝜃</m:t>
                    </m:r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&gt;0</m:t>
                    </m:r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. </a:t>
                </a:r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Find MLE of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59" y="5130548"/>
                <a:ext cx="10131552" cy="2431435"/>
              </a:xfrm>
              <a:prstGeom prst="rect">
                <a:avLst/>
              </a:prstGeom>
              <a:blipFill rotWithShape="0">
                <a:blip r:embed="rId4"/>
                <a:stretch>
                  <a:fillRect l="-1986" r="-181" b="-75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456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11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908742" y="536615"/>
            <a:ext cx="3877056" cy="774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3200" b="1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"/>
                <a:ea typeface="Iowan Old Style"/>
                <a:cs typeface="Iowan Old Style"/>
                <a:sym typeface="Iowan Old Style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36192" y="1496379"/>
                <a:ext cx="7132320" cy="774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1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8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sSubPr>
                      <m:e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𝑋</m:t>
                        </m:r>
                      </m:e>
                      <m:sub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𝑖</m:t>
                        </m:r>
                      </m:sub>
                    </m:sSub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~</m:t>
                    </m:r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𝑈</m:t>
                    </m:r>
                    <m:d>
                      <m:dPr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</m:ctrlPr>
                      </m:dPr>
                      <m:e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0,</m:t>
                        </m:r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𝜃</m:t>
                        </m:r>
                      </m:e>
                    </m:d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, </m:t>
                    </m:r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𝑖</m:t>
                    </m:r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=1,2,…, </m:t>
                    </m:r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𝑛</m:t>
                    </m:r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. </a:t>
                </a:r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Then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92" y="1496379"/>
                <a:ext cx="7132320" cy="774571"/>
              </a:xfrm>
              <a:prstGeom prst="rect">
                <a:avLst/>
              </a:prstGeom>
              <a:blipFill rotWithShape="0">
                <a:blip r:embed="rId2"/>
                <a:stretch>
                  <a:fillRect l="-2308" b="-242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8066" t="31687" r="31633" b="59125"/>
          <a:stretch/>
        </p:blipFill>
        <p:spPr>
          <a:xfrm>
            <a:off x="2523744" y="2478477"/>
            <a:ext cx="6896442" cy="1672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32516" t="46125" r="26984" b="46750"/>
          <a:stretch/>
        </p:blipFill>
        <p:spPr>
          <a:xfrm>
            <a:off x="1353312" y="4377191"/>
            <a:ext cx="9081439" cy="1278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53312" y="6504497"/>
                <a:ext cx="10424160" cy="16214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1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latin typeface="Iowan Old Style"/>
                    <a:ea typeface="Iowan Old Style"/>
                    <a:cs typeface="Iowan Old Style"/>
                    <a:sym typeface="Iowan Old Style"/>
                  </a:rPr>
                  <a:t>The likelihood,</a:t>
                </a:r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latin typeface="Iowan Old Style"/>
                    <a:ea typeface="Iowan Old Style"/>
                    <a:cs typeface="Iowan Old Style"/>
                    <a:sym typeface="Iowan Old Style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3600" b="0" i="1" u="none" strike="noStrike" cap="none" spc="28" normalizeH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𝐿</m:t>
                    </m:r>
                    <m:d>
                      <m:dPr>
                        <m:ctrlPr>
                          <a:rPr kumimoji="0" lang="en-CA" sz="3600" b="0" i="1" u="none" strike="noStrike" cap="none" spc="28" normalizeH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dPr>
                      <m:e>
                        <m:r>
                          <a:rPr kumimoji="0" lang="en-CA" sz="3600" b="0" i="1" u="none" strike="noStrike" cap="none" spc="28" normalizeH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𝜃</m:t>
                        </m:r>
                      </m:e>
                    </m:d>
                    <m:r>
                      <a:rPr kumimoji="0" lang="en-CA" sz="3600" b="0" i="1" u="none" strike="noStrike" cap="none" spc="28" normalizeH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=</m:t>
                    </m:r>
                    <m:f>
                      <m:fPr>
                        <m:ctrlPr>
                          <a:rPr kumimoji="0" lang="en-CA" sz="3600" b="0" i="1" u="none" strike="noStrike" cap="none" spc="28" normalizeH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</m:ctrlPr>
                      </m:fPr>
                      <m:num>
                        <m:r>
                          <a:rPr kumimoji="0" lang="en-CA" sz="3600" b="0" i="1" u="none" strike="noStrike" cap="none" spc="28" normalizeH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0" lang="en-CA" sz="3600" b="0" i="1" u="none" strike="noStrike" cap="none" spc="28" normalizeH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Iowan Old Style"/>
                              </a:rPr>
                            </m:ctrlPr>
                          </m:sSupPr>
                          <m:e>
                            <m:r>
                              <a:rPr kumimoji="0" lang="en-CA" sz="3600" b="0" i="1" u="none" strike="noStrike" cap="none" spc="28" normalizeH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Iowan Old Style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CA" sz="3600" b="0" i="1" u="none" strike="noStrike" cap="none" spc="28" normalizeH="0" smtClean="0">
                                <a:ln>
                                  <a:noFill/>
                                </a:ln>
                                <a:solidFill>
                                  <a:srgbClr val="5C5C5C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Iowan Old Style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is positive and decreasing as</a:t>
                </a:r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a function of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cap="none" spc="28" normalizeH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Iowan Old Style"/>
                      </a:rPr>
                      <m:t>𝜃</m:t>
                    </m:r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for fixed n.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6504497"/>
                <a:ext cx="10424160" cy="1621406"/>
              </a:xfrm>
              <a:prstGeom prst="rect">
                <a:avLst/>
              </a:prstGeom>
              <a:blipFill rotWithShape="0">
                <a:blip r:embed="rId5"/>
                <a:stretch>
                  <a:fillRect l="-1871" r="-1404" b="-97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711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067" t="45187" r="40483" b="25375"/>
          <a:stretch/>
        </p:blipFill>
        <p:spPr>
          <a:xfrm>
            <a:off x="2633471" y="896611"/>
            <a:ext cx="6053329" cy="5193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38528" y="6917527"/>
                <a:ext cx="8650224" cy="7953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The MLE of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accPr>
                      <m:e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𝜃</m:t>
                        </m:r>
                      </m:e>
                    </m:acc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 </m:t>
                    </m:r>
                  </m:oMath>
                </a14:m>
                <a:r>
                  <a:rPr kumimoji="0" lang="en-CA" sz="32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is the largest order statistic</a:t>
                </a:r>
                <a:r>
                  <a:rPr kumimoji="0" lang="en-CA" sz="2800" b="0" i="1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latin typeface="Iowan Old Style"/>
                    <a:ea typeface="Iowan Old Style"/>
                    <a:cs typeface="Iowan Old Style"/>
                    <a:sym typeface="Iowan Old Style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28" y="6917527"/>
                <a:ext cx="8650224" cy="795346"/>
              </a:xfrm>
              <a:prstGeom prst="rect">
                <a:avLst/>
              </a:prstGeom>
              <a:blipFill rotWithShape="0">
                <a:blip r:embed="rId3"/>
                <a:stretch>
                  <a:fillRect l="-2255" b="-2384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350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MLE Computations</a:t>
            </a:r>
            <a:endParaRPr lang="en-CA" sz="3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MLE in many cases have explicit formula</a:t>
            </a:r>
          </a:p>
          <a:p>
            <a:r>
              <a:rPr lang="en-US" dirty="0"/>
              <a:t>For some distributions even though there are no explicit formula, there are standard (existing, numerical procedures) routines that can compute MLE. </a:t>
            </a:r>
          </a:p>
          <a:p>
            <a:pPr lvl="1"/>
            <a:r>
              <a:rPr lang="en-US" dirty="0"/>
              <a:t>Example: Logistic regression</a:t>
            </a:r>
          </a:p>
          <a:p>
            <a:pPr lvl="1"/>
            <a:endParaRPr lang="en-US" dirty="0"/>
          </a:p>
          <a:p>
            <a:r>
              <a:rPr lang="en-US" dirty="0"/>
              <a:t>Numerical methods:</a:t>
            </a:r>
          </a:p>
          <a:p>
            <a:pPr lvl="1"/>
            <a:r>
              <a:rPr lang="en-CA" dirty="0"/>
              <a:t>Newton-Raphson </a:t>
            </a:r>
          </a:p>
          <a:p>
            <a:pPr lvl="1"/>
            <a:r>
              <a:rPr lang="en-CA" dirty="0"/>
              <a:t>Fisher’s scoring method</a:t>
            </a:r>
            <a:endParaRPr lang="en-CA" b="1" dirty="0"/>
          </a:p>
          <a:p>
            <a:pPr lvl="1"/>
            <a:r>
              <a:rPr lang="en-US" dirty="0"/>
              <a:t>expectation–maximization (EM) algorithm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444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2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621975" y="256431"/>
            <a:ext cx="8930202" cy="897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3600" b="1" i="0" dirty="0"/>
              <a:t>Maximum Likelihood Estimation</a:t>
            </a:r>
            <a:r>
              <a:rPr lang="en-CA" sz="4000" b="1" i="0" dirty="0"/>
              <a:t> </a:t>
            </a:r>
            <a:r>
              <a:rPr lang="en-US" sz="3600" b="1" i="0" dirty="0"/>
              <a:t>Contd.</a:t>
            </a:r>
            <a:endParaRPr lang="en-US" sz="4000" b="1" i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619" y="2042289"/>
                <a:ext cx="11172305" cy="57451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sz="3200" i="0" dirty="0"/>
                  <a:t>Suppose that the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 is a random sample from a distribution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i="0" dirty="0"/>
                  <a:t>. Then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 are independent and identically distributed (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/>
                  <a:t>). </a:t>
                </a:r>
                <a:r>
                  <a:rPr lang="en-US" sz="3200" i="0" dirty="0"/>
                  <a:t>Also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i="0" dirty="0"/>
                  <a:t> for all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3200" b="0" i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CA" sz="32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3200" i="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i="0" dirty="0"/>
                  <a:t> is continuous: we call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i="0" dirty="0"/>
                  <a:t> is a probability density function (pdf).</a:t>
                </a:r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i="0" dirty="0"/>
                  <a:t> is discrete: we call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i="0" dirty="0"/>
                  <a:t> is point mass function (pmf).</a:t>
                </a:r>
              </a:p>
              <a:p>
                <a:r>
                  <a:rPr lang="en-US" sz="3200" i="0" dirty="0"/>
                  <a:t>Parameters: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i="0" dirty="0"/>
                  <a:t> represents parameters involved with a distribution function.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0" dirty="0"/>
                  <a:t>can be a real-valued scalar or a vector. Usually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0" dirty="0"/>
                  <a:t>is unknown.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19" y="2042289"/>
                <a:ext cx="11172305" cy="5745163"/>
              </a:xfrm>
              <a:prstGeom prst="rect">
                <a:avLst/>
              </a:prstGeom>
              <a:blipFill rotWithShape="0">
                <a:blip r:embed="rId2"/>
                <a:stretch>
                  <a:fillRect l="-1746" r="-1964" b="-286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6914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3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574487" y="103415"/>
            <a:ext cx="11506560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CA" sz="3600" b="1" i="0" dirty="0"/>
              <a:t>Joint 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0136" y="1285213"/>
                <a:ext cx="11495593" cy="39565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sz="3200" i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 be the observed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.</a:t>
                </a:r>
              </a:p>
              <a:p>
                <a:r>
                  <a:rPr lang="en-US" sz="3200" i="0" dirty="0"/>
                  <a:t>Then the joint distribution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 is deﬁned as </a:t>
                </a:r>
              </a:p>
              <a:p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i="0" dirty="0"/>
                  <a:t>|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i="0" dirty="0"/>
                          <m:t>|</m:t>
                        </m:r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200" i="0" dirty="0"/>
                              <m:t>|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i="0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i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i="0" dirty="0"/>
                  <a:t> is continuous: we call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0" dirty="0"/>
                  <a:t>is a joint pdf.</a:t>
                </a:r>
              </a:p>
              <a:p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i="0" dirty="0"/>
                  <a:t> is discrete: we call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0" dirty="0"/>
                  <a:t>is joint pmf.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36" y="1285213"/>
                <a:ext cx="11495593" cy="3956596"/>
              </a:xfrm>
              <a:prstGeom prst="rect">
                <a:avLst/>
              </a:prstGeom>
              <a:blipFill rotWithShape="0">
                <a:blip r:embed="rId2"/>
                <a:stretch>
                  <a:fillRect l="-1697" r="-2651" b="-44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06450" y="5587481"/>
            <a:ext cx="6226772" cy="83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3600" b="1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"/>
                <a:ea typeface="Iowan Old Style"/>
                <a:cs typeface="Iowan Old Style"/>
                <a:sym typeface="Iowan Old Style"/>
              </a:rPr>
              <a:t>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2744" y="7047454"/>
                <a:ext cx="9592584" cy="12670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2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is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and we call it as</a:t>
                </a:r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the likelihood function and usually denoted by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cap="none" spc="28" normalizeH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𝐿</m:t>
                    </m:r>
                    <m:r>
                      <a:rPr kumimoji="0" lang="en-CA" sz="3200" b="0" i="1" u="none" strike="noStrike" cap="none" spc="28" normalizeH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(</m:t>
                    </m:r>
                    <m:r>
                      <m:rPr>
                        <m:sty m:val="p"/>
                      </m:rPr>
                      <a:rPr lang="en-US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CA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44" y="7047454"/>
                <a:ext cx="9592584" cy="1267014"/>
              </a:xfrm>
              <a:prstGeom prst="rect">
                <a:avLst/>
              </a:prstGeom>
              <a:blipFill rotWithShape="0">
                <a:blip r:embed="rId3"/>
                <a:stretch>
                  <a:fillRect l="-2033" r="-953" b="-149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6711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4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0976" y="1394072"/>
                <a:ext cx="11130071" cy="79376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sz="3200" i="0" dirty="0"/>
                  <a:t>Suppose the observed sample is coming from a certain joint distribution,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i="0" dirty="0"/>
                  <a:t>. </a:t>
                </a:r>
              </a:p>
              <a:p>
                <a:endParaRPr lang="en-US" sz="3200" i="0" dirty="0"/>
              </a:p>
              <a:p>
                <a:r>
                  <a:rPr lang="en-US" sz="3000" i="0" dirty="0"/>
                  <a:t>When we need an estimate of </a:t>
                </a:r>
                <a14:m>
                  <m:oMath xmlns:m="http://schemas.openxmlformats.org/officeDocument/2006/math">
                    <m:r>
                      <a:rPr lang="en-US" sz="3000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i="0" dirty="0"/>
                  <a:t>, we would certainly not consider any value of </a:t>
                </a:r>
                <a14:m>
                  <m:oMath xmlns:m="http://schemas.openxmlformats.org/officeDocument/2006/math">
                    <m:r>
                      <a:rPr lang="en-US" sz="3000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i="0" dirty="0"/>
                  <a:t>. But we need a value of </a:t>
                </a:r>
                <a14:m>
                  <m:oMath xmlns:m="http://schemas.openxmlformats.org/officeDocument/2006/math">
                    <m:r>
                      <a:rPr lang="en-US" sz="3000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i="0" dirty="0"/>
                  <a:t>which gives a good possibility to actually observe such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.</a:t>
                </a:r>
              </a:p>
              <a:p>
                <a:endParaRPr lang="en-US" sz="3200" i="0" dirty="0"/>
              </a:p>
              <a:p>
                <a:r>
                  <a:rPr lang="en-US" sz="3200" i="0" dirty="0"/>
                  <a:t>Suppose that the probability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32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200" i="0" dirty="0"/>
                  <a:t> of obtaining the actual observed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 is very high when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3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i="0" dirty="0"/>
                  <a:t>, and is very small for other values of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i="0" dirty="0"/>
                  <a:t>.</a:t>
                </a:r>
              </a:p>
              <a:p>
                <a:endParaRPr lang="en-US" sz="3200" i="0" dirty="0"/>
              </a:p>
              <a:p>
                <a:r>
                  <a:rPr lang="en-US" sz="3200" i="0" dirty="0"/>
                  <a:t>This means that we should find a value of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i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320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i="0" dirty="0"/>
                  <a:t>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CA" sz="320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dirty="0" smtClean="0">
                                  <a:latin typeface="Cambria Math" panose="02040503050406030204" pitchFamily="18" charset="0"/>
                                </a:rPr>
                                <m:t>argm</m:t>
                              </m:r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CA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i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1394072"/>
                <a:ext cx="11130071" cy="7937686"/>
              </a:xfrm>
              <a:prstGeom prst="rect">
                <a:avLst/>
              </a:prstGeom>
              <a:blipFill rotWithShape="0">
                <a:blip r:embed="rId2"/>
                <a:stretch>
                  <a:fillRect l="-1752" r="-219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803" y="0"/>
                <a:ext cx="11155680" cy="8361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/>
                <a:r>
                  <a:rPr lang="en-CA" sz="3600" b="1" i="0" dirty="0"/>
                  <a:t>Why do we maximize </a:t>
                </a:r>
                <a14:m>
                  <m:oMath xmlns:m="http://schemas.openxmlformats.org/officeDocument/2006/math">
                    <m:r>
                      <a:rPr lang="en-CA" sz="3600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CA" sz="3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CA" sz="36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600" b="1" i="0" dirty="0"/>
                  <a:t> to estimate </a:t>
                </a:r>
                <a14:m>
                  <m:oMath xmlns:m="http://schemas.openxmlformats.org/officeDocument/2006/math">
                    <m:r>
                      <a:rPr lang="en-US" sz="36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CA" sz="3600" b="1" i="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3" y="0"/>
                <a:ext cx="11155680" cy="836126"/>
              </a:xfrm>
              <a:prstGeom prst="rect">
                <a:avLst/>
              </a:prstGeom>
              <a:blipFill rotWithShape="0">
                <a:blip r:embed="rId3"/>
                <a:stretch>
                  <a:fillRect b="-262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931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5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1932" y="127520"/>
                <a:ext cx="9626139" cy="8361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/>
                <a:r>
                  <a:rPr lang="en-CA" sz="3600" b="1" i="0" dirty="0"/>
                  <a:t>Maximizing </a:t>
                </a:r>
                <a14:m>
                  <m:oMath xmlns:m="http://schemas.openxmlformats.org/officeDocument/2006/math">
                    <m:r>
                      <a:rPr lang="en-CA" sz="3600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CA" sz="36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CA" sz="3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3600" b="1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2" y="127520"/>
                <a:ext cx="9626139" cy="836126"/>
              </a:xfrm>
              <a:prstGeom prst="rect">
                <a:avLst/>
              </a:prstGeom>
              <a:blipFill rotWithShape="0">
                <a:blip r:embed="rId2"/>
                <a:stretch>
                  <a:fillRect b="-2627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12848" y="1010244"/>
                <a:ext cx="7589520" cy="12788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0" dirty="0"/>
                                <m:t>|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CA" sz="3200" b="0" i="1" u="none" strike="noStrike" cap="none" spc="28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"/>
                  <a:ea typeface="Iowan Old Style"/>
                  <a:cs typeface="Iowan Old Style"/>
                  <a:sym typeface="Iowan Old Style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48" y="1010244"/>
                <a:ext cx="7589520" cy="12788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01932" y="2289056"/>
                <a:ext cx="10948692" cy="61832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CA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It is not easy to maximize the product. Instead we can maximize log likelihood function, </a:t>
                </a:r>
                <a14:m>
                  <m:oMath xmlns:m="http://schemas.openxmlformats.org/officeDocument/2006/math">
                    <m:r>
                      <a:rPr kumimoji="0" lang="en-CA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𝑙</m:t>
                    </m:r>
                    <m:d>
                      <m:dPr>
                        <m:ctrlPr>
                          <a:rPr kumimoji="0" lang="en-CA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dPr>
                      <m:e>
                        <m:r>
                          <a:rPr kumimoji="0" lang="en-CA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Iowan Old Style"/>
                          </a:rPr>
                          <m:t>𝜃</m:t>
                        </m:r>
                      </m:e>
                    </m:d>
                  </m:oMath>
                </a14:m>
                <a:r>
                  <a:rPr kumimoji="0" lang="en-CA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since </a:t>
                </a:r>
                <a14:m>
                  <m:oMath xmlns:m="http://schemas.openxmlformats.org/officeDocument/2006/math"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⁡()</m:t>
                    </m:r>
                    <m:r>
                      <a:rPr lang="en-CA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is an increasing</a:t>
                </a:r>
                <a:r>
                  <a:rPr kumimoji="0" lang="en-CA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function, the maximum of the likelihood and log likelihood coincide</a:t>
                </a:r>
                <a:r>
                  <a:rPr kumimoji="0" lang="en-CA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32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sz="3200" b="0" i="1" dirty="0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CA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2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CA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3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CA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3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3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 sz="32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sz="3200" i="0" dirty="0"/>
                                      <m:t>|</m:t>
                                    </m:r>
                                    <m:r>
                                      <a:rPr lang="en-US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32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200" i="0" dirty="0"/>
                              <m:t>|</m:t>
                            </m:r>
                            <m: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en-CA" sz="3200" b="0" i="0" u="none" strike="noStrike" cap="none" spc="28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"/>
                  <a:ea typeface="Iowan Old Style"/>
                  <a:cs typeface="Iowan Old Style"/>
                  <a:sym typeface="Iowan Old Style"/>
                </a:endParaRPr>
              </a:p>
              <a:p>
                <a:r>
                  <a:rPr lang="en-CA" sz="3200" i="0" dirty="0"/>
                  <a:t>Calculus based procedure to find MLEs: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200" i="0" dirty="0"/>
                  <a:t>Define the likelihood function, </a:t>
                </a:r>
                <a14:m>
                  <m:oMath xmlns:m="http://schemas.openxmlformats.org/officeDocument/2006/math">
                    <m:r>
                      <a:rPr lang="en-CA" sz="3200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CA" sz="3200" i="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200" i="0" dirty="0"/>
                  <a:t>Take the natural logarithm of </a:t>
                </a:r>
                <a14:m>
                  <m:oMath xmlns:m="http://schemas.openxmlformats.org/officeDocument/2006/math">
                    <m:r>
                      <a:rPr lang="en-CA" sz="3200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CA" sz="3200" i="0" dirty="0"/>
                  <a:t>,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CA" sz="3200" i="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200" i="0" dirty="0"/>
                  <a:t>Differentiate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CA" sz="3200" i="0" dirty="0"/>
                  <a:t> w.r.t. </a:t>
                </a:r>
                <a14:m>
                  <m:oMath xmlns:m="http://schemas.openxmlformats.org/officeDocument/2006/math">
                    <m:r>
                      <a:rPr lang="en-CA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3200" i="0" dirty="0"/>
                  <a:t>, and then equate the derivative to zero.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sz="3200" i="0" dirty="0"/>
                  <a:t>Solve for the parameter </a:t>
                </a:r>
                <a14:m>
                  <m:oMath xmlns:m="http://schemas.openxmlformats.org/officeDocument/2006/math">
                    <m:r>
                      <a:rPr lang="en-CA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3200" i="0" dirty="0"/>
                  <a:t>, and we will 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sz="3200" i="0" dirty="0"/>
                  <a:t>, MLE.</a:t>
                </a:r>
                <a:endParaRPr kumimoji="0" lang="en-CA" sz="3200" b="0" i="0" u="none" strike="noStrike" cap="none" spc="28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latin typeface="Iowan Old Style"/>
                  <a:ea typeface="Iowan Old Style"/>
                  <a:cs typeface="Iowan Old Style"/>
                  <a:sym typeface="Iowan Old Style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32" y="2289056"/>
                <a:ext cx="10948692" cy="6183296"/>
              </a:xfrm>
              <a:prstGeom prst="rect">
                <a:avLst/>
              </a:prstGeom>
              <a:blipFill rotWithShape="0">
                <a:blip r:embed="rId4"/>
                <a:stretch>
                  <a:fillRect l="-1782" r="-2060" b="-26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8635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b="1" dirty="0"/>
              <a:t>Examples</a:t>
            </a:r>
            <a:endParaRPr lang="en-CA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b="1" dirty="0"/>
                  <a:t>Example 1</a:t>
                </a:r>
              </a:p>
              <a:p>
                <a:pPr marL="0" indent="0">
                  <a:buNone/>
                </a:pPr>
                <a:r>
                  <a:rPr lang="en-CA" dirty="0"/>
                  <a:t>Suppose a coin is flipped 100 times and found 55 heads. Find the MLE of p, the probability of a single head.</a:t>
                </a:r>
              </a:p>
              <a:p>
                <a:pPr marL="0" indent="0">
                  <a:buNone/>
                </a:pPr>
                <a:r>
                  <a:rPr lang="en-CA" b="1" dirty="0"/>
                  <a:t>Solution:</a:t>
                </a:r>
                <a:r>
                  <a:rPr lang="en-CA" dirty="0"/>
                  <a:t> </a:t>
                </a:r>
              </a:p>
              <a:p>
                <a:pPr marL="0" indent="0">
                  <a:buNone/>
                </a:pPr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/>
                  <a:t>= number of heads in 100 flips.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binomial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>
                        <a:latin typeface="Cambria Math" panose="02040503050406030204" pitchFamily="18" charset="0"/>
                      </a:rPr>
                      <m:t>=1,2,…,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where n=100. Then the likelihood function is </a:t>
                </a:r>
              </a:p>
              <a:p>
                <a:pPr marL="3289300" lvl="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CA" dirty="0"/>
                  <a:t>and </a:t>
                </a:r>
              </a:p>
              <a:p>
                <a:pPr marL="0" indent="0">
                  <a:buNone/>
                </a:pPr>
                <a:r>
                  <a:rPr lang="en-CA" dirty="0"/>
                  <a:t>Log likelihood =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𝒍</m:t>
                    </m:r>
                    <m:d>
                      <m:d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where n=100 and y=55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644" t="-10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916" t="39562" r="44684" b="54251"/>
          <a:stretch/>
        </p:blipFill>
        <p:spPr>
          <a:xfrm>
            <a:off x="4819904" y="5643583"/>
            <a:ext cx="4059936" cy="1154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6805" t="55124" r="18201" b="37564"/>
          <a:stretch/>
        </p:blipFill>
        <p:spPr>
          <a:xfrm>
            <a:off x="4819904" y="7027417"/>
            <a:ext cx="6327648" cy="138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763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7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060704" y="161355"/>
            <a:ext cx="6528816" cy="774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3200" b="1" dirty="0"/>
              <a:t>Example 1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61488" y="3016009"/>
                <a:ext cx="5797296" cy="11412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1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</m:ctrlPr>
                        </m:fPr>
                        <m:num>
                          <m: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  <m:t>𝑑𝑙</m:t>
                          </m:r>
                          <m: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  <m:t>(</m:t>
                          </m:r>
                          <m: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  <m:t>𝑝</m:t>
                          </m:r>
                          <m: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  <m:t>)</m:t>
                          </m:r>
                        </m:num>
                        <m:den>
                          <m: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  <m:t>𝑑𝑝</m:t>
                          </m:r>
                        </m:den>
                      </m:f>
                      <m:r>
                        <a:rPr kumimoji="0" lang="en-CA" sz="3200" b="0" i="1" u="none" strike="noStrike" cap="none" spc="28" normalizeH="0" baseline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Iowan Old Style"/>
                        </a:rPr>
                        <m:t>=</m:t>
                      </m:r>
                      <m:f>
                        <m:fPr>
                          <m:ctrlP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</m:ctrlPr>
                        </m:fPr>
                        <m:num>
                          <m: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  <m:t>𝑦</m:t>
                          </m:r>
                        </m:num>
                        <m:den>
                          <m: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  <m:t>𝑝</m:t>
                          </m:r>
                        </m:den>
                      </m:f>
                      <m:r>
                        <a:rPr kumimoji="0" lang="en-CA" sz="3200" b="0" i="1" u="none" strike="noStrike" cap="none" spc="28" normalizeH="0" baseline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Iowan Old Style"/>
                        </a:rPr>
                        <m:t>−</m:t>
                      </m:r>
                      <m:f>
                        <m:fPr>
                          <m:ctrlPr>
                            <a:rPr kumimoji="0" lang="en-CA" sz="3200" b="0" i="1" u="none" strike="noStrike" cap="none" spc="28" normalizeH="0" baseline="0" smtClean="0">
                              <a:ln>
                                <a:noFill/>
                              </a:ln>
                              <a:solidFill>
                                <a:srgbClr val="5C5C5C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Iowan Old Style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en-CA" sz="3200" b="0" i="1" u="none" strike="noStrike" cap="none" spc="28" normalizeH="0" baseline="0" smtClean="0">
                                  <a:ln>
                                    <a:noFill/>
                                  </a:ln>
                                  <a:solidFill>
                                    <a:srgbClr val="5C5C5C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Iowan Old Style"/>
                                </a:rPr>
                              </m:ctrlPr>
                            </m:dPr>
                            <m:e>
                              <m:r>
                                <a:rPr kumimoji="0" lang="en-CA" sz="3200" b="0" i="1" u="none" strike="noStrike" cap="none" spc="28" normalizeH="0" baseline="0" smtClean="0">
                                  <a:ln>
                                    <a:noFill/>
                                  </a:ln>
                                  <a:solidFill>
                                    <a:srgbClr val="5C5C5C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Iowan Old Style"/>
                                </a:rPr>
                                <m:t>𝑛</m:t>
                              </m:r>
                              <m:r>
                                <a:rPr kumimoji="0" lang="en-CA" sz="3200" b="0" i="1" u="none" strike="noStrike" cap="none" spc="28" normalizeH="0" baseline="0" smtClean="0">
                                  <a:ln>
                                    <a:noFill/>
                                  </a:ln>
                                  <a:solidFill>
                                    <a:srgbClr val="5C5C5C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Iowan Old Style"/>
                                </a:rPr>
                                <m:t>−</m:t>
                              </m:r>
                              <m:r>
                                <a:rPr kumimoji="0" lang="en-CA" sz="3200" b="0" i="1" u="none" strike="noStrike" cap="none" spc="28" normalizeH="0" baseline="0" smtClean="0">
                                  <a:ln>
                                    <a:noFill/>
                                  </a:ln>
                                  <a:solidFill>
                                    <a:srgbClr val="5C5C5C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Iowan Old Style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kumimoji="0" lang="en-CA" sz="3200" b="0" i="1" u="none" strike="noStrike" cap="none" spc="28" normalizeH="0" baseline="0" smtClean="0">
                                  <a:ln>
                                    <a:noFill/>
                                  </a:ln>
                                  <a:solidFill>
                                    <a:srgbClr val="5C5C5C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Iowan Old Style"/>
                                </a:rPr>
                              </m:ctrlPr>
                            </m:dPr>
                            <m:e>
                              <m:r>
                                <a:rPr kumimoji="0" lang="en-CA" sz="3200" b="0" i="1" u="none" strike="noStrike" cap="none" spc="28" normalizeH="0" baseline="0" smtClean="0">
                                  <a:ln>
                                    <a:noFill/>
                                  </a:ln>
                                  <a:solidFill>
                                    <a:srgbClr val="5C5C5C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Iowan Old Style"/>
                                </a:rPr>
                                <m:t>1−</m:t>
                              </m:r>
                              <m:r>
                                <a:rPr kumimoji="0" lang="en-CA" sz="3200" b="0" i="1" u="none" strike="noStrike" cap="none" spc="28" normalizeH="0" baseline="0" smtClean="0">
                                  <a:ln>
                                    <a:noFill/>
                                  </a:ln>
                                  <a:solidFill>
                                    <a:srgbClr val="5C5C5C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Iowan Old Style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kumimoji="0" lang="en-CA" sz="3200" b="0" i="1" u="none" strike="noStrike" cap="none" spc="28" normalizeH="0" baseline="0" smtClean="0">
                          <a:ln>
                            <a:noFill/>
                          </a:ln>
                          <a:solidFill>
                            <a:srgbClr val="5C5C5C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Iowan Old Style"/>
                        </a:rPr>
                        <m:t>=0</m:t>
                      </m:r>
                    </m:oMath>
                  </m:oMathPara>
                </a14:m>
                <a:endParaRPr kumimoji="0" lang="en-CA" sz="3600" b="0" i="1" u="none" strike="noStrike" cap="none" spc="28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sym typeface="Iowan Old Style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88" y="3016009"/>
                <a:ext cx="5797296" cy="11412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0704" y="1006305"/>
                <a:ext cx="10076688" cy="13158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To find</a:t>
                </a:r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the MLE of </a:t>
                </a:r>
                <a:r>
                  <a:rPr kumimoji="0" lang="en-CA" sz="3200" b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p</a:t>
                </a:r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3200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CA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setting derivative of </a:t>
                </a:r>
                <a14:m>
                  <m:oMath xmlns:m="http://schemas.openxmlformats.org/officeDocument/2006/math">
                    <m:r>
                      <a:rPr lang="en-CA" sz="3200" b="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CA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w.r.t </a:t>
                </a:r>
                <a:r>
                  <a:rPr kumimoji="0" lang="en-CA" sz="3200" b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p</a:t>
                </a:r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to zero</a:t>
                </a:r>
                <a:endParaRPr kumimoji="0" lang="en-CA" sz="3200" b="0" i="0" u="none" strike="noStrike" cap="none" spc="28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sym typeface="Iowan Old Style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006305"/>
                <a:ext cx="10076688" cy="1315809"/>
              </a:xfrm>
              <a:prstGeom prst="rect">
                <a:avLst/>
              </a:prstGeom>
              <a:blipFill rotWithShape="0">
                <a:blip r:embed="rId3"/>
                <a:stretch>
                  <a:fillRect l="-1936" b="-125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60704" y="4637024"/>
                <a:ext cx="9235440" cy="10769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1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320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latin typeface="Iowan Old Style"/>
                    <a:ea typeface="Iowan Old Style"/>
                    <a:cs typeface="Iowan Old Style"/>
                    <a:sym typeface="Iowan Old Style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CA" sz="3600" b="0" i="0" u="none" strike="noStrike" cap="none" spc="28" normalizeH="0" baseline="0" dirty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hen</m:t>
                    </m:r>
                    <m:r>
                      <a:rPr kumimoji="0" lang="en-CA" sz="3600" b="0" i="0" u="none" strike="noStrike" cap="none" spc="28" normalizeH="0" baseline="0" dirty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 </m:t>
                    </m:r>
                    <m:acc>
                      <m:accPr>
                        <m:chr m:val="̂"/>
                        <m:ctrlP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accPr>
                      <m:e>
                        <m: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𝑝</m:t>
                        </m:r>
                      </m:e>
                    </m:acc>
                    <m:r>
                      <a:rPr kumimoji="0" lang="en-CA" sz="3600" b="0" i="1" u="none" strike="noStrike" cap="none" spc="28" normalizeH="0" baseline="0" dirty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=</m:t>
                    </m:r>
                    <m:f>
                      <m:fPr>
                        <m:ctrlP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fPr>
                      <m:num>
                        <m: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𝑦</m:t>
                        </m:r>
                      </m:num>
                      <m:den>
                        <m: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𝑛</m:t>
                        </m:r>
                      </m:den>
                    </m:f>
                    <m:r>
                      <a:rPr kumimoji="0" lang="en-CA" sz="3600" b="0" i="1" u="none" strike="noStrike" cap="none" spc="28" normalizeH="0" baseline="0" dirty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=</m:t>
                    </m:r>
                    <m:f>
                      <m:fPr>
                        <m:ctrlP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fPr>
                      <m:num>
                        <m: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55</m:t>
                        </m:r>
                      </m:num>
                      <m:den>
                        <m:r>
                          <a:rPr kumimoji="0" lang="en-CA" sz="3600" b="0" i="1" u="none" strike="noStrike" cap="none" spc="28" normalizeH="0" baseline="0" dirty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100</m:t>
                        </m:r>
                      </m:den>
                    </m:f>
                    <m:r>
                      <a:rPr kumimoji="0" lang="en-CA" sz="3600" b="0" i="1" u="none" strike="noStrike" cap="none" spc="28" normalizeH="0" baseline="0" dirty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=0.55</m:t>
                    </m:r>
                  </m:oMath>
                </a14:m>
                <a:endParaRPr kumimoji="0" lang="en-CA" sz="3600" b="0" i="1" u="none" strike="noStrike" cap="none" spc="28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uFillTx/>
                  <a:sym typeface="Iowan Old Style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4637024"/>
                <a:ext cx="9235440" cy="1076961"/>
              </a:xfrm>
              <a:prstGeom prst="rect">
                <a:avLst/>
              </a:prstGeom>
              <a:blipFill rotWithShape="0">
                <a:blip r:embed="rId4"/>
                <a:stretch>
                  <a:fillRect l="-2112" b="-45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97280" y="5756201"/>
                <a:ext cx="10789920" cy="19389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CA" sz="3200" b="1" i="0" dirty="0"/>
                  <a:t>Example 2</a:t>
                </a:r>
              </a:p>
              <a:p>
                <a:r>
                  <a:rPr lang="en-CA" sz="3200" i="0" dirty="0"/>
                  <a:t>Suppose that </a:t>
                </a:r>
                <a14:m>
                  <m:oMath xmlns:m="http://schemas.openxmlformats.org/officeDocument/2006/math">
                    <m:r>
                      <a:rPr lang="en-CA" sz="3200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A" sz="3200" i="0" dirty="0"/>
                  <a:t> is a discrete random variable with the below </a:t>
                </a:r>
                <a:r>
                  <a:rPr lang="en-CA" sz="3200" i="0" dirty="0" err="1"/>
                  <a:t>pmf</a:t>
                </a:r>
                <a:r>
                  <a:rPr lang="en-CA" sz="3200" i="0" dirty="0"/>
                  <a:t> where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CA" sz="3200" i="0" dirty="0"/>
                  <a:t> is a parameter. </a:t>
                </a:r>
                <a:endParaRPr lang="en-CA" sz="3200" b="1" i="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756201"/>
                <a:ext cx="10789920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1808" b="-974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26667" t="22731" r="31332" b="69018"/>
          <a:stretch/>
        </p:blipFill>
        <p:spPr>
          <a:xfrm>
            <a:off x="2848356" y="8028894"/>
            <a:ext cx="6501384" cy="11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210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8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1060704" y="161355"/>
            <a:ext cx="6528816" cy="774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3200" b="1" i="0" dirty="0"/>
              <a:t>Example 2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0704" y="1030703"/>
                <a:ext cx="10076688" cy="12670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𝑥</m:t>
                    </m:r>
                    <m:r>
                      <a:rPr kumimoji="0" lang="en-CA" sz="3200" b="0" i="1" u="none" strike="noStrike" cap="none" spc="28" normalizeH="0" baseline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=</m:t>
                    </m:r>
                    <m:d>
                      <m:dPr>
                        <m:ctrlP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</m:ctrlPr>
                      </m:dPr>
                      <m:e>
                        <m:r>
                          <a:rPr kumimoji="0" lang="en-CA" sz="3200" b="0" i="1" u="none" strike="noStrike" cap="none" spc="28" normalizeH="0" baseline="0" smtClean="0">
                            <a:ln>
                              <a:noFill/>
                            </a:ln>
                            <a:solidFill>
                              <a:srgbClr val="5C5C5C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Iowan Old Style"/>
                          </a:rPr>
                          <m:t>3,0,2,1,3,2,1,0,2,1</m:t>
                        </m:r>
                      </m:e>
                    </m:d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 is some </a:t>
                </a:r>
                <a:r>
                  <a:rPr kumimoji="0" lang="en-CA" sz="3200" b="0" i="0" u="none" strike="noStrike" cap="none" spc="28" normalizeH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observed values of </a:t>
                </a:r>
                <a14:m>
                  <m:oMath xmlns:m="http://schemas.openxmlformats.org/officeDocument/2006/math">
                    <m:r>
                      <a:rPr kumimoji="0" lang="en-CA" sz="3200" b="0" i="1" u="none" strike="noStrike" cap="none" spc="28" normalizeH="0" dirty="0" smtClean="0">
                        <a:ln>
                          <a:noFill/>
                        </a:ln>
                        <a:solidFill>
                          <a:srgbClr val="5C5C5C"/>
                        </a:solidFill>
                        <a:effectLst/>
                        <a:uFillTx/>
                        <a:latin typeface="Cambria Math" panose="02040503050406030204" pitchFamily="18" charset="0"/>
                        <a:sym typeface="Iowan Old Style"/>
                      </a:rPr>
                      <m:t>𝑋</m:t>
                    </m:r>
                  </m:oMath>
                </a14:m>
                <a:r>
                  <a:rPr kumimoji="0" lang="en-CA" sz="3200" b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. </a:t>
                </a:r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What is the MLE of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en-CA" sz="3200" b="0" i="0" u="none" strike="noStrike" cap="none" spc="28" normalizeH="0" baseline="0" dirty="0">
                    <a:ln>
                      <a:noFill/>
                    </a:ln>
                    <a:solidFill>
                      <a:srgbClr val="5C5C5C"/>
                    </a:solidFill>
                    <a:effectLst/>
                    <a:uFillTx/>
                    <a:sym typeface="Iowan Old Style"/>
                  </a:rPr>
                  <a:t>?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030703"/>
                <a:ext cx="10076688" cy="1267014"/>
              </a:xfrm>
              <a:prstGeom prst="rect">
                <a:avLst/>
              </a:prstGeom>
              <a:blipFill rotWithShape="0">
                <a:blip r:embed="rId2"/>
                <a:stretch>
                  <a:fillRect l="-1936" b="-1490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2467" t="26437" r="27133" b="63438"/>
          <a:stretch/>
        </p:blipFill>
        <p:spPr>
          <a:xfrm>
            <a:off x="1655240" y="3256487"/>
            <a:ext cx="8887616" cy="1428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976" y="2406512"/>
            <a:ext cx="2066544" cy="774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3200" b="1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"/>
                <a:ea typeface="Iowan Old Style"/>
                <a:cs typeface="Iowan Old Style"/>
                <a:sym typeface="Iowan Old Style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4520" y="4966622"/>
                <a:ext cx="11196527" cy="215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CA" dirty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CA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=2(</m:t>
                        </m:r>
                        <m:r>
                          <m:rPr>
                            <m:sty m:val="p"/>
                          </m:rPr>
                          <a:rPr lang="en-CA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)+3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CA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+2(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CA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					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⁡(1−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where C is a constant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20" y="4966622"/>
                <a:ext cx="11196527" cy="2157065"/>
              </a:xfrm>
              <a:prstGeom prst="rect">
                <a:avLst/>
              </a:prstGeom>
              <a:blipFill rotWithShape="0"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0976" y="7259798"/>
                <a:ext cx="10417464" cy="17988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CA" sz="3200" i="0" dirty="0"/>
                  <a:t>The derivative of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sz="32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3200" i="0" dirty="0"/>
                  <a:t>w.r.t </a:t>
                </a:r>
                <a14:m>
                  <m:oMath xmlns:m="http://schemas.openxmlformats.org/officeDocument/2006/math">
                    <m:r>
                      <a:rPr lang="en-CA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𝑑𝑙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CA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3200" i="0" dirty="0"/>
              </a:p>
              <a:p>
                <a:r>
                  <a:rPr lang="en-CA" sz="3200" i="0" dirty="0"/>
                  <a:t>The MLE of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3200" i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CA" sz="3200" i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7259798"/>
                <a:ext cx="10417464" cy="1798890"/>
              </a:xfrm>
              <a:prstGeom prst="rect">
                <a:avLst/>
              </a:prstGeom>
              <a:blipFill rotWithShape="0">
                <a:blip r:embed="rId5"/>
                <a:stretch>
                  <a:fillRect l="-1872" b="-915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160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9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8742" y="279297"/>
                <a:ext cx="11172305" cy="24314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CA" sz="3200" b="1" i="0" dirty="0"/>
                  <a:t>Example 3</a:t>
                </a:r>
              </a:p>
              <a:p>
                <a:r>
                  <a:rPr lang="en-US" sz="3200" i="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i="0" dirty="0"/>
                  <a:t> are </a:t>
                </a:r>
                <a:r>
                  <a:rPr lang="en-US" sz="3200" i="0" dirty="0" err="1"/>
                  <a:t>i.i.d</a:t>
                </a:r>
                <a:r>
                  <a:rPr lang="en-US" sz="3200" i="0" dirty="0"/>
                  <a:t>. random variables from a Normal distribution with pdf 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3200" i="0" dirty="0"/>
                  <a:t>. Find the </a:t>
                </a:r>
                <a:r>
                  <a:rPr lang="en-CA" sz="3200" i="0" dirty="0"/>
                  <a:t>MLEs of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i="0" dirty="0"/>
                  <a:t> and </a:t>
                </a:r>
                <a14:m>
                  <m:oMath xmlns:m="http://schemas.openxmlformats.org/officeDocument/2006/math">
                    <m:r>
                      <a:rPr lang="en-CA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i="0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42" y="279297"/>
                <a:ext cx="11172305" cy="2431435"/>
              </a:xfrm>
              <a:prstGeom prst="rect">
                <a:avLst/>
              </a:prstGeom>
              <a:blipFill rotWithShape="0">
                <a:blip r:embed="rId2"/>
                <a:stretch>
                  <a:fillRect l="-1746" b="-75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8742" y="2999340"/>
            <a:ext cx="3877056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sz="2800" b="1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"/>
                <a:ea typeface="Iowan Old Style"/>
                <a:cs typeface="Iowan Old Style"/>
                <a:sym typeface="Iowan Old Style"/>
              </a:rPr>
              <a:t>Solution: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7500" t="32250" r="11382" b="59312"/>
          <a:stretch/>
        </p:blipFill>
        <p:spPr>
          <a:xfrm>
            <a:off x="908742" y="4000964"/>
            <a:ext cx="11172305" cy="154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0567" t="45562" r="34483" b="35875"/>
          <a:stretch/>
        </p:blipFill>
        <p:spPr>
          <a:xfrm>
            <a:off x="3108960" y="6214121"/>
            <a:ext cx="6126480" cy="26030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8742" y="5473364"/>
            <a:ext cx="8326698" cy="7130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CA" b="0" i="0" u="none" strike="noStrike" cap="none" spc="28" normalizeH="0" baseline="0" dirty="0">
                <a:ln>
                  <a:noFill/>
                </a:ln>
                <a:solidFill>
                  <a:srgbClr val="5C5C5C"/>
                </a:solidFill>
                <a:effectLst/>
                <a:uFillTx/>
                <a:latin typeface="Iowan Old Style"/>
                <a:ea typeface="Iowan Old Style"/>
                <a:cs typeface="Iowan Old Style"/>
                <a:sym typeface="Iowan Old Style"/>
              </a:rPr>
              <a:t>Letting partial derivatives to be zero</a:t>
            </a:r>
          </a:p>
        </p:txBody>
      </p:sp>
    </p:spTree>
    <p:extLst>
      <p:ext uri="{BB962C8B-B14F-4D97-AF65-F5344CB8AC3E}">
        <p14:creationId xmlns:p14="http://schemas.microsoft.com/office/powerpoint/2010/main" val="15241745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kumimoji="0" sz="2800" b="0" i="1" u="none" strike="noStrike" cap="none" spc="28" normalizeH="0" baseline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12453</TotalTime>
  <Words>1005</Words>
  <Application>Microsoft Office PowerPoint</Application>
  <PresentationFormat>Custom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Baskerville</vt:lpstr>
      <vt:lpstr>Cambria Math</vt:lpstr>
      <vt:lpstr>DIN Alternate</vt:lpstr>
      <vt:lpstr>DIN Condensed</vt:lpstr>
      <vt:lpstr>Helvetica</vt:lpstr>
      <vt:lpstr>Helvetica Neue</vt:lpstr>
      <vt:lpstr>Helvetica Neue Light</vt:lpstr>
      <vt:lpstr>Helvetica Neue Medium</vt:lpstr>
      <vt:lpstr>Iowan Old Style</vt:lpstr>
      <vt:lpstr>Zapf Dingbats</vt:lpstr>
      <vt:lpstr>New_Template9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MLE Computations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1: Introduction to Machine Learning (ML) and R</dc:title>
  <dc:creator>Dushanthi</dc:creator>
  <cp:lastModifiedBy>David Veitch</cp:lastModifiedBy>
  <cp:revision>722</cp:revision>
  <cp:lastPrinted>2019-11-01T14:44:15Z</cp:lastPrinted>
  <dcterms:modified xsi:type="dcterms:W3CDTF">2019-11-01T14:44:37Z</dcterms:modified>
</cp:coreProperties>
</file>