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8" r:id="rId9"/>
    <p:sldId id="277" r:id="rId10"/>
    <p:sldId id="279" r:id="rId11"/>
    <p:sldId id="268" r:id="rId12"/>
    <p:sldId id="270" r:id="rId13"/>
    <p:sldId id="272" r:id="rId14"/>
    <p:sldId id="281" r:id="rId15"/>
    <p:sldId id="321"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1" d="100"/>
          <a:sy n="81" d="100"/>
        </p:scale>
        <p:origin x="91" y="91"/>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12/1/2022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10</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Classifying Depression with Activity</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Dave </a:t>
            </a:r>
            <a:r>
              <a:rPr lang="en-US" dirty="0" err="1"/>
              <a:t>Storey</a:t>
            </a:r>
            <a:r>
              <a:rPr lang="en-US" dirty="0"/>
              <a:t> and Spencer Lingwall</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4" y="549275"/>
            <a:ext cx="3565524" cy="1997855"/>
          </a:xfrm>
        </p:spPr>
        <p:txBody>
          <a:bodyPr wrap="square" anchor="b">
            <a:normAutofit/>
          </a:bodyPr>
          <a:lstStyle/>
          <a:p>
            <a:r>
              <a:rPr lang="en-US" dirty="0"/>
              <a:t>Tuning Hyper Parameters</a:t>
            </a:r>
          </a:p>
        </p:txBody>
      </p:sp>
      <p:sp>
        <p:nvSpPr>
          <p:cNvPr id="14" name="Content Placeholder 13">
            <a:extLst>
              <a:ext uri="{FF2B5EF4-FFF2-40B4-BE49-F238E27FC236}">
                <a16:creationId xmlns:a16="http://schemas.microsoft.com/office/drawing/2014/main" id="{8598FE30-7B5C-CC82-49D1-5AAF357462A9}"/>
              </a:ext>
            </a:extLst>
          </p:cNvPr>
          <p:cNvSpPr>
            <a:spLocks noGrp="1"/>
          </p:cNvSpPr>
          <p:nvPr>
            <p:ph idx="1"/>
          </p:nvPr>
        </p:nvSpPr>
        <p:spPr>
          <a:xfrm>
            <a:off x="550863" y="2678400"/>
            <a:ext cx="3565525" cy="3414425"/>
          </a:xfrm>
        </p:spPr>
        <p:txBody>
          <a:bodyPr anchor="t">
            <a:normAutofit/>
          </a:bodyPr>
          <a:lstStyle/>
          <a:p>
            <a:r>
              <a:rPr lang="en-US" sz="1600" dirty="0"/>
              <a:t>We wanted to know how many trees to use in our forest classifier. We ran a series of experiments to find the optimal number and it appears that the accuracy peaks around 75 trees and then starts to give diminishing returns. </a:t>
            </a:r>
          </a:p>
          <a:p>
            <a:r>
              <a:rPr lang="en-US" sz="1600" dirty="0"/>
              <a:t>Notice though that the accuracy with 40 trees is about as good as 75. This means we can do less work and get about the same results. </a:t>
            </a:r>
          </a:p>
          <a:p>
            <a:r>
              <a:rPr lang="en-US" sz="1600" dirty="0"/>
              <a:t>Sidenote: 42 had the best accuracy</a:t>
            </a:r>
          </a:p>
        </p:txBody>
      </p:sp>
      <p:pic>
        <p:nvPicPr>
          <p:cNvPr id="10" name="Content Placeholder 9" descr="Chart, line chart&#10;&#10;Description automatically generated">
            <a:extLst>
              <a:ext uri="{FF2B5EF4-FFF2-40B4-BE49-F238E27FC236}">
                <a16:creationId xmlns:a16="http://schemas.microsoft.com/office/drawing/2014/main" id="{8F21DBB5-5023-BC9A-3F14-28CC257D126C}"/>
              </a:ext>
            </a:extLst>
          </p:cNvPr>
          <p:cNvPicPr>
            <a:picLocks noChangeAspect="1"/>
          </p:cNvPicPr>
          <p:nvPr/>
        </p:nvPicPr>
        <p:blipFill rotWithShape="1">
          <a:blip r:embed="rId3"/>
          <a:srcRect l="1" t="-1" r="151" b="-1"/>
          <a:stretch/>
        </p:blipFill>
        <p:spPr>
          <a:xfrm>
            <a:off x="4743451" y="690664"/>
            <a:ext cx="7124294" cy="5618061"/>
          </a:xfrm>
          <a:custGeom>
            <a:avLst/>
            <a:gdLst/>
            <a:ahLst/>
            <a:cxnLst/>
            <a:rect l="l" t="t" r="r" b="b"/>
            <a:pathLst>
              <a:path w="6897687" h="5759451">
                <a:moveTo>
                  <a:pt x="0" y="0"/>
                </a:moveTo>
                <a:lnTo>
                  <a:pt x="6897687" y="0"/>
                </a:lnTo>
                <a:lnTo>
                  <a:pt x="6897687" y="5759451"/>
                </a:lnTo>
                <a:lnTo>
                  <a:pt x="0" y="5759451"/>
                </a:lnTo>
                <a:close/>
              </a:path>
            </a:pathLst>
          </a:custGeom>
        </p:spPr>
      </p:pic>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10</a:t>
            </a:fld>
            <a:endParaRPr lang="en-US"/>
          </a:p>
        </p:txBody>
      </p:sp>
    </p:spTree>
    <p:extLst>
      <p:ext uri="{BB962C8B-B14F-4D97-AF65-F5344CB8AC3E}">
        <p14:creationId xmlns:p14="http://schemas.microsoft.com/office/powerpoint/2010/main" val="2624630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Results from our Experiments</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Where to next?</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Dave </a:t>
            </a:r>
            <a:r>
              <a:rPr lang="en-US" dirty="0" err="1"/>
              <a:t>Storey</a:t>
            </a:r>
            <a:endParaRPr lang="en-US" dirty="0"/>
          </a:p>
          <a:p>
            <a:r>
              <a:rPr lang="en-US" dirty="0"/>
              <a:t>Spencer Lingwall</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What is the problem?</a:t>
            </a:r>
          </a:p>
          <a:p>
            <a:r>
              <a:rPr lang="en-US" dirty="0"/>
              <a:t>Dataset</a:t>
            </a:r>
          </a:p>
          <a:p>
            <a:r>
              <a:rPr lang="en-US" dirty="0"/>
              <a:t>Challenges we faced</a:t>
            </a:r>
          </a:p>
          <a:p>
            <a:r>
              <a:rPr lang="en-US" dirty="0"/>
              <a:t>Results from our experiments</a:t>
            </a:r>
          </a:p>
          <a:p>
            <a:r>
              <a:rPr lang="en-US" dirty="0"/>
              <a:t>Where to next?</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What is our Problem?</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77500" lnSpcReduction="20000"/>
          </a:bodyPr>
          <a:lstStyle/>
          <a:p>
            <a:r>
              <a:rPr lang="en-US" dirty="0"/>
              <a:t>Depression is associated with disrupted biological rhythms caused by environmental disturbance like seasonal change in daylight, alteration of social rhythms due to for instance shift-work or longitude traveling.</a:t>
            </a:r>
          </a:p>
          <a:p>
            <a:r>
              <a:rPr lang="en-US" dirty="0"/>
              <a:t>We want to be able to classify depression based on a persons </a:t>
            </a:r>
            <a:r>
              <a:rPr lang="en-US" dirty="0" err="1"/>
              <a:t>actigraph</a:t>
            </a:r>
            <a:r>
              <a:rPr lang="en-US" dirty="0"/>
              <a:t>. Hopefully, this will allow doctors and other researchers to better diagnose depression.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The Dataset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6" name="Subtitle 5">
            <a:extLst>
              <a:ext uri="{FF2B5EF4-FFF2-40B4-BE49-F238E27FC236}">
                <a16:creationId xmlns:a16="http://schemas.microsoft.com/office/drawing/2014/main" id="{DEA3A87A-7556-0DC6-CC34-DEFED9BF0B1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What does our data look like?</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4" name="Content Placeholder 3">
            <a:extLst>
              <a:ext uri="{FF2B5EF4-FFF2-40B4-BE49-F238E27FC236}">
                <a16:creationId xmlns:a16="http://schemas.microsoft.com/office/drawing/2014/main" id="{F0F0E74B-5B80-79DA-8610-D8E8882B2F31}"/>
              </a:ext>
            </a:extLst>
          </p:cNvPr>
          <p:cNvSpPr>
            <a:spLocks noGrp="1"/>
          </p:cNvSpPr>
          <p:nvPr>
            <p:ph idx="1"/>
          </p:nvPr>
        </p:nvSpPr>
        <p:spPr/>
        <p:txBody>
          <a:bodyPr/>
          <a:lstStyle/>
          <a:p>
            <a:r>
              <a:rPr lang="en-US" dirty="0"/>
              <a:t>55 people’s </a:t>
            </a:r>
            <a:r>
              <a:rPr lang="en-US" dirty="0" err="1"/>
              <a:t>actigraphs</a:t>
            </a:r>
            <a:r>
              <a:rPr lang="en-US" dirty="0"/>
              <a:t> and some basic information about them</a:t>
            </a:r>
          </a:p>
          <a:p>
            <a:r>
              <a:rPr lang="en-US" dirty="0"/>
              <a:t>Two groups of people: Condition (23) and Control (32)</a:t>
            </a:r>
          </a:p>
          <a:p>
            <a:r>
              <a:rPr lang="en-US" dirty="0"/>
              <a:t>The condition group also has information about if they were married, attending school, employed, and further information about their condition.</a:t>
            </a:r>
          </a:p>
        </p:txBody>
      </p:sp>
    </p:spTree>
    <p:extLst>
      <p:ext uri="{BB962C8B-B14F-4D97-AF65-F5344CB8AC3E}">
        <p14:creationId xmlns:p14="http://schemas.microsoft.com/office/powerpoint/2010/main" val="2496947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err="1"/>
              <a:t>Actigraph</a:t>
            </a:r>
            <a:r>
              <a:rPr lang="en-US" dirty="0"/>
              <a:t> of a Person</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dirty="0"/>
          </a:p>
        </p:txBody>
      </p:sp>
      <p:pic>
        <p:nvPicPr>
          <p:cNvPr id="9" name="Content Placeholder 8" descr="Chart&#10;&#10;Description automatically generated">
            <a:extLst>
              <a:ext uri="{FF2B5EF4-FFF2-40B4-BE49-F238E27FC236}">
                <a16:creationId xmlns:a16="http://schemas.microsoft.com/office/drawing/2014/main" id="{9C8C7800-776A-B53D-1F80-B0265DF9E1E7}"/>
              </a:ext>
            </a:extLst>
          </p:cNvPr>
          <p:cNvPicPr>
            <a:picLocks noGrp="1" noChangeAspect="1"/>
          </p:cNvPicPr>
          <p:nvPr>
            <p:ph idx="1"/>
          </p:nvPr>
        </p:nvPicPr>
        <p:blipFill>
          <a:blip r:embed="rId2"/>
          <a:stretch>
            <a:fillRect/>
          </a:stretch>
        </p:blipFill>
        <p:spPr>
          <a:xfrm>
            <a:off x="557660" y="1416157"/>
            <a:ext cx="11090275" cy="2416580"/>
          </a:xfrm>
        </p:spPr>
      </p:pic>
      <p:pic>
        <p:nvPicPr>
          <p:cNvPr id="12" name="Picture 11" descr="Chart&#10;&#10;Description automatically generated">
            <a:extLst>
              <a:ext uri="{FF2B5EF4-FFF2-40B4-BE49-F238E27FC236}">
                <a16:creationId xmlns:a16="http://schemas.microsoft.com/office/drawing/2014/main" id="{FECCC418-C596-0D5A-CEBD-0134376BA061}"/>
              </a:ext>
            </a:extLst>
          </p:cNvPr>
          <p:cNvPicPr>
            <a:picLocks noChangeAspect="1"/>
          </p:cNvPicPr>
          <p:nvPr/>
        </p:nvPicPr>
        <p:blipFill>
          <a:blip r:embed="rId3"/>
          <a:stretch>
            <a:fillRect/>
          </a:stretch>
        </p:blipFill>
        <p:spPr>
          <a:xfrm>
            <a:off x="550862" y="4005471"/>
            <a:ext cx="11097073" cy="2416580"/>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Challenges we Faced</a:t>
            </a:r>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3" name="Content Placeholder 2">
            <a:extLst>
              <a:ext uri="{FF2B5EF4-FFF2-40B4-BE49-F238E27FC236}">
                <a16:creationId xmlns:a16="http://schemas.microsoft.com/office/drawing/2014/main" id="{318A7378-5CE9-4586-55E9-A6040858F36A}"/>
              </a:ext>
            </a:extLst>
          </p:cNvPr>
          <p:cNvSpPr>
            <a:spLocks noGrp="1"/>
          </p:cNvSpPr>
          <p:nvPr>
            <p:ph sz="quarter" idx="15"/>
          </p:nvPr>
        </p:nvSpPr>
        <p:spPr/>
        <p:txBody>
          <a:bodyPr/>
          <a:lstStyle/>
          <a:p>
            <a:endParaRPr lang="en-US"/>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Too Few Samples</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Bad Data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6953EB4-D26B-37B9-4DBD-73FECA6F5A27}"/>
              </a:ext>
            </a:extLst>
          </p:cNvPr>
          <p:cNvSpPr>
            <a:spLocks noGrp="1"/>
          </p:cNvSpPr>
          <p:nvPr>
            <p:ph sz="half" idx="2"/>
          </p:nvPr>
        </p:nvSpPr>
        <p:spPr/>
        <p:txBody>
          <a:bodyPr/>
          <a:lstStyle/>
          <a:p>
            <a:endParaRPr lang="en-US"/>
          </a:p>
        </p:txBody>
      </p:sp>
      <p:sp>
        <p:nvSpPr>
          <p:cNvPr id="13" name="Content Placeholder 12">
            <a:extLst>
              <a:ext uri="{FF2B5EF4-FFF2-40B4-BE49-F238E27FC236}">
                <a16:creationId xmlns:a16="http://schemas.microsoft.com/office/drawing/2014/main" id="{1D01E234-49A9-2B88-0F6D-952522A82746}"/>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389134558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{3BBFF38F-A037-4B28-84DB-753CEABC2FE0}tf33713516_win32</Template>
  <TotalTime>151</TotalTime>
  <Words>578</Words>
  <Application>Microsoft Office PowerPoint</Application>
  <PresentationFormat>Widescreen</PresentationFormat>
  <Paragraphs>89</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Walbaum Display</vt:lpstr>
      <vt:lpstr>3DFloatVTI</vt:lpstr>
      <vt:lpstr>Classifying Depression with Activity</vt:lpstr>
      <vt:lpstr>Agenda</vt:lpstr>
      <vt:lpstr>What is our Problem?</vt:lpstr>
      <vt:lpstr>The Dataset</vt:lpstr>
      <vt:lpstr>What does our data look like?</vt:lpstr>
      <vt:lpstr>Actigraph of a Person</vt:lpstr>
      <vt:lpstr>Challenges we Faced</vt:lpstr>
      <vt:lpstr>Too Few Samples</vt:lpstr>
      <vt:lpstr>Bad Data </vt:lpstr>
      <vt:lpstr>Tuning Hyper Parameters</vt:lpstr>
      <vt:lpstr>Results from our Experiments</vt:lpstr>
      <vt:lpstr>Where to next?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Depression with Activity</dc:title>
  <dc:creator>Spencer Lingwall</dc:creator>
  <cp:lastModifiedBy>Spencer Lingwall</cp:lastModifiedBy>
  <cp:revision>1</cp:revision>
  <dcterms:created xsi:type="dcterms:W3CDTF">2022-12-02T05:13:56Z</dcterms:created>
  <dcterms:modified xsi:type="dcterms:W3CDTF">2022-12-02T07:45:45Z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