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8" r:id="rId9"/>
    <p:sldId id="277" r:id="rId10"/>
    <p:sldId id="279" r:id="rId11"/>
    <p:sldId id="268" r:id="rId12"/>
    <p:sldId id="270" r:id="rId13"/>
    <p:sldId id="272" r:id="rId14"/>
    <p:sldId id="281" r:id="rId15"/>
    <p:sldId id="321"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0" d="100"/>
          <a:sy n="80" d="100"/>
        </p:scale>
        <p:origin x="58" y="11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E4C905-CA5C-429C-B392-1E35A1BA718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0F3E1C79-808B-44E4-93EF-ECB6A9FBF6FF}">
      <dgm:prSet/>
      <dgm:spPr/>
      <dgm:t>
        <a:bodyPr/>
        <a:lstStyle/>
        <a:p>
          <a:r>
            <a:rPr lang="en-US"/>
            <a:t>55 Samples did not give us very much to work with. Our best accuracy was around 60%</a:t>
          </a:r>
        </a:p>
      </dgm:t>
    </dgm:pt>
    <dgm:pt modelId="{0F25E223-78DA-423B-B14B-F242D89FF7E3}" type="parTrans" cxnId="{5F0A6356-D7D7-4620-9E2D-567FD0C63F95}">
      <dgm:prSet/>
      <dgm:spPr/>
      <dgm:t>
        <a:bodyPr/>
        <a:lstStyle/>
        <a:p>
          <a:endParaRPr lang="en-US"/>
        </a:p>
      </dgm:t>
    </dgm:pt>
    <dgm:pt modelId="{92BBAD9F-5F28-4CA6-8198-640943C664FD}" type="sibTrans" cxnId="{5F0A6356-D7D7-4620-9E2D-567FD0C63F95}">
      <dgm:prSet/>
      <dgm:spPr/>
      <dgm:t>
        <a:bodyPr/>
        <a:lstStyle/>
        <a:p>
          <a:endParaRPr lang="en-US"/>
        </a:p>
      </dgm:t>
    </dgm:pt>
    <dgm:pt modelId="{FC0BC24A-A249-437E-823E-126898CDAC63}">
      <dgm:prSet/>
      <dgm:spPr/>
      <dgm:t>
        <a:bodyPr/>
        <a:lstStyle/>
        <a:p>
          <a:r>
            <a:rPr lang="en-US" dirty="0"/>
            <a:t>To solve this, we ended up splitting each person into their days that they participated in the experiment with dramatically increased our sample size. </a:t>
          </a:r>
        </a:p>
      </dgm:t>
    </dgm:pt>
    <dgm:pt modelId="{D6942AC1-C26B-4FDD-991C-181EBF3E6FBC}" type="parTrans" cxnId="{6A16200E-3655-40DB-8D9B-01887009E2EA}">
      <dgm:prSet/>
      <dgm:spPr/>
      <dgm:t>
        <a:bodyPr/>
        <a:lstStyle/>
        <a:p>
          <a:endParaRPr lang="en-US"/>
        </a:p>
      </dgm:t>
    </dgm:pt>
    <dgm:pt modelId="{3FF7958A-DF5E-4AD0-B90B-6D89F2214169}" type="sibTrans" cxnId="{6A16200E-3655-40DB-8D9B-01887009E2EA}">
      <dgm:prSet/>
      <dgm:spPr/>
      <dgm:t>
        <a:bodyPr/>
        <a:lstStyle/>
        <a:p>
          <a:endParaRPr lang="en-US"/>
        </a:p>
      </dgm:t>
    </dgm:pt>
    <dgm:pt modelId="{1017DA6D-A945-4A32-A49E-FA0A4B1F29D6}" type="pres">
      <dgm:prSet presAssocID="{CBE4C905-CA5C-429C-B392-1E35A1BA7180}" presName="hierChild1" presStyleCnt="0">
        <dgm:presLayoutVars>
          <dgm:chPref val="1"/>
          <dgm:dir/>
          <dgm:animOne val="branch"/>
          <dgm:animLvl val="lvl"/>
          <dgm:resizeHandles/>
        </dgm:presLayoutVars>
      </dgm:prSet>
      <dgm:spPr/>
    </dgm:pt>
    <dgm:pt modelId="{8037E1C6-50DD-46BE-B09F-FF1F2347B3DD}" type="pres">
      <dgm:prSet presAssocID="{0F3E1C79-808B-44E4-93EF-ECB6A9FBF6FF}" presName="hierRoot1" presStyleCnt="0"/>
      <dgm:spPr/>
    </dgm:pt>
    <dgm:pt modelId="{8EFAA67C-AD5D-4B49-BA8C-D2015C9DD324}" type="pres">
      <dgm:prSet presAssocID="{0F3E1C79-808B-44E4-93EF-ECB6A9FBF6FF}" presName="composite" presStyleCnt="0"/>
      <dgm:spPr/>
    </dgm:pt>
    <dgm:pt modelId="{1486FD6A-A0DE-4FA9-AD99-AFBC2397F8A2}" type="pres">
      <dgm:prSet presAssocID="{0F3E1C79-808B-44E4-93EF-ECB6A9FBF6FF}" presName="background" presStyleLbl="node0" presStyleIdx="0" presStyleCnt="2"/>
      <dgm:spPr/>
    </dgm:pt>
    <dgm:pt modelId="{EE849D6E-EC5E-4243-AFD6-7502B065C6AE}" type="pres">
      <dgm:prSet presAssocID="{0F3E1C79-808B-44E4-93EF-ECB6A9FBF6FF}" presName="text" presStyleLbl="fgAcc0" presStyleIdx="0" presStyleCnt="2">
        <dgm:presLayoutVars>
          <dgm:chPref val="3"/>
        </dgm:presLayoutVars>
      </dgm:prSet>
      <dgm:spPr/>
    </dgm:pt>
    <dgm:pt modelId="{C312A36D-6260-44A9-A8B2-2E86203E8C11}" type="pres">
      <dgm:prSet presAssocID="{0F3E1C79-808B-44E4-93EF-ECB6A9FBF6FF}" presName="hierChild2" presStyleCnt="0"/>
      <dgm:spPr/>
    </dgm:pt>
    <dgm:pt modelId="{2876D716-EF12-44EA-90FB-CC99133A538D}" type="pres">
      <dgm:prSet presAssocID="{FC0BC24A-A249-437E-823E-126898CDAC63}" presName="hierRoot1" presStyleCnt="0"/>
      <dgm:spPr/>
    </dgm:pt>
    <dgm:pt modelId="{C7AF1956-2071-4EBE-AABA-D110AE5DBE4F}" type="pres">
      <dgm:prSet presAssocID="{FC0BC24A-A249-437E-823E-126898CDAC63}" presName="composite" presStyleCnt="0"/>
      <dgm:spPr/>
    </dgm:pt>
    <dgm:pt modelId="{FAF32E9D-8235-43E4-865C-247BB9E2EB90}" type="pres">
      <dgm:prSet presAssocID="{FC0BC24A-A249-437E-823E-126898CDAC63}" presName="background" presStyleLbl="node0" presStyleIdx="1" presStyleCnt="2"/>
      <dgm:spPr/>
    </dgm:pt>
    <dgm:pt modelId="{A88335FF-0335-4B02-A39C-BD3378723EEC}" type="pres">
      <dgm:prSet presAssocID="{FC0BC24A-A249-437E-823E-126898CDAC63}" presName="text" presStyleLbl="fgAcc0" presStyleIdx="1" presStyleCnt="2">
        <dgm:presLayoutVars>
          <dgm:chPref val="3"/>
        </dgm:presLayoutVars>
      </dgm:prSet>
      <dgm:spPr/>
    </dgm:pt>
    <dgm:pt modelId="{4BC8139B-61EF-406C-974A-FFEF4CE06AD1}" type="pres">
      <dgm:prSet presAssocID="{FC0BC24A-A249-437E-823E-126898CDAC63}" presName="hierChild2" presStyleCnt="0"/>
      <dgm:spPr/>
    </dgm:pt>
  </dgm:ptLst>
  <dgm:cxnLst>
    <dgm:cxn modelId="{6A16200E-3655-40DB-8D9B-01887009E2EA}" srcId="{CBE4C905-CA5C-429C-B392-1E35A1BA7180}" destId="{FC0BC24A-A249-437E-823E-126898CDAC63}" srcOrd="1" destOrd="0" parTransId="{D6942AC1-C26B-4FDD-991C-181EBF3E6FBC}" sibTransId="{3FF7958A-DF5E-4AD0-B90B-6D89F2214169}"/>
    <dgm:cxn modelId="{C1B2F028-817E-462F-9028-6C4A748ABAD2}" type="presOf" srcId="{CBE4C905-CA5C-429C-B392-1E35A1BA7180}" destId="{1017DA6D-A945-4A32-A49E-FA0A4B1F29D6}" srcOrd="0" destOrd="0" presId="urn:microsoft.com/office/officeart/2005/8/layout/hierarchy1"/>
    <dgm:cxn modelId="{8C8C6F38-C99B-4958-B96B-B851C6237930}" type="presOf" srcId="{0F3E1C79-808B-44E4-93EF-ECB6A9FBF6FF}" destId="{EE849D6E-EC5E-4243-AFD6-7502B065C6AE}" srcOrd="0" destOrd="0" presId="urn:microsoft.com/office/officeart/2005/8/layout/hierarchy1"/>
    <dgm:cxn modelId="{5F0A6356-D7D7-4620-9E2D-567FD0C63F95}" srcId="{CBE4C905-CA5C-429C-B392-1E35A1BA7180}" destId="{0F3E1C79-808B-44E4-93EF-ECB6A9FBF6FF}" srcOrd="0" destOrd="0" parTransId="{0F25E223-78DA-423B-B14B-F242D89FF7E3}" sibTransId="{92BBAD9F-5F28-4CA6-8198-640943C664FD}"/>
    <dgm:cxn modelId="{F1069988-6AB5-4493-AFA8-A48C56535C5E}" type="presOf" srcId="{FC0BC24A-A249-437E-823E-126898CDAC63}" destId="{A88335FF-0335-4B02-A39C-BD3378723EEC}" srcOrd="0" destOrd="0" presId="urn:microsoft.com/office/officeart/2005/8/layout/hierarchy1"/>
    <dgm:cxn modelId="{92F34935-F6FA-4F00-A215-5237A820A0AB}" type="presParOf" srcId="{1017DA6D-A945-4A32-A49E-FA0A4B1F29D6}" destId="{8037E1C6-50DD-46BE-B09F-FF1F2347B3DD}" srcOrd="0" destOrd="0" presId="urn:microsoft.com/office/officeart/2005/8/layout/hierarchy1"/>
    <dgm:cxn modelId="{AB397AB0-D8C4-47C2-8210-779385D491A9}" type="presParOf" srcId="{8037E1C6-50DD-46BE-B09F-FF1F2347B3DD}" destId="{8EFAA67C-AD5D-4B49-BA8C-D2015C9DD324}" srcOrd="0" destOrd="0" presId="urn:microsoft.com/office/officeart/2005/8/layout/hierarchy1"/>
    <dgm:cxn modelId="{8A9FB0AE-2633-4B99-A125-5A9127D4426E}" type="presParOf" srcId="{8EFAA67C-AD5D-4B49-BA8C-D2015C9DD324}" destId="{1486FD6A-A0DE-4FA9-AD99-AFBC2397F8A2}" srcOrd="0" destOrd="0" presId="urn:microsoft.com/office/officeart/2005/8/layout/hierarchy1"/>
    <dgm:cxn modelId="{2702C07B-42EF-412B-9F13-0F0B38A02225}" type="presParOf" srcId="{8EFAA67C-AD5D-4B49-BA8C-D2015C9DD324}" destId="{EE849D6E-EC5E-4243-AFD6-7502B065C6AE}" srcOrd="1" destOrd="0" presId="urn:microsoft.com/office/officeart/2005/8/layout/hierarchy1"/>
    <dgm:cxn modelId="{EAC942F8-A00D-4685-80FB-C2306692335F}" type="presParOf" srcId="{8037E1C6-50DD-46BE-B09F-FF1F2347B3DD}" destId="{C312A36D-6260-44A9-A8B2-2E86203E8C11}" srcOrd="1" destOrd="0" presId="urn:microsoft.com/office/officeart/2005/8/layout/hierarchy1"/>
    <dgm:cxn modelId="{D89A2725-ABF0-4256-973D-3DAF5ED567C1}" type="presParOf" srcId="{1017DA6D-A945-4A32-A49E-FA0A4B1F29D6}" destId="{2876D716-EF12-44EA-90FB-CC99133A538D}" srcOrd="1" destOrd="0" presId="urn:microsoft.com/office/officeart/2005/8/layout/hierarchy1"/>
    <dgm:cxn modelId="{20A09492-4ECF-462F-A565-331F0A87C83F}" type="presParOf" srcId="{2876D716-EF12-44EA-90FB-CC99133A538D}" destId="{C7AF1956-2071-4EBE-AABA-D110AE5DBE4F}" srcOrd="0" destOrd="0" presId="urn:microsoft.com/office/officeart/2005/8/layout/hierarchy1"/>
    <dgm:cxn modelId="{14744E5D-C837-4F65-B31E-26833DB93464}" type="presParOf" srcId="{C7AF1956-2071-4EBE-AABA-D110AE5DBE4F}" destId="{FAF32E9D-8235-43E4-865C-247BB9E2EB90}" srcOrd="0" destOrd="0" presId="urn:microsoft.com/office/officeart/2005/8/layout/hierarchy1"/>
    <dgm:cxn modelId="{6141DBA5-45CF-4A92-B831-5EF87D5E040E}" type="presParOf" srcId="{C7AF1956-2071-4EBE-AABA-D110AE5DBE4F}" destId="{A88335FF-0335-4B02-A39C-BD3378723EEC}" srcOrd="1" destOrd="0" presId="urn:microsoft.com/office/officeart/2005/8/layout/hierarchy1"/>
    <dgm:cxn modelId="{6765653A-398E-42E0-B3C8-1FD8F58E07C1}" type="presParOf" srcId="{2876D716-EF12-44EA-90FB-CC99133A538D}" destId="{4BC8139B-61EF-406C-974A-FFEF4CE06AD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86FD6A-A0DE-4FA9-AD99-AFBC2397F8A2}">
      <dsp:nvSpPr>
        <dsp:cNvPr id="0" name=""/>
        <dsp:cNvSpPr/>
      </dsp:nvSpPr>
      <dsp:spPr>
        <a:xfrm>
          <a:off x="80956" y="117"/>
          <a:ext cx="4683583" cy="29740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849D6E-EC5E-4243-AFD6-7502B065C6AE}">
      <dsp:nvSpPr>
        <dsp:cNvPr id="0" name=""/>
        <dsp:cNvSpPr/>
      </dsp:nvSpPr>
      <dsp:spPr>
        <a:xfrm>
          <a:off x="601355" y="494496"/>
          <a:ext cx="4683583" cy="29740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55 Samples did not give us very much to work with. Our best accuracy was around 60%</a:t>
          </a:r>
        </a:p>
      </dsp:txBody>
      <dsp:txXfrm>
        <a:off x="688463" y="581604"/>
        <a:ext cx="4509367" cy="2799859"/>
      </dsp:txXfrm>
    </dsp:sp>
    <dsp:sp modelId="{FAF32E9D-8235-43E4-865C-247BB9E2EB90}">
      <dsp:nvSpPr>
        <dsp:cNvPr id="0" name=""/>
        <dsp:cNvSpPr/>
      </dsp:nvSpPr>
      <dsp:spPr>
        <a:xfrm>
          <a:off x="5805337" y="117"/>
          <a:ext cx="4683583" cy="29740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8335FF-0335-4B02-A39C-BD3378723EEC}">
      <dsp:nvSpPr>
        <dsp:cNvPr id="0" name=""/>
        <dsp:cNvSpPr/>
      </dsp:nvSpPr>
      <dsp:spPr>
        <a:xfrm>
          <a:off x="6325735" y="494496"/>
          <a:ext cx="4683583" cy="29740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To solve this, we ended up splitting each person into their days that they participated in the experiment with dramatically increased our sample size. </a:t>
          </a:r>
        </a:p>
      </dsp:txBody>
      <dsp:txXfrm>
        <a:off x="6412843" y="581604"/>
        <a:ext cx="4509367" cy="27998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12/2/2022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10</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Classifying Depression with Activity</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Dave </a:t>
            </a:r>
            <a:r>
              <a:rPr lang="en-US" dirty="0" err="1"/>
              <a:t>Storey</a:t>
            </a:r>
            <a:r>
              <a:rPr lang="en-US" dirty="0"/>
              <a:t> and Spencer Lingwall</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4" y="549275"/>
            <a:ext cx="3565524" cy="1997855"/>
          </a:xfrm>
        </p:spPr>
        <p:txBody>
          <a:bodyPr wrap="square" anchor="b">
            <a:normAutofit/>
          </a:bodyPr>
          <a:lstStyle/>
          <a:p>
            <a:r>
              <a:rPr lang="en-US" dirty="0"/>
              <a:t>Tuning Hyper Parameters</a:t>
            </a:r>
          </a:p>
        </p:txBody>
      </p:sp>
      <p:sp>
        <p:nvSpPr>
          <p:cNvPr id="14" name="Content Placeholder 13">
            <a:extLst>
              <a:ext uri="{FF2B5EF4-FFF2-40B4-BE49-F238E27FC236}">
                <a16:creationId xmlns:a16="http://schemas.microsoft.com/office/drawing/2014/main" id="{8598FE30-7B5C-CC82-49D1-5AAF357462A9}"/>
              </a:ext>
            </a:extLst>
          </p:cNvPr>
          <p:cNvSpPr>
            <a:spLocks noGrp="1"/>
          </p:cNvSpPr>
          <p:nvPr>
            <p:ph idx="1"/>
          </p:nvPr>
        </p:nvSpPr>
        <p:spPr>
          <a:xfrm>
            <a:off x="550863" y="2678400"/>
            <a:ext cx="3565525" cy="3414425"/>
          </a:xfrm>
        </p:spPr>
        <p:txBody>
          <a:bodyPr anchor="t">
            <a:normAutofit/>
          </a:bodyPr>
          <a:lstStyle/>
          <a:p>
            <a:r>
              <a:rPr lang="en-US" sz="1600" dirty="0"/>
              <a:t>We wanted to know how many trees to use in our forest classifier. We ran a series of experiments to find the optimal number and it appears that the accuracy peaks around 75 trees and then starts to give diminishing returns. </a:t>
            </a:r>
          </a:p>
          <a:p>
            <a:r>
              <a:rPr lang="en-US" sz="1600" dirty="0"/>
              <a:t>Notice though that the accuracy with 40 trees is about as good as 75. This means we can do less work and get about the same results. </a:t>
            </a:r>
          </a:p>
          <a:p>
            <a:r>
              <a:rPr lang="en-US" sz="1600" dirty="0"/>
              <a:t>Sidenote: 42 had the best accuracy</a:t>
            </a:r>
          </a:p>
        </p:txBody>
      </p:sp>
      <p:pic>
        <p:nvPicPr>
          <p:cNvPr id="10" name="Content Placeholder 9" descr="Chart, line chart&#10;&#10;Description automatically generated">
            <a:extLst>
              <a:ext uri="{FF2B5EF4-FFF2-40B4-BE49-F238E27FC236}">
                <a16:creationId xmlns:a16="http://schemas.microsoft.com/office/drawing/2014/main" id="{8F21DBB5-5023-BC9A-3F14-28CC257D126C}"/>
              </a:ext>
            </a:extLst>
          </p:cNvPr>
          <p:cNvPicPr>
            <a:picLocks noChangeAspect="1"/>
          </p:cNvPicPr>
          <p:nvPr/>
        </p:nvPicPr>
        <p:blipFill rotWithShape="1">
          <a:blip r:embed="rId3"/>
          <a:srcRect l="1" t="-1" r="151" b="-1"/>
          <a:stretch/>
        </p:blipFill>
        <p:spPr>
          <a:xfrm>
            <a:off x="4743451" y="690664"/>
            <a:ext cx="7124294" cy="5618061"/>
          </a:xfrm>
          <a:custGeom>
            <a:avLst/>
            <a:gdLst/>
            <a:ahLst/>
            <a:cxnLst/>
            <a:rect l="l" t="t" r="r" b="b"/>
            <a:pathLst>
              <a:path w="6897687" h="5759451">
                <a:moveTo>
                  <a:pt x="0" y="0"/>
                </a:moveTo>
                <a:lnTo>
                  <a:pt x="6897687" y="0"/>
                </a:lnTo>
                <a:lnTo>
                  <a:pt x="6897687" y="5759451"/>
                </a:lnTo>
                <a:lnTo>
                  <a:pt x="0" y="5759451"/>
                </a:lnTo>
                <a:close/>
              </a:path>
            </a:pathLst>
          </a:custGeom>
        </p:spPr>
      </p:pic>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10</a:t>
            </a:fld>
            <a:endParaRPr lang="en-US"/>
          </a:p>
        </p:txBody>
      </p:sp>
    </p:spTree>
    <p:extLst>
      <p:ext uri="{BB962C8B-B14F-4D97-AF65-F5344CB8AC3E}">
        <p14:creationId xmlns:p14="http://schemas.microsoft.com/office/powerpoint/2010/main" val="2624630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Results from our Experiments</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Where to next?</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Dave </a:t>
            </a:r>
            <a:r>
              <a:rPr lang="en-US" dirty="0" err="1"/>
              <a:t>Storey</a:t>
            </a:r>
            <a:endParaRPr lang="en-US" dirty="0"/>
          </a:p>
          <a:p>
            <a:r>
              <a:rPr lang="en-US" dirty="0"/>
              <a:t>Spencer Lingwall</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What is the problem?</a:t>
            </a:r>
          </a:p>
          <a:p>
            <a:r>
              <a:rPr lang="en-US" dirty="0"/>
              <a:t>Dataset</a:t>
            </a:r>
          </a:p>
          <a:p>
            <a:r>
              <a:rPr lang="en-US" dirty="0"/>
              <a:t>Challenges we faced</a:t>
            </a:r>
          </a:p>
          <a:p>
            <a:r>
              <a:rPr lang="en-US" dirty="0"/>
              <a:t>Results from our experiments</a:t>
            </a:r>
          </a:p>
          <a:p>
            <a:r>
              <a:rPr lang="en-US" dirty="0"/>
              <a:t>Where to next?</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What is our Problem?</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77500" lnSpcReduction="20000"/>
          </a:bodyPr>
          <a:lstStyle/>
          <a:p>
            <a:r>
              <a:rPr lang="en-US" dirty="0"/>
              <a:t>Depression is associated with disrupted biological rhythms caused by environmental disturbance like seasonal change in daylight, alteration of social rhythms due to for instance shift-work or longitude traveling.</a:t>
            </a:r>
          </a:p>
          <a:p>
            <a:r>
              <a:rPr lang="en-US" dirty="0"/>
              <a:t>We want to be able to classify depression based on a persons </a:t>
            </a:r>
            <a:r>
              <a:rPr lang="en-US" dirty="0" err="1"/>
              <a:t>actigraph</a:t>
            </a:r>
            <a:r>
              <a:rPr lang="en-US" dirty="0"/>
              <a:t>. Hopefully, this will allow doctors and other researchers to better diagnose depression.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The Dataset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6" name="Subtitle 5">
            <a:extLst>
              <a:ext uri="{FF2B5EF4-FFF2-40B4-BE49-F238E27FC236}">
                <a16:creationId xmlns:a16="http://schemas.microsoft.com/office/drawing/2014/main" id="{DEA3A87A-7556-0DC6-CC34-DEFED9BF0B1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What does our data look like?</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4" name="Content Placeholder 3">
            <a:extLst>
              <a:ext uri="{FF2B5EF4-FFF2-40B4-BE49-F238E27FC236}">
                <a16:creationId xmlns:a16="http://schemas.microsoft.com/office/drawing/2014/main" id="{F0F0E74B-5B80-79DA-8610-D8E8882B2F31}"/>
              </a:ext>
            </a:extLst>
          </p:cNvPr>
          <p:cNvSpPr>
            <a:spLocks noGrp="1"/>
          </p:cNvSpPr>
          <p:nvPr>
            <p:ph idx="1"/>
          </p:nvPr>
        </p:nvSpPr>
        <p:spPr/>
        <p:txBody>
          <a:bodyPr/>
          <a:lstStyle/>
          <a:p>
            <a:r>
              <a:rPr lang="en-US" dirty="0"/>
              <a:t>55 people’s </a:t>
            </a:r>
            <a:r>
              <a:rPr lang="en-US" dirty="0" err="1"/>
              <a:t>actigraphs</a:t>
            </a:r>
            <a:r>
              <a:rPr lang="en-US" dirty="0"/>
              <a:t> and some basic information about them</a:t>
            </a:r>
          </a:p>
          <a:p>
            <a:r>
              <a:rPr lang="en-US" dirty="0"/>
              <a:t>Two groups of people: Condition (23) and Control (32)</a:t>
            </a:r>
          </a:p>
          <a:p>
            <a:r>
              <a:rPr lang="en-US" dirty="0"/>
              <a:t>The condition group also has information about if they were married, attending school, employed, and further information about their condition.</a:t>
            </a:r>
          </a:p>
        </p:txBody>
      </p:sp>
    </p:spTree>
    <p:extLst>
      <p:ext uri="{BB962C8B-B14F-4D97-AF65-F5344CB8AC3E}">
        <p14:creationId xmlns:p14="http://schemas.microsoft.com/office/powerpoint/2010/main" val="2496947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err="1"/>
              <a:t>Actigraph</a:t>
            </a:r>
            <a:r>
              <a:rPr lang="en-US" dirty="0"/>
              <a:t> of a Person</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dirty="0"/>
          </a:p>
        </p:txBody>
      </p:sp>
      <p:pic>
        <p:nvPicPr>
          <p:cNvPr id="9" name="Content Placeholder 8" descr="Chart&#10;&#10;Description automatically generated">
            <a:extLst>
              <a:ext uri="{FF2B5EF4-FFF2-40B4-BE49-F238E27FC236}">
                <a16:creationId xmlns:a16="http://schemas.microsoft.com/office/drawing/2014/main" id="{9C8C7800-776A-B53D-1F80-B0265DF9E1E7}"/>
              </a:ext>
            </a:extLst>
          </p:cNvPr>
          <p:cNvPicPr>
            <a:picLocks noGrp="1" noChangeAspect="1"/>
          </p:cNvPicPr>
          <p:nvPr>
            <p:ph idx="1"/>
          </p:nvPr>
        </p:nvPicPr>
        <p:blipFill>
          <a:blip r:embed="rId2"/>
          <a:stretch>
            <a:fillRect/>
          </a:stretch>
        </p:blipFill>
        <p:spPr>
          <a:xfrm>
            <a:off x="557660" y="1416157"/>
            <a:ext cx="11090275" cy="2416580"/>
          </a:xfrm>
        </p:spPr>
      </p:pic>
      <p:pic>
        <p:nvPicPr>
          <p:cNvPr id="12" name="Picture 11" descr="Chart&#10;&#10;Description automatically generated">
            <a:extLst>
              <a:ext uri="{FF2B5EF4-FFF2-40B4-BE49-F238E27FC236}">
                <a16:creationId xmlns:a16="http://schemas.microsoft.com/office/drawing/2014/main" id="{FECCC418-C596-0D5A-CEBD-0134376BA061}"/>
              </a:ext>
            </a:extLst>
          </p:cNvPr>
          <p:cNvPicPr>
            <a:picLocks noChangeAspect="1"/>
          </p:cNvPicPr>
          <p:nvPr/>
        </p:nvPicPr>
        <p:blipFill>
          <a:blip r:embed="rId3"/>
          <a:stretch>
            <a:fillRect/>
          </a:stretch>
        </p:blipFill>
        <p:spPr>
          <a:xfrm>
            <a:off x="550862" y="4005471"/>
            <a:ext cx="11097073" cy="2416580"/>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Challenges we Faced</a:t>
            </a:r>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3" name="Content Placeholder 2">
            <a:extLst>
              <a:ext uri="{FF2B5EF4-FFF2-40B4-BE49-F238E27FC236}">
                <a16:creationId xmlns:a16="http://schemas.microsoft.com/office/drawing/2014/main" id="{318A7378-5CE9-4586-55E9-A6040858F36A}"/>
              </a:ext>
            </a:extLst>
          </p:cNvPr>
          <p:cNvSpPr>
            <a:spLocks noGrp="1"/>
          </p:cNvSpPr>
          <p:nvPr>
            <p:ph sz="quarter" idx="15"/>
          </p:nvPr>
        </p:nvSpPr>
        <p:spPr/>
        <p:txBody>
          <a:bodyPr/>
          <a:lstStyle/>
          <a:p>
            <a:endParaRPr lang="en-US"/>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0" name="Freeform: Shape 3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Oval 4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45" name="Rectangle 44">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50863" y="550800"/>
            <a:ext cx="7308850" cy="986400"/>
          </a:xfrm>
        </p:spPr>
        <p:txBody>
          <a:bodyPr vert="horz" wrap="square" lIns="0" tIns="0" rIns="0" bIns="0" rtlCol="0" anchor="ctr" anchorCtr="0">
            <a:normAutofit/>
          </a:bodyPr>
          <a:lstStyle/>
          <a:p>
            <a:pPr>
              <a:lnSpc>
                <a:spcPct val="100000"/>
              </a:lnSpc>
            </a:pPr>
            <a:r>
              <a:rPr lang="en-US" dirty="0"/>
              <a:t>Too Few Samples</a:t>
            </a:r>
            <a:endParaRPr lang="en-US"/>
          </a:p>
        </p:txBody>
      </p:sp>
      <p:sp>
        <p:nvSpPr>
          <p:cNvPr id="47" name="Rectangle 46">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graphicFrame>
        <p:nvGraphicFramePr>
          <p:cNvPr id="35" name="TextBox 32">
            <a:extLst>
              <a:ext uri="{FF2B5EF4-FFF2-40B4-BE49-F238E27FC236}">
                <a16:creationId xmlns:a16="http://schemas.microsoft.com/office/drawing/2014/main" id="{1E58266F-0F83-AF3E-A1E7-530A354701C0}"/>
              </a:ext>
            </a:extLst>
          </p:cNvPr>
          <p:cNvGraphicFramePr/>
          <p:nvPr>
            <p:extLst>
              <p:ext uri="{D42A27DB-BD31-4B8C-83A1-F6EECF244321}">
                <p14:modId xmlns:p14="http://schemas.microsoft.com/office/powerpoint/2010/main" val="3317306289"/>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Bad Data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Content Placeholder 7" descr="Chart&#10;&#10;Description automatically generated">
            <a:extLst>
              <a:ext uri="{FF2B5EF4-FFF2-40B4-BE49-F238E27FC236}">
                <a16:creationId xmlns:a16="http://schemas.microsoft.com/office/drawing/2014/main" id="{92F21A9C-188E-4826-6A9B-2B2E621E8BC5}"/>
              </a:ext>
            </a:extLst>
          </p:cNvPr>
          <p:cNvPicPr>
            <a:picLocks noGrp="1" noChangeAspect="1"/>
          </p:cNvPicPr>
          <p:nvPr>
            <p:ph sz="half" idx="2"/>
          </p:nvPr>
        </p:nvPicPr>
        <p:blipFill>
          <a:blip r:embed="rId3"/>
          <a:stretch>
            <a:fillRect/>
          </a:stretch>
        </p:blipFill>
        <p:spPr>
          <a:xfrm>
            <a:off x="550862" y="2514600"/>
            <a:ext cx="11097551" cy="3000374"/>
          </a:xfrm>
        </p:spPr>
      </p:pic>
    </p:spTree>
    <p:extLst>
      <p:ext uri="{BB962C8B-B14F-4D97-AF65-F5344CB8AC3E}">
        <p14:creationId xmlns:p14="http://schemas.microsoft.com/office/powerpoint/2010/main" val="389134558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{3BBFF38F-A037-4B28-84DB-753CEABC2FE0}tf33713516_win32</Template>
  <TotalTime>276</TotalTime>
  <Words>613</Words>
  <Application>Microsoft Office PowerPoint</Application>
  <PresentationFormat>Widescreen</PresentationFormat>
  <Paragraphs>81</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Walbaum Display</vt:lpstr>
      <vt:lpstr>3DFloatVTI</vt:lpstr>
      <vt:lpstr>Classifying Depression with Activity</vt:lpstr>
      <vt:lpstr>Agenda</vt:lpstr>
      <vt:lpstr>What is our Problem?</vt:lpstr>
      <vt:lpstr>The Dataset</vt:lpstr>
      <vt:lpstr>What does our data look like?</vt:lpstr>
      <vt:lpstr>Actigraph of a Person</vt:lpstr>
      <vt:lpstr>Challenges we Faced</vt:lpstr>
      <vt:lpstr>Too Few Samples</vt:lpstr>
      <vt:lpstr>Bad Data </vt:lpstr>
      <vt:lpstr>Tuning Hyper Parameters</vt:lpstr>
      <vt:lpstr>Results from our Experiments</vt:lpstr>
      <vt:lpstr>Where to next?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Depression with Activity</dc:title>
  <dc:creator>Spencer Lingwall</dc:creator>
  <cp:lastModifiedBy>Spencer Lingwall</cp:lastModifiedBy>
  <cp:revision>3</cp:revision>
  <dcterms:created xsi:type="dcterms:W3CDTF">2022-12-02T05:13:56Z</dcterms:created>
  <dcterms:modified xsi:type="dcterms:W3CDTF">2022-12-03T02:05:55Z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