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229"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3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D86287-2B06-4CAD-9C77-495AE6D84A38}" type="doc">
      <dgm:prSet loTypeId="urn:microsoft.com/office/officeart/2016/7/layout/RepeatingBendingProcessNew" loCatId="process" qsTypeId="urn:microsoft.com/office/officeart/2005/8/quickstyle/simple2" qsCatId="simple" csTypeId="urn:microsoft.com/office/officeart/2005/8/colors/accent1_2" csCatId="accent1"/>
      <dgm:spPr/>
      <dgm:t>
        <a:bodyPr/>
        <a:lstStyle/>
        <a:p>
          <a:endParaRPr lang="en-US"/>
        </a:p>
      </dgm:t>
    </dgm:pt>
    <dgm:pt modelId="{5481638E-5A82-4BB9-8445-7D6713C7AA60}">
      <dgm:prSet/>
      <dgm:spPr/>
      <dgm:t>
        <a:bodyPr/>
        <a:lstStyle/>
        <a:p>
          <a:r>
            <a:rPr lang="en-US"/>
            <a:t>Solidity is an object-oriented programming language for writing smart contracts. It is used for implementing smart contracts on various blockchain platforms, most notably, Ethereum.</a:t>
          </a:r>
        </a:p>
      </dgm:t>
    </dgm:pt>
    <dgm:pt modelId="{5B61587E-8D67-4366-95F3-91A01FBDDE10}" type="parTrans" cxnId="{69F23DDC-D6DF-4A4B-BA36-C441F668BE59}">
      <dgm:prSet/>
      <dgm:spPr/>
      <dgm:t>
        <a:bodyPr/>
        <a:lstStyle/>
        <a:p>
          <a:endParaRPr lang="en-US"/>
        </a:p>
      </dgm:t>
    </dgm:pt>
    <dgm:pt modelId="{276CE7CA-EC3D-4EC5-B2CE-9AF6F1C19C8A}" type="sibTrans" cxnId="{69F23DDC-D6DF-4A4B-BA36-C441F668BE59}">
      <dgm:prSet/>
      <dgm:spPr/>
      <dgm:t>
        <a:bodyPr/>
        <a:lstStyle/>
        <a:p>
          <a:endParaRPr lang="en-US"/>
        </a:p>
      </dgm:t>
    </dgm:pt>
    <dgm:pt modelId="{BE3982E9-51C6-4284-B23F-0FE99079C5FC}">
      <dgm:prSet custT="1"/>
      <dgm:spPr/>
      <dgm:t>
        <a:bodyPr/>
        <a:lstStyle/>
        <a:p>
          <a:r>
            <a:rPr lang="en-US" sz="2800"/>
            <a:t>Common Solidity syntax</a:t>
          </a:r>
        </a:p>
      </dgm:t>
    </dgm:pt>
    <dgm:pt modelId="{5721FA71-ED8A-4842-9BE4-706415B1B1F6}" type="parTrans" cxnId="{EE3FF153-614F-4BA4-926F-21E769A8AF78}">
      <dgm:prSet/>
      <dgm:spPr/>
      <dgm:t>
        <a:bodyPr/>
        <a:lstStyle/>
        <a:p>
          <a:endParaRPr lang="en-US"/>
        </a:p>
      </dgm:t>
    </dgm:pt>
    <dgm:pt modelId="{8700E0F4-E276-4F36-B7B8-8F7D820292C5}" type="sibTrans" cxnId="{EE3FF153-614F-4BA4-926F-21E769A8AF78}">
      <dgm:prSet/>
      <dgm:spPr/>
      <dgm:t>
        <a:bodyPr/>
        <a:lstStyle/>
        <a:p>
          <a:endParaRPr lang="en-US"/>
        </a:p>
      </dgm:t>
    </dgm:pt>
    <dgm:pt modelId="{3E542F73-9D15-4085-B7BE-DD437A913B44}">
      <dgm:prSet custT="1"/>
      <dgm:spPr/>
      <dgm:t>
        <a:bodyPr/>
        <a:lstStyle/>
        <a:p>
          <a:r>
            <a:rPr lang="en-US" sz="2400"/>
            <a:t>Value Types</a:t>
          </a:r>
        </a:p>
      </dgm:t>
    </dgm:pt>
    <dgm:pt modelId="{118D4114-5D20-4F0E-9545-A3F69E4A8E28}" type="parTrans" cxnId="{5B147DC4-9862-436C-A3E4-1F4A014C83AA}">
      <dgm:prSet/>
      <dgm:spPr/>
      <dgm:t>
        <a:bodyPr/>
        <a:lstStyle/>
        <a:p>
          <a:endParaRPr lang="en-US"/>
        </a:p>
      </dgm:t>
    </dgm:pt>
    <dgm:pt modelId="{7614EEFF-FE75-470B-A062-D563755E1462}" type="sibTrans" cxnId="{5B147DC4-9862-436C-A3E4-1F4A014C83AA}">
      <dgm:prSet/>
      <dgm:spPr/>
      <dgm:t>
        <a:bodyPr/>
        <a:lstStyle/>
        <a:p>
          <a:endParaRPr lang="en-US"/>
        </a:p>
      </dgm:t>
    </dgm:pt>
    <dgm:pt modelId="{59126AAD-D85F-420D-9F8A-BD805EC02A3A}">
      <dgm:prSet custT="1"/>
      <dgm:spPr/>
      <dgm:t>
        <a:bodyPr/>
        <a:lstStyle/>
        <a:p>
          <a:r>
            <a:rPr lang="en-US" sz="2400"/>
            <a:t>Variables and Parameters</a:t>
          </a:r>
        </a:p>
      </dgm:t>
    </dgm:pt>
    <dgm:pt modelId="{B8B0BBB3-5691-4A0D-98C9-810E3E85C7E7}" type="parTrans" cxnId="{4DB5664B-843E-40E3-AFDB-8281512840E8}">
      <dgm:prSet/>
      <dgm:spPr/>
      <dgm:t>
        <a:bodyPr/>
        <a:lstStyle/>
        <a:p>
          <a:endParaRPr lang="en-US"/>
        </a:p>
      </dgm:t>
    </dgm:pt>
    <dgm:pt modelId="{B41075F1-8E7B-4043-8B74-8B2A1BFFEC44}" type="sibTrans" cxnId="{4DB5664B-843E-40E3-AFDB-8281512840E8}">
      <dgm:prSet/>
      <dgm:spPr/>
      <dgm:t>
        <a:bodyPr/>
        <a:lstStyle/>
        <a:p>
          <a:endParaRPr lang="en-US"/>
        </a:p>
      </dgm:t>
    </dgm:pt>
    <dgm:pt modelId="{86B2C791-4530-4F5E-8B38-6DF0A0F1991D}">
      <dgm:prSet custT="1"/>
      <dgm:spPr/>
      <dgm:t>
        <a:bodyPr/>
        <a:lstStyle/>
        <a:p>
          <a:r>
            <a:rPr lang="en-US" sz="2400" dirty="0"/>
            <a:t>Functions</a:t>
          </a:r>
        </a:p>
      </dgm:t>
    </dgm:pt>
    <dgm:pt modelId="{0EC530B7-5A28-47FF-A0FE-412ED42CF1C0}" type="parTrans" cxnId="{3FADF51F-0296-43B2-B362-3DD827C147F3}">
      <dgm:prSet/>
      <dgm:spPr/>
      <dgm:t>
        <a:bodyPr/>
        <a:lstStyle/>
        <a:p>
          <a:endParaRPr lang="en-US"/>
        </a:p>
      </dgm:t>
    </dgm:pt>
    <dgm:pt modelId="{F052959E-E956-4D80-8438-8CE9A8F625ED}" type="sibTrans" cxnId="{3FADF51F-0296-43B2-B362-3DD827C147F3}">
      <dgm:prSet/>
      <dgm:spPr/>
      <dgm:t>
        <a:bodyPr/>
        <a:lstStyle/>
        <a:p>
          <a:endParaRPr lang="en-US"/>
        </a:p>
      </dgm:t>
    </dgm:pt>
    <dgm:pt modelId="{C3E1881C-BD97-4AD3-8A44-BA1B276DB228}">
      <dgm:prSet custT="1"/>
      <dgm:spPr/>
      <dgm:t>
        <a:bodyPr/>
        <a:lstStyle/>
        <a:p>
          <a:r>
            <a:rPr lang="en-US" sz="2400" dirty="0"/>
            <a:t>Events</a:t>
          </a:r>
        </a:p>
      </dgm:t>
    </dgm:pt>
    <dgm:pt modelId="{86FFB67D-C735-445A-B5C6-339ADDB1FA9A}" type="parTrans" cxnId="{3F4064A9-2B97-4F43-873C-80EB841BD6FD}">
      <dgm:prSet/>
      <dgm:spPr/>
      <dgm:t>
        <a:bodyPr/>
        <a:lstStyle/>
        <a:p>
          <a:endParaRPr lang="en-US"/>
        </a:p>
      </dgm:t>
    </dgm:pt>
    <dgm:pt modelId="{686722B4-2844-4140-8EEA-62B8C73B839E}" type="sibTrans" cxnId="{3F4064A9-2B97-4F43-873C-80EB841BD6FD}">
      <dgm:prSet/>
      <dgm:spPr/>
      <dgm:t>
        <a:bodyPr/>
        <a:lstStyle/>
        <a:p>
          <a:endParaRPr lang="en-US"/>
        </a:p>
      </dgm:t>
    </dgm:pt>
    <dgm:pt modelId="{3DA14D87-468D-4D8A-B267-66D25B0C3587}" type="pres">
      <dgm:prSet presAssocID="{01D86287-2B06-4CAD-9C77-495AE6D84A38}" presName="Name0" presStyleCnt="0">
        <dgm:presLayoutVars>
          <dgm:dir/>
          <dgm:resizeHandles val="exact"/>
        </dgm:presLayoutVars>
      </dgm:prSet>
      <dgm:spPr/>
    </dgm:pt>
    <dgm:pt modelId="{863EB860-3CFE-4135-8E7C-FD6C1EC3DE87}" type="pres">
      <dgm:prSet presAssocID="{5481638E-5A82-4BB9-8445-7D6713C7AA60}" presName="node" presStyleLbl="node1" presStyleIdx="0" presStyleCnt="2">
        <dgm:presLayoutVars>
          <dgm:bulletEnabled val="1"/>
        </dgm:presLayoutVars>
      </dgm:prSet>
      <dgm:spPr/>
    </dgm:pt>
    <dgm:pt modelId="{1FBFF525-8B2B-4527-ADAB-D43F5A6C5DEC}" type="pres">
      <dgm:prSet presAssocID="{276CE7CA-EC3D-4EC5-B2CE-9AF6F1C19C8A}" presName="sibTrans" presStyleLbl="sibTrans1D1" presStyleIdx="0" presStyleCnt="1"/>
      <dgm:spPr/>
    </dgm:pt>
    <dgm:pt modelId="{C19A245E-A1B4-44E3-87BE-9EA223BBD02C}" type="pres">
      <dgm:prSet presAssocID="{276CE7CA-EC3D-4EC5-B2CE-9AF6F1C19C8A}" presName="connectorText" presStyleLbl="sibTrans1D1" presStyleIdx="0" presStyleCnt="1"/>
      <dgm:spPr/>
    </dgm:pt>
    <dgm:pt modelId="{9EB7AE8E-A73A-442D-AE25-0B63D6D43560}" type="pres">
      <dgm:prSet presAssocID="{BE3982E9-51C6-4284-B23F-0FE99079C5FC}" presName="node" presStyleLbl="node1" presStyleIdx="1" presStyleCnt="2">
        <dgm:presLayoutVars>
          <dgm:bulletEnabled val="1"/>
        </dgm:presLayoutVars>
      </dgm:prSet>
      <dgm:spPr/>
    </dgm:pt>
  </dgm:ptLst>
  <dgm:cxnLst>
    <dgm:cxn modelId="{3FADF51F-0296-43B2-B362-3DD827C147F3}" srcId="{BE3982E9-51C6-4284-B23F-0FE99079C5FC}" destId="{86B2C791-4530-4F5E-8B38-6DF0A0F1991D}" srcOrd="2" destOrd="0" parTransId="{0EC530B7-5A28-47FF-A0FE-412ED42CF1C0}" sibTransId="{F052959E-E956-4D80-8438-8CE9A8F625ED}"/>
    <dgm:cxn modelId="{8C1E7F42-3772-4477-AA9C-B84551F2A4B5}" type="presOf" srcId="{01D86287-2B06-4CAD-9C77-495AE6D84A38}" destId="{3DA14D87-468D-4D8A-B267-66D25B0C3587}" srcOrd="0" destOrd="0" presId="urn:microsoft.com/office/officeart/2016/7/layout/RepeatingBendingProcessNew"/>
    <dgm:cxn modelId="{E7845849-9CF0-46FA-8E02-5DF7BFC4C868}" type="presOf" srcId="{BE3982E9-51C6-4284-B23F-0FE99079C5FC}" destId="{9EB7AE8E-A73A-442D-AE25-0B63D6D43560}" srcOrd="0" destOrd="0" presId="urn:microsoft.com/office/officeart/2016/7/layout/RepeatingBendingProcessNew"/>
    <dgm:cxn modelId="{4DB5664B-843E-40E3-AFDB-8281512840E8}" srcId="{BE3982E9-51C6-4284-B23F-0FE99079C5FC}" destId="{59126AAD-D85F-420D-9F8A-BD805EC02A3A}" srcOrd="1" destOrd="0" parTransId="{B8B0BBB3-5691-4A0D-98C9-810E3E85C7E7}" sibTransId="{B41075F1-8E7B-4043-8B74-8B2A1BFFEC44}"/>
    <dgm:cxn modelId="{F7D2476D-3B20-43AF-B64D-3ED2BB2E4DE0}" type="presOf" srcId="{59126AAD-D85F-420D-9F8A-BD805EC02A3A}" destId="{9EB7AE8E-A73A-442D-AE25-0B63D6D43560}" srcOrd="0" destOrd="2" presId="urn:microsoft.com/office/officeart/2016/7/layout/RepeatingBendingProcessNew"/>
    <dgm:cxn modelId="{ECD04571-7612-438F-85F6-DE352F8929F8}" type="presOf" srcId="{C3E1881C-BD97-4AD3-8A44-BA1B276DB228}" destId="{9EB7AE8E-A73A-442D-AE25-0B63D6D43560}" srcOrd="0" destOrd="4" presId="urn:microsoft.com/office/officeart/2016/7/layout/RepeatingBendingProcessNew"/>
    <dgm:cxn modelId="{EE3FF153-614F-4BA4-926F-21E769A8AF78}" srcId="{01D86287-2B06-4CAD-9C77-495AE6D84A38}" destId="{BE3982E9-51C6-4284-B23F-0FE99079C5FC}" srcOrd="1" destOrd="0" parTransId="{5721FA71-ED8A-4842-9BE4-706415B1B1F6}" sibTransId="{8700E0F4-E276-4F36-B7B8-8F7D820292C5}"/>
    <dgm:cxn modelId="{463EA77F-BA3E-44C7-A510-9A47800BFB7F}" type="presOf" srcId="{276CE7CA-EC3D-4EC5-B2CE-9AF6F1C19C8A}" destId="{1FBFF525-8B2B-4527-ADAB-D43F5A6C5DEC}" srcOrd="0" destOrd="0" presId="urn:microsoft.com/office/officeart/2016/7/layout/RepeatingBendingProcessNew"/>
    <dgm:cxn modelId="{0624E390-51CB-4AD3-B935-474662158FD7}" type="presOf" srcId="{86B2C791-4530-4F5E-8B38-6DF0A0F1991D}" destId="{9EB7AE8E-A73A-442D-AE25-0B63D6D43560}" srcOrd="0" destOrd="3" presId="urn:microsoft.com/office/officeart/2016/7/layout/RepeatingBendingProcessNew"/>
    <dgm:cxn modelId="{3F4064A9-2B97-4F43-873C-80EB841BD6FD}" srcId="{BE3982E9-51C6-4284-B23F-0FE99079C5FC}" destId="{C3E1881C-BD97-4AD3-8A44-BA1B276DB228}" srcOrd="3" destOrd="0" parTransId="{86FFB67D-C735-445A-B5C6-339ADDB1FA9A}" sibTransId="{686722B4-2844-4140-8EEA-62B8C73B839E}"/>
    <dgm:cxn modelId="{5EFD72C3-4E62-4FF7-82E9-FD20CC5EB955}" type="presOf" srcId="{3E542F73-9D15-4085-B7BE-DD437A913B44}" destId="{9EB7AE8E-A73A-442D-AE25-0B63D6D43560}" srcOrd="0" destOrd="1" presId="urn:microsoft.com/office/officeart/2016/7/layout/RepeatingBendingProcessNew"/>
    <dgm:cxn modelId="{5B147DC4-9862-436C-A3E4-1F4A014C83AA}" srcId="{BE3982E9-51C6-4284-B23F-0FE99079C5FC}" destId="{3E542F73-9D15-4085-B7BE-DD437A913B44}" srcOrd="0" destOrd="0" parTransId="{118D4114-5D20-4F0E-9545-A3F69E4A8E28}" sibTransId="{7614EEFF-FE75-470B-A062-D563755E1462}"/>
    <dgm:cxn modelId="{69F23DDC-D6DF-4A4B-BA36-C441F668BE59}" srcId="{01D86287-2B06-4CAD-9C77-495AE6D84A38}" destId="{5481638E-5A82-4BB9-8445-7D6713C7AA60}" srcOrd="0" destOrd="0" parTransId="{5B61587E-8D67-4366-95F3-91A01FBDDE10}" sibTransId="{276CE7CA-EC3D-4EC5-B2CE-9AF6F1C19C8A}"/>
    <dgm:cxn modelId="{812928F5-8552-4B8A-BDEB-08E1713E887F}" type="presOf" srcId="{5481638E-5A82-4BB9-8445-7D6713C7AA60}" destId="{863EB860-3CFE-4135-8E7C-FD6C1EC3DE87}" srcOrd="0" destOrd="0" presId="urn:microsoft.com/office/officeart/2016/7/layout/RepeatingBendingProcessNew"/>
    <dgm:cxn modelId="{F4A390FE-CB7D-4050-8149-123C7C2584A4}" type="presOf" srcId="{276CE7CA-EC3D-4EC5-B2CE-9AF6F1C19C8A}" destId="{C19A245E-A1B4-44E3-87BE-9EA223BBD02C}" srcOrd="1" destOrd="0" presId="urn:microsoft.com/office/officeart/2016/7/layout/RepeatingBendingProcessNew"/>
    <dgm:cxn modelId="{1ABE839B-E7C7-40BE-9741-052FAFEB42E1}" type="presParOf" srcId="{3DA14D87-468D-4D8A-B267-66D25B0C3587}" destId="{863EB860-3CFE-4135-8E7C-FD6C1EC3DE87}" srcOrd="0" destOrd="0" presId="urn:microsoft.com/office/officeart/2016/7/layout/RepeatingBendingProcessNew"/>
    <dgm:cxn modelId="{7DBA7230-7B3D-4513-AA1F-67F00291F1F1}" type="presParOf" srcId="{3DA14D87-468D-4D8A-B267-66D25B0C3587}" destId="{1FBFF525-8B2B-4527-ADAB-D43F5A6C5DEC}" srcOrd="1" destOrd="0" presId="urn:microsoft.com/office/officeart/2016/7/layout/RepeatingBendingProcessNew"/>
    <dgm:cxn modelId="{C9A06036-E796-4205-8D59-29B526050E69}" type="presParOf" srcId="{1FBFF525-8B2B-4527-ADAB-D43F5A6C5DEC}" destId="{C19A245E-A1B4-44E3-87BE-9EA223BBD02C}" srcOrd="0" destOrd="0" presId="urn:microsoft.com/office/officeart/2016/7/layout/RepeatingBendingProcessNew"/>
    <dgm:cxn modelId="{BAFF03B6-CFB5-45EE-91ED-8FBFB96A2648}" type="presParOf" srcId="{3DA14D87-468D-4D8A-B267-66D25B0C3587}" destId="{9EB7AE8E-A73A-442D-AE25-0B63D6D43560}" srcOrd="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FF525-8B2B-4527-ADAB-D43F5A6C5DEC}">
      <dsp:nvSpPr>
        <dsp:cNvPr id="0" name=""/>
        <dsp:cNvSpPr/>
      </dsp:nvSpPr>
      <dsp:spPr>
        <a:xfrm>
          <a:off x="4939621" y="2371249"/>
          <a:ext cx="1105394" cy="91440"/>
        </a:xfrm>
        <a:custGeom>
          <a:avLst/>
          <a:gdLst/>
          <a:ahLst/>
          <a:cxnLst/>
          <a:rect l="0" t="0" r="0" b="0"/>
          <a:pathLst>
            <a:path>
              <a:moveTo>
                <a:pt x="0" y="45720"/>
              </a:moveTo>
              <a:lnTo>
                <a:pt x="110539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63919" y="2411289"/>
        <a:ext cx="56799" cy="11359"/>
      </dsp:txXfrm>
    </dsp:sp>
    <dsp:sp modelId="{863EB860-3CFE-4135-8E7C-FD6C1EC3DE87}">
      <dsp:nvSpPr>
        <dsp:cNvPr id="0" name=""/>
        <dsp:cNvSpPr/>
      </dsp:nvSpPr>
      <dsp:spPr>
        <a:xfrm>
          <a:off x="2313" y="935236"/>
          <a:ext cx="4939108" cy="2963464"/>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2020" tIns="254043" rIns="242020" bIns="254043" numCol="1" spcCol="1270" anchor="ctr" anchorCtr="0">
          <a:noAutofit/>
        </a:bodyPr>
        <a:lstStyle/>
        <a:p>
          <a:pPr marL="0" lvl="0" indent="0" algn="ctr" defTabSz="1022350">
            <a:lnSpc>
              <a:spcPct val="90000"/>
            </a:lnSpc>
            <a:spcBef>
              <a:spcPct val="0"/>
            </a:spcBef>
            <a:spcAft>
              <a:spcPct val="35000"/>
            </a:spcAft>
            <a:buNone/>
          </a:pPr>
          <a:r>
            <a:rPr lang="en-US" sz="2300" kern="1200"/>
            <a:t>Solidity is an object-oriented programming language for writing smart contracts. It is used for implementing smart contracts on various blockchain platforms, most notably, Ethereum.</a:t>
          </a:r>
        </a:p>
      </dsp:txBody>
      <dsp:txXfrm>
        <a:off x="2313" y="935236"/>
        <a:ext cx="4939108" cy="2963464"/>
      </dsp:txXfrm>
    </dsp:sp>
    <dsp:sp modelId="{9EB7AE8E-A73A-442D-AE25-0B63D6D43560}">
      <dsp:nvSpPr>
        <dsp:cNvPr id="0" name=""/>
        <dsp:cNvSpPr/>
      </dsp:nvSpPr>
      <dsp:spPr>
        <a:xfrm>
          <a:off x="6077416" y="935236"/>
          <a:ext cx="4939108" cy="2963464"/>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2020" tIns="254043" rIns="242020" bIns="254043" numCol="1" spcCol="1270" anchor="t" anchorCtr="0">
          <a:noAutofit/>
        </a:bodyPr>
        <a:lstStyle/>
        <a:p>
          <a:pPr marL="0" lvl="0" indent="0" algn="l" defTabSz="1244600">
            <a:lnSpc>
              <a:spcPct val="90000"/>
            </a:lnSpc>
            <a:spcBef>
              <a:spcPct val="0"/>
            </a:spcBef>
            <a:spcAft>
              <a:spcPct val="35000"/>
            </a:spcAft>
            <a:buNone/>
          </a:pPr>
          <a:r>
            <a:rPr lang="en-US" sz="2800" kern="1200"/>
            <a:t>Common Solidity syntax</a:t>
          </a:r>
        </a:p>
        <a:p>
          <a:pPr marL="228600" lvl="1" indent="-228600" algn="l" defTabSz="1066800">
            <a:lnSpc>
              <a:spcPct val="90000"/>
            </a:lnSpc>
            <a:spcBef>
              <a:spcPct val="0"/>
            </a:spcBef>
            <a:spcAft>
              <a:spcPct val="15000"/>
            </a:spcAft>
            <a:buChar char="•"/>
          </a:pPr>
          <a:r>
            <a:rPr lang="en-US" sz="2400" kern="1200"/>
            <a:t>Value Types</a:t>
          </a:r>
        </a:p>
        <a:p>
          <a:pPr marL="228600" lvl="1" indent="-228600" algn="l" defTabSz="1066800">
            <a:lnSpc>
              <a:spcPct val="90000"/>
            </a:lnSpc>
            <a:spcBef>
              <a:spcPct val="0"/>
            </a:spcBef>
            <a:spcAft>
              <a:spcPct val="15000"/>
            </a:spcAft>
            <a:buChar char="•"/>
          </a:pPr>
          <a:r>
            <a:rPr lang="en-US" sz="2400" kern="1200"/>
            <a:t>Variables and Parameters</a:t>
          </a:r>
        </a:p>
        <a:p>
          <a:pPr marL="228600" lvl="1" indent="-228600" algn="l" defTabSz="1066800">
            <a:lnSpc>
              <a:spcPct val="90000"/>
            </a:lnSpc>
            <a:spcBef>
              <a:spcPct val="0"/>
            </a:spcBef>
            <a:spcAft>
              <a:spcPct val="15000"/>
            </a:spcAft>
            <a:buChar char="•"/>
          </a:pPr>
          <a:r>
            <a:rPr lang="en-US" sz="2400" kern="1200" dirty="0"/>
            <a:t>Functions</a:t>
          </a:r>
        </a:p>
        <a:p>
          <a:pPr marL="228600" lvl="1" indent="-228600" algn="l" defTabSz="1066800">
            <a:lnSpc>
              <a:spcPct val="90000"/>
            </a:lnSpc>
            <a:spcBef>
              <a:spcPct val="0"/>
            </a:spcBef>
            <a:spcAft>
              <a:spcPct val="15000"/>
            </a:spcAft>
            <a:buChar char="•"/>
          </a:pPr>
          <a:r>
            <a:rPr lang="en-US" sz="2400" kern="1200" dirty="0"/>
            <a:t>Events</a:t>
          </a:r>
        </a:p>
      </dsp:txBody>
      <dsp:txXfrm>
        <a:off x="6077416" y="935236"/>
        <a:ext cx="4939108" cy="296346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C4D51-5C0E-423D-91A7-FB907131AC2B}" type="datetimeFigureOut">
              <a:rPr lang="en-US" smtClean="0"/>
              <a:t>6/29/2020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E1349-DCC6-4BD3-9A35-26DF26638094}" type="slidenum">
              <a:rPr lang="en-US" smtClean="0"/>
              <a:t>‹#›</a:t>
            </a:fld>
            <a:endParaRPr lang="en-US"/>
          </a:p>
        </p:txBody>
      </p:sp>
    </p:spTree>
    <p:extLst>
      <p:ext uri="{BB962C8B-B14F-4D97-AF65-F5344CB8AC3E}">
        <p14:creationId xmlns:p14="http://schemas.microsoft.com/office/powerpoint/2010/main" val="1695758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Visual Studio Code (20 minutes)</a:t>
            </a:r>
          </a:p>
          <a:p>
            <a:pPr marL="171450" indent="-171450">
              <a:buFontTx/>
              <a:buChar char="-"/>
            </a:pPr>
            <a:r>
              <a:rPr lang="en-US" dirty="0"/>
              <a:t>Open VS Code</a:t>
            </a:r>
          </a:p>
          <a:p>
            <a:pPr marL="171450" indent="-171450">
              <a:buFontTx/>
              <a:buChar char="-"/>
            </a:pPr>
            <a:r>
              <a:rPr lang="en-US" dirty="0"/>
              <a:t>Connect to Azure Blockchain Service</a:t>
            </a:r>
          </a:p>
          <a:p>
            <a:pPr marL="171450" indent="-171450">
              <a:buFontTx/>
              <a:buChar char="-"/>
            </a:pPr>
            <a:r>
              <a:rPr lang="en-US" dirty="0"/>
              <a:t>Create new Solidity Contract</a:t>
            </a:r>
          </a:p>
          <a:p>
            <a:pPr marL="171450" indent="-171450">
              <a:buFontTx/>
              <a:buChar char="-"/>
            </a:pPr>
            <a:r>
              <a:rPr lang="en-US" dirty="0"/>
              <a:t>Build Solidity Contract</a:t>
            </a:r>
          </a:p>
          <a:p>
            <a:pPr marL="171450" indent="-171450">
              <a:buFontTx/>
              <a:buChar char="-"/>
            </a:pPr>
            <a:r>
              <a:rPr lang="en-US" dirty="0"/>
              <a:t>Deploy Solidity Contract to Azure Blockchain Service</a:t>
            </a:r>
          </a:p>
          <a:p>
            <a:pPr marL="171450" indent="-171450">
              <a:buFontTx/>
              <a:buChar char="-"/>
            </a:pPr>
            <a:r>
              <a:rPr lang="en-US" dirty="0"/>
              <a:t>Test Write/Read of Solidity Contract</a:t>
            </a:r>
          </a:p>
          <a:p>
            <a:pPr marL="384432" lvl="1" indent="-171450">
              <a:buFontTx/>
              <a:buChar char="-"/>
            </a:pPr>
            <a:r>
              <a:rPr lang="en-US" dirty="0"/>
              <a:t>Show smart contract interaction page</a:t>
            </a:r>
          </a:p>
          <a:p>
            <a:pPr marL="384432" lvl="1" indent="-171450">
              <a:buFontTx/>
              <a:buChar char="-"/>
            </a:pPr>
            <a:r>
              <a:rPr lang="en-US" dirty="0"/>
              <a:t>Show JavaScript commands for executing functions</a:t>
            </a:r>
          </a:p>
          <a:p>
            <a:pPr marL="384432" lvl="1"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6/29/2020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858248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6/29/2020 11:25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548065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6/29/2020 11:25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21226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6/29/2020 11:25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635570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6/29/2020 11:25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20306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6/29/2020 11:25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11457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Modify Smart Contract in VS Code</a:t>
            </a:r>
          </a:p>
          <a:p>
            <a:pPr marL="0" indent="0">
              <a:buFontTx/>
              <a:buNone/>
            </a:pPr>
            <a:r>
              <a:rPr lang="en-US" dirty="0"/>
              <a:t>- Add variables and functions to support new smart contract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6/29/2020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65010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Modify Smart Contract in VS Code</a:t>
            </a:r>
          </a:p>
          <a:p>
            <a:pPr marL="0" indent="0">
              <a:buFontTx/>
              <a:buNone/>
            </a:pPr>
            <a:r>
              <a:rPr lang="en-US" dirty="0"/>
              <a:t>- Add variables and functions to support new smart contract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6/29/2020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46297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C308-7910-446F-9EBC-8280B19FB7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AC3C38-1D56-42B6-B246-2C8D57969A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CDE83C-CFBB-4037-BD59-3C0BE95B9E95}"/>
              </a:ext>
            </a:extLst>
          </p:cNvPr>
          <p:cNvSpPr>
            <a:spLocks noGrp="1"/>
          </p:cNvSpPr>
          <p:nvPr>
            <p:ph type="dt" sz="half" idx="10"/>
          </p:nvPr>
        </p:nvSpPr>
        <p:spPr/>
        <p:txBody>
          <a:bodyPr/>
          <a:lstStyle/>
          <a:p>
            <a:fld id="{7500EEC2-CA4E-4EAA-A299-2B8AEB3D3FE6}" type="datetimeFigureOut">
              <a:rPr lang="en-US" smtClean="0"/>
              <a:t>6/29/2020</a:t>
            </a:fld>
            <a:endParaRPr lang="en-US"/>
          </a:p>
        </p:txBody>
      </p:sp>
      <p:sp>
        <p:nvSpPr>
          <p:cNvPr id="5" name="Footer Placeholder 4">
            <a:extLst>
              <a:ext uri="{FF2B5EF4-FFF2-40B4-BE49-F238E27FC236}">
                <a16:creationId xmlns:a16="http://schemas.microsoft.com/office/drawing/2014/main" id="{F84165AA-F4D3-4763-ABB9-520622D28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B9D18-3F93-44AC-8482-8CCADDA8FD02}"/>
              </a:ext>
            </a:extLst>
          </p:cNvPr>
          <p:cNvSpPr>
            <a:spLocks noGrp="1"/>
          </p:cNvSpPr>
          <p:nvPr>
            <p:ph type="sldNum" sz="quarter" idx="12"/>
          </p:nvPr>
        </p:nvSpPr>
        <p:spPr/>
        <p:txBody>
          <a:bodyPr/>
          <a:lstStyle/>
          <a:p>
            <a:fld id="{AA02BE50-A7CA-4936-9B80-6DA9FCCC94F9}" type="slidenum">
              <a:rPr lang="en-US" smtClean="0"/>
              <a:t>‹#›</a:t>
            </a:fld>
            <a:endParaRPr lang="en-US"/>
          </a:p>
        </p:txBody>
      </p:sp>
    </p:spTree>
    <p:extLst>
      <p:ext uri="{BB962C8B-B14F-4D97-AF65-F5344CB8AC3E}">
        <p14:creationId xmlns:p14="http://schemas.microsoft.com/office/powerpoint/2010/main" val="3704992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2881-B6FB-4A22-9731-A4D517336E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C990E5-7434-463E-874D-EB265CC8D9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A0B07-EA51-4150-8834-0EF5FCD5FCF3}"/>
              </a:ext>
            </a:extLst>
          </p:cNvPr>
          <p:cNvSpPr>
            <a:spLocks noGrp="1"/>
          </p:cNvSpPr>
          <p:nvPr>
            <p:ph type="dt" sz="half" idx="10"/>
          </p:nvPr>
        </p:nvSpPr>
        <p:spPr/>
        <p:txBody>
          <a:bodyPr/>
          <a:lstStyle/>
          <a:p>
            <a:fld id="{7500EEC2-CA4E-4EAA-A299-2B8AEB3D3FE6}" type="datetimeFigureOut">
              <a:rPr lang="en-US" smtClean="0"/>
              <a:t>6/29/2020</a:t>
            </a:fld>
            <a:endParaRPr lang="en-US"/>
          </a:p>
        </p:txBody>
      </p:sp>
      <p:sp>
        <p:nvSpPr>
          <p:cNvPr id="5" name="Footer Placeholder 4">
            <a:extLst>
              <a:ext uri="{FF2B5EF4-FFF2-40B4-BE49-F238E27FC236}">
                <a16:creationId xmlns:a16="http://schemas.microsoft.com/office/drawing/2014/main" id="{31D3665D-D732-4B0D-81D4-0B2F3D452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8BE49-A548-4E1A-A756-8B867856A79E}"/>
              </a:ext>
            </a:extLst>
          </p:cNvPr>
          <p:cNvSpPr>
            <a:spLocks noGrp="1"/>
          </p:cNvSpPr>
          <p:nvPr>
            <p:ph type="sldNum" sz="quarter" idx="12"/>
          </p:nvPr>
        </p:nvSpPr>
        <p:spPr/>
        <p:txBody>
          <a:bodyPr/>
          <a:lstStyle/>
          <a:p>
            <a:fld id="{AA02BE50-A7CA-4936-9B80-6DA9FCCC94F9}" type="slidenum">
              <a:rPr lang="en-US" smtClean="0"/>
              <a:t>‹#›</a:t>
            </a:fld>
            <a:endParaRPr lang="en-US"/>
          </a:p>
        </p:txBody>
      </p:sp>
    </p:spTree>
    <p:extLst>
      <p:ext uri="{BB962C8B-B14F-4D97-AF65-F5344CB8AC3E}">
        <p14:creationId xmlns:p14="http://schemas.microsoft.com/office/powerpoint/2010/main" val="287667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FB6A27-C9FC-4B76-9356-ADB0F02483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2375E9-1CF1-43D5-A898-DB7D219F41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F2A26-56A0-4590-9A14-FD6B88F87230}"/>
              </a:ext>
            </a:extLst>
          </p:cNvPr>
          <p:cNvSpPr>
            <a:spLocks noGrp="1"/>
          </p:cNvSpPr>
          <p:nvPr>
            <p:ph type="dt" sz="half" idx="10"/>
          </p:nvPr>
        </p:nvSpPr>
        <p:spPr/>
        <p:txBody>
          <a:bodyPr/>
          <a:lstStyle/>
          <a:p>
            <a:fld id="{7500EEC2-CA4E-4EAA-A299-2B8AEB3D3FE6}" type="datetimeFigureOut">
              <a:rPr lang="en-US" smtClean="0"/>
              <a:t>6/29/2020</a:t>
            </a:fld>
            <a:endParaRPr lang="en-US"/>
          </a:p>
        </p:txBody>
      </p:sp>
      <p:sp>
        <p:nvSpPr>
          <p:cNvPr id="5" name="Footer Placeholder 4">
            <a:extLst>
              <a:ext uri="{FF2B5EF4-FFF2-40B4-BE49-F238E27FC236}">
                <a16:creationId xmlns:a16="http://schemas.microsoft.com/office/drawing/2014/main" id="{BD414226-05D6-40C5-88E3-D77502792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0252D-6E8E-462E-ADA0-89357A8B5EF0}"/>
              </a:ext>
            </a:extLst>
          </p:cNvPr>
          <p:cNvSpPr>
            <a:spLocks noGrp="1"/>
          </p:cNvSpPr>
          <p:nvPr>
            <p:ph type="sldNum" sz="quarter" idx="12"/>
          </p:nvPr>
        </p:nvSpPr>
        <p:spPr/>
        <p:txBody>
          <a:bodyPr/>
          <a:lstStyle/>
          <a:p>
            <a:fld id="{AA02BE50-A7CA-4936-9B80-6DA9FCCC94F9}" type="slidenum">
              <a:rPr lang="en-US" smtClean="0"/>
              <a:t>‹#›</a:t>
            </a:fld>
            <a:endParaRPr lang="en-US"/>
          </a:p>
        </p:txBody>
      </p:sp>
    </p:spTree>
    <p:extLst>
      <p:ext uri="{BB962C8B-B14F-4D97-AF65-F5344CB8AC3E}">
        <p14:creationId xmlns:p14="http://schemas.microsoft.com/office/powerpoint/2010/main" val="1112803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5590-7A05-4C86-B996-65E437F43C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0FC6EC-10AA-4054-96CC-7D28A7C93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6BA7D-2107-4F86-8EA7-F02616ED8CE9}"/>
              </a:ext>
            </a:extLst>
          </p:cNvPr>
          <p:cNvSpPr>
            <a:spLocks noGrp="1"/>
          </p:cNvSpPr>
          <p:nvPr>
            <p:ph type="dt" sz="half" idx="10"/>
          </p:nvPr>
        </p:nvSpPr>
        <p:spPr/>
        <p:txBody>
          <a:bodyPr/>
          <a:lstStyle/>
          <a:p>
            <a:fld id="{7500EEC2-CA4E-4EAA-A299-2B8AEB3D3FE6}" type="datetimeFigureOut">
              <a:rPr lang="en-US" smtClean="0"/>
              <a:t>6/29/2020</a:t>
            </a:fld>
            <a:endParaRPr lang="en-US"/>
          </a:p>
        </p:txBody>
      </p:sp>
      <p:sp>
        <p:nvSpPr>
          <p:cNvPr id="5" name="Footer Placeholder 4">
            <a:extLst>
              <a:ext uri="{FF2B5EF4-FFF2-40B4-BE49-F238E27FC236}">
                <a16:creationId xmlns:a16="http://schemas.microsoft.com/office/drawing/2014/main" id="{361F75F6-6A0C-446A-A3E1-7613273C6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E0C8D-DFD7-4D5D-AD98-30129D5D93F4}"/>
              </a:ext>
            </a:extLst>
          </p:cNvPr>
          <p:cNvSpPr>
            <a:spLocks noGrp="1"/>
          </p:cNvSpPr>
          <p:nvPr>
            <p:ph type="sldNum" sz="quarter" idx="12"/>
          </p:nvPr>
        </p:nvSpPr>
        <p:spPr/>
        <p:txBody>
          <a:bodyPr/>
          <a:lstStyle/>
          <a:p>
            <a:fld id="{AA02BE50-A7CA-4936-9B80-6DA9FCCC94F9}" type="slidenum">
              <a:rPr lang="en-US" smtClean="0"/>
              <a:t>‹#›</a:t>
            </a:fld>
            <a:endParaRPr lang="en-US"/>
          </a:p>
        </p:txBody>
      </p:sp>
    </p:spTree>
    <p:extLst>
      <p:ext uri="{BB962C8B-B14F-4D97-AF65-F5344CB8AC3E}">
        <p14:creationId xmlns:p14="http://schemas.microsoft.com/office/powerpoint/2010/main" val="31583591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21085BF2-DDD9-4324-BF89-65D0F68CE15D}"/>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2AF5875-38C8-4572-8E77-08A4E94F0239}"/>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E9D1-33EB-434E-AF61-A41BBF1275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7074D8-5045-4AB1-B665-A26D27E48F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1E1B99-7152-408C-B61E-9B575FB85BFB}"/>
              </a:ext>
            </a:extLst>
          </p:cNvPr>
          <p:cNvSpPr>
            <a:spLocks noGrp="1"/>
          </p:cNvSpPr>
          <p:nvPr>
            <p:ph type="dt" sz="half" idx="10"/>
          </p:nvPr>
        </p:nvSpPr>
        <p:spPr/>
        <p:txBody>
          <a:bodyPr/>
          <a:lstStyle/>
          <a:p>
            <a:fld id="{7500EEC2-CA4E-4EAA-A299-2B8AEB3D3FE6}" type="datetimeFigureOut">
              <a:rPr lang="en-US" smtClean="0"/>
              <a:t>6/29/2020</a:t>
            </a:fld>
            <a:endParaRPr lang="en-US"/>
          </a:p>
        </p:txBody>
      </p:sp>
      <p:sp>
        <p:nvSpPr>
          <p:cNvPr id="5" name="Footer Placeholder 4">
            <a:extLst>
              <a:ext uri="{FF2B5EF4-FFF2-40B4-BE49-F238E27FC236}">
                <a16:creationId xmlns:a16="http://schemas.microsoft.com/office/drawing/2014/main" id="{D972252B-61C9-43E2-A191-C23F131AF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7BB5A-0E90-41C3-9E73-FBCA7C5A3427}"/>
              </a:ext>
            </a:extLst>
          </p:cNvPr>
          <p:cNvSpPr>
            <a:spLocks noGrp="1"/>
          </p:cNvSpPr>
          <p:nvPr>
            <p:ph type="sldNum" sz="quarter" idx="12"/>
          </p:nvPr>
        </p:nvSpPr>
        <p:spPr/>
        <p:txBody>
          <a:bodyPr/>
          <a:lstStyle/>
          <a:p>
            <a:fld id="{AA02BE50-A7CA-4936-9B80-6DA9FCCC94F9}" type="slidenum">
              <a:rPr lang="en-US" smtClean="0"/>
              <a:t>‹#›</a:t>
            </a:fld>
            <a:endParaRPr lang="en-US"/>
          </a:p>
        </p:txBody>
      </p:sp>
    </p:spTree>
    <p:extLst>
      <p:ext uri="{BB962C8B-B14F-4D97-AF65-F5344CB8AC3E}">
        <p14:creationId xmlns:p14="http://schemas.microsoft.com/office/powerpoint/2010/main" val="35753656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5877-E1F1-4591-B47D-D9B9FEACB2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98A1D1-16FC-4D15-8AAB-434E996E2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CCE87B-D2F9-464A-AE2A-C7BB99649F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0D1EE7-6DB4-4DAA-92BA-6128564F0846}"/>
              </a:ext>
            </a:extLst>
          </p:cNvPr>
          <p:cNvSpPr>
            <a:spLocks noGrp="1"/>
          </p:cNvSpPr>
          <p:nvPr>
            <p:ph type="dt" sz="half" idx="10"/>
          </p:nvPr>
        </p:nvSpPr>
        <p:spPr/>
        <p:txBody>
          <a:bodyPr/>
          <a:lstStyle/>
          <a:p>
            <a:fld id="{7500EEC2-CA4E-4EAA-A299-2B8AEB3D3FE6}" type="datetimeFigureOut">
              <a:rPr lang="en-US" smtClean="0"/>
              <a:t>6/29/2020</a:t>
            </a:fld>
            <a:endParaRPr lang="en-US"/>
          </a:p>
        </p:txBody>
      </p:sp>
      <p:sp>
        <p:nvSpPr>
          <p:cNvPr id="6" name="Footer Placeholder 5">
            <a:extLst>
              <a:ext uri="{FF2B5EF4-FFF2-40B4-BE49-F238E27FC236}">
                <a16:creationId xmlns:a16="http://schemas.microsoft.com/office/drawing/2014/main" id="{6A1E0FF9-DD4B-46E3-A8A2-8C7ABC296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9DFD84-FD73-4A27-AE10-7FDC0568D6A7}"/>
              </a:ext>
            </a:extLst>
          </p:cNvPr>
          <p:cNvSpPr>
            <a:spLocks noGrp="1"/>
          </p:cNvSpPr>
          <p:nvPr>
            <p:ph type="sldNum" sz="quarter" idx="12"/>
          </p:nvPr>
        </p:nvSpPr>
        <p:spPr/>
        <p:txBody>
          <a:bodyPr/>
          <a:lstStyle/>
          <a:p>
            <a:fld id="{AA02BE50-A7CA-4936-9B80-6DA9FCCC94F9}" type="slidenum">
              <a:rPr lang="en-US" smtClean="0"/>
              <a:t>‹#›</a:t>
            </a:fld>
            <a:endParaRPr lang="en-US"/>
          </a:p>
        </p:txBody>
      </p:sp>
    </p:spTree>
    <p:extLst>
      <p:ext uri="{BB962C8B-B14F-4D97-AF65-F5344CB8AC3E}">
        <p14:creationId xmlns:p14="http://schemas.microsoft.com/office/powerpoint/2010/main" val="4455387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3020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0104-9600-498F-88BA-3876D0C6F8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5DD1BB-49F1-4F59-8ACB-2437B63DE9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8C7314-2065-4D8F-A4F4-E708F7720C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C310DE-5BE3-4B07-9A7E-E523CCBB4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41BF7B-FAAF-4BC2-B422-54E1234885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5371D4-D17C-4689-81EF-CAA45A41A5B3}"/>
              </a:ext>
            </a:extLst>
          </p:cNvPr>
          <p:cNvSpPr>
            <a:spLocks noGrp="1"/>
          </p:cNvSpPr>
          <p:nvPr>
            <p:ph type="dt" sz="half" idx="10"/>
          </p:nvPr>
        </p:nvSpPr>
        <p:spPr/>
        <p:txBody>
          <a:bodyPr/>
          <a:lstStyle/>
          <a:p>
            <a:fld id="{7500EEC2-CA4E-4EAA-A299-2B8AEB3D3FE6}" type="datetimeFigureOut">
              <a:rPr lang="en-US" smtClean="0"/>
              <a:t>6/29/2020</a:t>
            </a:fld>
            <a:endParaRPr lang="en-US"/>
          </a:p>
        </p:txBody>
      </p:sp>
      <p:sp>
        <p:nvSpPr>
          <p:cNvPr id="8" name="Footer Placeholder 7">
            <a:extLst>
              <a:ext uri="{FF2B5EF4-FFF2-40B4-BE49-F238E27FC236}">
                <a16:creationId xmlns:a16="http://schemas.microsoft.com/office/drawing/2014/main" id="{E3166106-D2EC-4A78-BE44-2B2F596D79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B36511-6ACD-42E0-BEE0-8706D4DDE07F}"/>
              </a:ext>
            </a:extLst>
          </p:cNvPr>
          <p:cNvSpPr>
            <a:spLocks noGrp="1"/>
          </p:cNvSpPr>
          <p:nvPr>
            <p:ph type="sldNum" sz="quarter" idx="12"/>
          </p:nvPr>
        </p:nvSpPr>
        <p:spPr/>
        <p:txBody>
          <a:bodyPr/>
          <a:lstStyle/>
          <a:p>
            <a:fld id="{AA02BE50-A7CA-4936-9B80-6DA9FCCC94F9}" type="slidenum">
              <a:rPr lang="en-US" smtClean="0"/>
              <a:t>‹#›</a:t>
            </a:fld>
            <a:endParaRPr lang="en-US"/>
          </a:p>
        </p:txBody>
      </p:sp>
    </p:spTree>
    <p:extLst>
      <p:ext uri="{BB962C8B-B14F-4D97-AF65-F5344CB8AC3E}">
        <p14:creationId xmlns:p14="http://schemas.microsoft.com/office/powerpoint/2010/main" val="1957987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42EE-98E3-4E07-8771-BE26FFFC56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86406C-0DAF-45B4-B178-FF5E5150FC78}"/>
              </a:ext>
            </a:extLst>
          </p:cNvPr>
          <p:cNvSpPr>
            <a:spLocks noGrp="1"/>
          </p:cNvSpPr>
          <p:nvPr>
            <p:ph type="dt" sz="half" idx="10"/>
          </p:nvPr>
        </p:nvSpPr>
        <p:spPr/>
        <p:txBody>
          <a:bodyPr/>
          <a:lstStyle/>
          <a:p>
            <a:fld id="{7500EEC2-CA4E-4EAA-A299-2B8AEB3D3FE6}" type="datetimeFigureOut">
              <a:rPr lang="en-US" smtClean="0"/>
              <a:t>6/29/2020</a:t>
            </a:fld>
            <a:endParaRPr lang="en-US"/>
          </a:p>
        </p:txBody>
      </p:sp>
      <p:sp>
        <p:nvSpPr>
          <p:cNvPr id="4" name="Footer Placeholder 3">
            <a:extLst>
              <a:ext uri="{FF2B5EF4-FFF2-40B4-BE49-F238E27FC236}">
                <a16:creationId xmlns:a16="http://schemas.microsoft.com/office/drawing/2014/main" id="{D9B6830F-98A6-4981-8656-A522C11F5B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36BA9-1667-4C97-991F-6124E862F054}"/>
              </a:ext>
            </a:extLst>
          </p:cNvPr>
          <p:cNvSpPr>
            <a:spLocks noGrp="1"/>
          </p:cNvSpPr>
          <p:nvPr>
            <p:ph type="sldNum" sz="quarter" idx="12"/>
          </p:nvPr>
        </p:nvSpPr>
        <p:spPr/>
        <p:txBody>
          <a:bodyPr/>
          <a:lstStyle/>
          <a:p>
            <a:fld id="{AA02BE50-A7CA-4936-9B80-6DA9FCCC94F9}" type="slidenum">
              <a:rPr lang="en-US" smtClean="0"/>
              <a:t>‹#›</a:t>
            </a:fld>
            <a:endParaRPr lang="en-US"/>
          </a:p>
        </p:txBody>
      </p:sp>
    </p:spTree>
    <p:extLst>
      <p:ext uri="{BB962C8B-B14F-4D97-AF65-F5344CB8AC3E}">
        <p14:creationId xmlns:p14="http://schemas.microsoft.com/office/powerpoint/2010/main" val="128096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9CFABF-0213-4EB9-BBEB-0AF75ADE2506}"/>
              </a:ext>
            </a:extLst>
          </p:cNvPr>
          <p:cNvSpPr>
            <a:spLocks noGrp="1"/>
          </p:cNvSpPr>
          <p:nvPr>
            <p:ph type="dt" sz="half" idx="10"/>
          </p:nvPr>
        </p:nvSpPr>
        <p:spPr/>
        <p:txBody>
          <a:bodyPr/>
          <a:lstStyle/>
          <a:p>
            <a:fld id="{7500EEC2-CA4E-4EAA-A299-2B8AEB3D3FE6}" type="datetimeFigureOut">
              <a:rPr lang="en-US" smtClean="0"/>
              <a:t>6/29/2020</a:t>
            </a:fld>
            <a:endParaRPr lang="en-US"/>
          </a:p>
        </p:txBody>
      </p:sp>
      <p:sp>
        <p:nvSpPr>
          <p:cNvPr id="3" name="Footer Placeholder 2">
            <a:extLst>
              <a:ext uri="{FF2B5EF4-FFF2-40B4-BE49-F238E27FC236}">
                <a16:creationId xmlns:a16="http://schemas.microsoft.com/office/drawing/2014/main" id="{CFF27B65-AB4E-4FBD-80CD-027943F9BB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7B209C-2C17-4139-8CA0-BF5BDADE7FA0}"/>
              </a:ext>
            </a:extLst>
          </p:cNvPr>
          <p:cNvSpPr>
            <a:spLocks noGrp="1"/>
          </p:cNvSpPr>
          <p:nvPr>
            <p:ph type="sldNum" sz="quarter" idx="12"/>
          </p:nvPr>
        </p:nvSpPr>
        <p:spPr/>
        <p:txBody>
          <a:bodyPr/>
          <a:lstStyle/>
          <a:p>
            <a:fld id="{AA02BE50-A7CA-4936-9B80-6DA9FCCC94F9}" type="slidenum">
              <a:rPr lang="en-US" smtClean="0"/>
              <a:t>‹#›</a:t>
            </a:fld>
            <a:endParaRPr lang="en-US"/>
          </a:p>
        </p:txBody>
      </p:sp>
    </p:spTree>
    <p:extLst>
      <p:ext uri="{BB962C8B-B14F-4D97-AF65-F5344CB8AC3E}">
        <p14:creationId xmlns:p14="http://schemas.microsoft.com/office/powerpoint/2010/main" val="293451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D2EA-F6DB-47FC-8A6A-72DC62207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F4B209-2A4A-4E1A-84DC-F3F3CD6193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A16486-E1F0-42D1-AE5F-C7BB1E30B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52E780-A2EC-41C6-96AA-40AB0E55AD5A}"/>
              </a:ext>
            </a:extLst>
          </p:cNvPr>
          <p:cNvSpPr>
            <a:spLocks noGrp="1"/>
          </p:cNvSpPr>
          <p:nvPr>
            <p:ph type="dt" sz="half" idx="10"/>
          </p:nvPr>
        </p:nvSpPr>
        <p:spPr/>
        <p:txBody>
          <a:bodyPr/>
          <a:lstStyle/>
          <a:p>
            <a:fld id="{7500EEC2-CA4E-4EAA-A299-2B8AEB3D3FE6}" type="datetimeFigureOut">
              <a:rPr lang="en-US" smtClean="0"/>
              <a:t>6/29/2020</a:t>
            </a:fld>
            <a:endParaRPr lang="en-US"/>
          </a:p>
        </p:txBody>
      </p:sp>
      <p:sp>
        <p:nvSpPr>
          <p:cNvPr id="6" name="Footer Placeholder 5">
            <a:extLst>
              <a:ext uri="{FF2B5EF4-FFF2-40B4-BE49-F238E27FC236}">
                <a16:creationId xmlns:a16="http://schemas.microsoft.com/office/drawing/2014/main" id="{E635555A-E4E1-4B82-9C4A-EDC41CC90C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09E1A-4311-4A62-8916-4992BC069EBC}"/>
              </a:ext>
            </a:extLst>
          </p:cNvPr>
          <p:cNvSpPr>
            <a:spLocks noGrp="1"/>
          </p:cNvSpPr>
          <p:nvPr>
            <p:ph type="sldNum" sz="quarter" idx="12"/>
          </p:nvPr>
        </p:nvSpPr>
        <p:spPr/>
        <p:txBody>
          <a:bodyPr/>
          <a:lstStyle/>
          <a:p>
            <a:fld id="{AA02BE50-A7CA-4936-9B80-6DA9FCCC94F9}" type="slidenum">
              <a:rPr lang="en-US" smtClean="0"/>
              <a:t>‹#›</a:t>
            </a:fld>
            <a:endParaRPr lang="en-US"/>
          </a:p>
        </p:txBody>
      </p:sp>
    </p:spTree>
    <p:extLst>
      <p:ext uri="{BB962C8B-B14F-4D97-AF65-F5344CB8AC3E}">
        <p14:creationId xmlns:p14="http://schemas.microsoft.com/office/powerpoint/2010/main" val="108686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28BD4-7C3F-49F0-80CF-DE309E63F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4DE7E8-7C04-4B55-B55E-EF9C55C3FA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4DFA93-12B8-48A0-9141-FB9F6C403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63145-0E06-4C84-85AE-47C8157F80F5}"/>
              </a:ext>
            </a:extLst>
          </p:cNvPr>
          <p:cNvSpPr>
            <a:spLocks noGrp="1"/>
          </p:cNvSpPr>
          <p:nvPr>
            <p:ph type="dt" sz="half" idx="10"/>
          </p:nvPr>
        </p:nvSpPr>
        <p:spPr/>
        <p:txBody>
          <a:bodyPr/>
          <a:lstStyle/>
          <a:p>
            <a:fld id="{7500EEC2-CA4E-4EAA-A299-2B8AEB3D3FE6}" type="datetimeFigureOut">
              <a:rPr lang="en-US" smtClean="0"/>
              <a:t>6/29/2020</a:t>
            </a:fld>
            <a:endParaRPr lang="en-US"/>
          </a:p>
        </p:txBody>
      </p:sp>
      <p:sp>
        <p:nvSpPr>
          <p:cNvPr id="6" name="Footer Placeholder 5">
            <a:extLst>
              <a:ext uri="{FF2B5EF4-FFF2-40B4-BE49-F238E27FC236}">
                <a16:creationId xmlns:a16="http://schemas.microsoft.com/office/drawing/2014/main" id="{0B429F5E-C2FC-46F4-91BC-0457477558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3A0CD3-DE93-4BC2-97D7-C24D94AC9883}"/>
              </a:ext>
            </a:extLst>
          </p:cNvPr>
          <p:cNvSpPr>
            <a:spLocks noGrp="1"/>
          </p:cNvSpPr>
          <p:nvPr>
            <p:ph type="sldNum" sz="quarter" idx="12"/>
          </p:nvPr>
        </p:nvSpPr>
        <p:spPr/>
        <p:txBody>
          <a:bodyPr/>
          <a:lstStyle/>
          <a:p>
            <a:fld id="{AA02BE50-A7CA-4936-9B80-6DA9FCCC94F9}" type="slidenum">
              <a:rPr lang="en-US" smtClean="0"/>
              <a:t>‹#›</a:t>
            </a:fld>
            <a:endParaRPr lang="en-US"/>
          </a:p>
        </p:txBody>
      </p:sp>
    </p:spTree>
    <p:extLst>
      <p:ext uri="{BB962C8B-B14F-4D97-AF65-F5344CB8AC3E}">
        <p14:creationId xmlns:p14="http://schemas.microsoft.com/office/powerpoint/2010/main" val="37956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image" Target="../media/image1.emf"/><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D05C1-361B-4AB8-B551-BDEB159A6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5CAE69-9D91-4A5F-857A-C60926FCA9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C57EA-C55B-4693-B531-5E76DB60F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0EEC2-CA4E-4EAA-A299-2B8AEB3D3FE6}" type="datetimeFigureOut">
              <a:rPr lang="en-US" smtClean="0"/>
              <a:t>6/29/2020</a:t>
            </a:fld>
            <a:endParaRPr lang="en-US"/>
          </a:p>
        </p:txBody>
      </p:sp>
      <p:sp>
        <p:nvSpPr>
          <p:cNvPr id="5" name="Footer Placeholder 4">
            <a:extLst>
              <a:ext uri="{FF2B5EF4-FFF2-40B4-BE49-F238E27FC236}">
                <a16:creationId xmlns:a16="http://schemas.microsoft.com/office/drawing/2014/main" id="{58346848-14F4-4221-B19E-71EEC1634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378481-098E-4D74-A52C-371034DAC0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02BE50-A7CA-4936-9B80-6DA9FCCC94F9}" type="slidenum">
              <a:rPr lang="en-US" smtClean="0"/>
              <a:t>‹#›</a:t>
            </a:fld>
            <a:endParaRPr lang="en-US"/>
          </a:p>
        </p:txBody>
      </p:sp>
    </p:spTree>
    <p:extLst>
      <p:ext uri="{BB962C8B-B14F-4D97-AF65-F5344CB8AC3E}">
        <p14:creationId xmlns:p14="http://schemas.microsoft.com/office/powerpoint/2010/main" val="636878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577" r:id="rId2"/>
    <p:sldLayoutId id="2147484710" r:id="rId3"/>
    <p:sldLayoutId id="2147484240" r:id="rId4"/>
    <p:sldLayoutId id="2147484736" r:id="rId5"/>
    <p:sldLayoutId id="2147484474" r:id="rId6"/>
    <p:sldLayoutId id="2147484639" r:id="rId7"/>
    <p:sldLayoutId id="2147484603" r:id="rId8"/>
    <p:sldLayoutId id="2147484751" r:id="rId9"/>
    <p:sldLayoutId id="2147484752" r:id="rId10"/>
    <p:sldLayoutId id="2147484777" r:id="rId11"/>
    <p:sldLayoutId id="2147484778" r:id="rId12"/>
    <p:sldLayoutId id="2147484779" r:id="rId13"/>
    <p:sldLayoutId id="2147484780" r:id="rId14"/>
    <p:sldLayoutId id="2147484781" r:id="rId15"/>
    <p:sldLayoutId id="2147484782" r:id="rId16"/>
    <p:sldLayoutId id="2147484783" r:id="rId17"/>
    <p:sldLayoutId id="2147484784" r:id="rId18"/>
    <p:sldLayoutId id="2147484785" r:id="rId19"/>
    <p:sldLayoutId id="2147484786" r:id="rId20"/>
    <p:sldLayoutId id="2147484787" r:id="rId21"/>
    <p:sldLayoutId id="2147484249" r:id="rId22"/>
    <p:sldLayoutId id="2147484640" r:id="rId23"/>
    <p:sldLayoutId id="2147484584" r:id="rId24"/>
    <p:sldLayoutId id="2147484583" r:id="rId25"/>
    <p:sldLayoutId id="2147484671" r:id="rId26"/>
    <p:sldLayoutId id="2147484673" r:id="rId27"/>
    <p:sldLayoutId id="2147484585" r:id="rId28"/>
    <p:sldLayoutId id="2147484299" r:id="rId29"/>
    <p:sldLayoutId id="2147484263" r:id="rId30"/>
    <p:sldLayoutId id="2147484800"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Solidity Smart Contracts</a:t>
            </a:r>
          </a:p>
        </p:txBody>
      </p:sp>
    </p:spTree>
    <p:extLst>
      <p:ext uri="{BB962C8B-B14F-4D97-AF65-F5344CB8AC3E}">
        <p14:creationId xmlns:p14="http://schemas.microsoft.com/office/powerpoint/2010/main" val="37708636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D3A3-EBB9-4373-B597-9974CE94B662}"/>
              </a:ext>
            </a:extLst>
          </p:cNvPr>
          <p:cNvSpPr>
            <a:spLocks noGrp="1"/>
          </p:cNvSpPr>
          <p:nvPr>
            <p:ph type="title"/>
          </p:nvPr>
        </p:nvSpPr>
        <p:spPr/>
        <p:txBody>
          <a:bodyPr/>
          <a:lstStyle/>
          <a:p>
            <a:r>
              <a:rPr lang="en-US" dirty="0"/>
              <a:t>Helper Function</a:t>
            </a:r>
          </a:p>
        </p:txBody>
      </p:sp>
      <p:sp>
        <p:nvSpPr>
          <p:cNvPr id="3" name="Text Placeholder 2">
            <a:extLst>
              <a:ext uri="{FF2B5EF4-FFF2-40B4-BE49-F238E27FC236}">
                <a16:creationId xmlns:a16="http://schemas.microsoft.com/office/drawing/2014/main" id="{3DAD0BD6-C18C-453D-B3FE-5BF55EC4381B}"/>
              </a:ext>
            </a:extLst>
          </p:cNvPr>
          <p:cNvSpPr>
            <a:spLocks noGrp="1"/>
          </p:cNvSpPr>
          <p:nvPr>
            <p:ph type="body" sz="quarter" idx="10"/>
          </p:nvPr>
        </p:nvSpPr>
        <p:spPr>
          <a:xfrm>
            <a:off x="586390" y="1434370"/>
            <a:ext cx="11018520" cy="2954655"/>
          </a:xfrm>
        </p:spPr>
        <p:txBody>
          <a:bodyPr/>
          <a:lstStyle/>
          <a:p>
            <a:r>
              <a:rPr lang="en-US" sz="2400" dirty="0"/>
              <a:t>Example:</a:t>
            </a:r>
          </a:p>
          <a:p>
            <a:endParaRPr lang="en-US" sz="2400" dirty="0"/>
          </a:p>
          <a:p>
            <a:r>
              <a:rPr lang="en-US" sz="2400" dirty="0"/>
              <a:t>function compareStrings (string memory a, string memory b) public pure returns (bool) {</a:t>
            </a:r>
          </a:p>
          <a:p>
            <a:r>
              <a:rPr lang="en-US" sz="2400" dirty="0"/>
              <a:t> return (keccak256(abi.encodePacked((a))) == keccak256(abi.encodePacked((b))) );</a:t>
            </a:r>
          </a:p>
          <a:p>
            <a:r>
              <a:rPr lang="en-US" sz="2400" dirty="0"/>
              <a:t>}</a:t>
            </a:r>
          </a:p>
          <a:p>
            <a:endParaRPr lang="en-US" sz="2400" dirty="0"/>
          </a:p>
        </p:txBody>
      </p:sp>
    </p:spTree>
    <p:extLst>
      <p:ext uri="{BB962C8B-B14F-4D97-AF65-F5344CB8AC3E}">
        <p14:creationId xmlns:p14="http://schemas.microsoft.com/office/powerpoint/2010/main" val="27570688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5" y="2534625"/>
            <a:ext cx="10906873" cy="997196"/>
          </a:xfrm>
        </p:spPr>
        <p:txBody>
          <a:bodyPr/>
          <a:lstStyle/>
          <a:p>
            <a:r>
              <a:rPr lang="en-US" dirty="0"/>
              <a:t>Modify Smart Contract in Visual Studio Code - Demo</a:t>
            </a:r>
          </a:p>
        </p:txBody>
      </p:sp>
    </p:spTree>
    <p:extLst>
      <p:ext uri="{BB962C8B-B14F-4D97-AF65-F5344CB8AC3E}">
        <p14:creationId xmlns:p14="http://schemas.microsoft.com/office/powerpoint/2010/main" val="3050303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5" y="2534625"/>
            <a:ext cx="11369717" cy="997196"/>
          </a:xfrm>
        </p:spPr>
        <p:txBody>
          <a:bodyPr/>
          <a:lstStyle/>
          <a:p>
            <a:r>
              <a:rPr lang="en-US" dirty="0"/>
              <a:t>Modify Smart Contract in Visual Studio Code – Activity </a:t>
            </a:r>
          </a:p>
        </p:txBody>
      </p:sp>
    </p:spTree>
    <p:extLst>
      <p:ext uri="{BB962C8B-B14F-4D97-AF65-F5344CB8AC3E}">
        <p14:creationId xmlns:p14="http://schemas.microsoft.com/office/powerpoint/2010/main" val="1952592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F94EA-D9E6-4F5F-89AB-EB144E584862}"/>
              </a:ext>
            </a:extLst>
          </p:cNvPr>
          <p:cNvSpPr>
            <a:spLocks noGrp="1"/>
          </p:cNvSpPr>
          <p:nvPr>
            <p:ph type="title"/>
          </p:nvPr>
        </p:nvSpPr>
        <p:spPr/>
        <p:txBody>
          <a:bodyPr/>
          <a:lstStyle/>
          <a:p>
            <a:r>
              <a:rPr lang="en-US" dirty="0"/>
              <a:t>Modify Smart Contracts	</a:t>
            </a:r>
          </a:p>
        </p:txBody>
      </p:sp>
      <p:sp>
        <p:nvSpPr>
          <p:cNvPr id="3" name="Text Placeholder 2">
            <a:extLst>
              <a:ext uri="{FF2B5EF4-FFF2-40B4-BE49-F238E27FC236}">
                <a16:creationId xmlns:a16="http://schemas.microsoft.com/office/drawing/2014/main" id="{97D2B132-F2D1-4E1D-A6C2-F81C2EDEC65D}"/>
              </a:ext>
            </a:extLst>
          </p:cNvPr>
          <p:cNvSpPr>
            <a:spLocks noGrp="1"/>
          </p:cNvSpPr>
          <p:nvPr>
            <p:ph type="body" sz="quarter" idx="10"/>
          </p:nvPr>
        </p:nvSpPr>
        <p:spPr>
          <a:xfrm>
            <a:off x="586390" y="1434370"/>
            <a:ext cx="11018520" cy="4395049"/>
          </a:xfrm>
        </p:spPr>
        <p:txBody>
          <a:bodyPr/>
          <a:lstStyle/>
          <a:p>
            <a:r>
              <a:rPr lang="en-US" dirty="0"/>
              <a:t>We will start with the basic </a:t>
            </a:r>
            <a:r>
              <a:rPr lang="en-US" dirty="0" err="1"/>
              <a:t>HelloBlockchain.sol</a:t>
            </a:r>
            <a:r>
              <a:rPr lang="en-US" dirty="0"/>
              <a:t> solidity contract.</a:t>
            </a:r>
          </a:p>
          <a:p>
            <a:pPr marL="457200" indent="-457200">
              <a:buFont typeface="Arial" panose="020B0604020202020204" pitchFamily="34" charset="0"/>
              <a:buChar char="•"/>
            </a:pPr>
            <a:r>
              <a:rPr lang="en-US" dirty="0"/>
              <a:t>Deploy it locally</a:t>
            </a:r>
          </a:p>
          <a:p>
            <a:pPr marL="457200" indent="-457200">
              <a:buFont typeface="Arial" panose="020B0604020202020204" pitchFamily="34" charset="0"/>
              <a:buChar char="•"/>
            </a:pPr>
            <a:r>
              <a:rPr lang="en-US" dirty="0"/>
              <a:t>Deploy it to Azure</a:t>
            </a:r>
          </a:p>
          <a:p>
            <a:pPr marL="457200" indent="-457200">
              <a:buFont typeface="Arial" panose="020B0604020202020204" pitchFamily="34" charset="0"/>
              <a:buChar char="•"/>
            </a:pPr>
            <a:r>
              <a:rPr lang="en-US" dirty="0"/>
              <a:t>View and interact with the Smart Contract</a:t>
            </a:r>
          </a:p>
          <a:p>
            <a:r>
              <a:rPr lang="en-US" dirty="0"/>
              <a:t>Now we will modify the Smart Contract to match your use case from the Ideation Session</a:t>
            </a:r>
          </a:p>
          <a:p>
            <a:pPr marL="457200" indent="-457200">
              <a:buFont typeface="Arial" panose="020B0604020202020204" pitchFamily="34" charset="0"/>
              <a:buChar char="•"/>
            </a:pPr>
            <a:r>
              <a:rPr lang="en-US" dirty="0"/>
              <a:t>We have some sample contracts you can use in the git repo</a:t>
            </a:r>
          </a:p>
          <a:p>
            <a:pPr marL="457200" indent="-457200">
              <a:buFont typeface="Arial" panose="020B0604020202020204" pitchFamily="34" charset="0"/>
              <a:buChar char="•"/>
            </a:pPr>
            <a:r>
              <a:rPr lang="en-US" dirty="0"/>
              <a:t>We have pointers to places where you can download tested and audited smart contracts</a:t>
            </a:r>
          </a:p>
        </p:txBody>
      </p:sp>
    </p:spTree>
    <p:extLst>
      <p:ext uri="{BB962C8B-B14F-4D97-AF65-F5344CB8AC3E}">
        <p14:creationId xmlns:p14="http://schemas.microsoft.com/office/powerpoint/2010/main" val="3893261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B7FF-4BF7-4CFF-AC86-D77F33469F17}"/>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Smart Contracts in Solidity</a:t>
            </a:r>
          </a:p>
        </p:txBody>
      </p:sp>
      <p:graphicFrame>
        <p:nvGraphicFramePr>
          <p:cNvPr id="5" name="Text Placeholder 2">
            <a:extLst>
              <a:ext uri="{FF2B5EF4-FFF2-40B4-BE49-F238E27FC236}">
                <a16:creationId xmlns:a16="http://schemas.microsoft.com/office/drawing/2014/main" id="{20E5FE5D-9A6E-4910-8C67-449E831D80ED}"/>
              </a:ext>
            </a:extLst>
          </p:cNvPr>
          <p:cNvGraphicFramePr/>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3558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FDF3-8890-44A8-9789-0D5F2B5BFA8E}"/>
              </a:ext>
            </a:extLst>
          </p:cNvPr>
          <p:cNvSpPr>
            <a:spLocks noGrp="1"/>
          </p:cNvSpPr>
          <p:nvPr>
            <p:ph type="title"/>
          </p:nvPr>
        </p:nvSpPr>
        <p:spPr>
          <a:xfrm>
            <a:off x="588263" y="457200"/>
            <a:ext cx="11018520" cy="553998"/>
          </a:xfrm>
        </p:spPr>
        <p:txBody>
          <a:bodyPr/>
          <a:lstStyle/>
          <a:p>
            <a:r>
              <a:rPr lang="en-US" dirty="0"/>
              <a:t>Solidity Types</a:t>
            </a:r>
          </a:p>
        </p:txBody>
      </p:sp>
      <p:sp>
        <p:nvSpPr>
          <p:cNvPr id="3" name="Text Placeholder 2">
            <a:extLst>
              <a:ext uri="{FF2B5EF4-FFF2-40B4-BE49-F238E27FC236}">
                <a16:creationId xmlns:a16="http://schemas.microsoft.com/office/drawing/2014/main" id="{381DC2DF-CF75-46E4-91E5-9B0CA0C0184F}"/>
              </a:ext>
            </a:extLst>
          </p:cNvPr>
          <p:cNvSpPr>
            <a:spLocks noGrp="1"/>
          </p:cNvSpPr>
          <p:nvPr>
            <p:ph type="body" sz="quarter" idx="10"/>
          </p:nvPr>
        </p:nvSpPr>
        <p:spPr>
          <a:xfrm>
            <a:off x="586390" y="1434370"/>
            <a:ext cx="11018520" cy="4567404"/>
          </a:xfrm>
        </p:spPr>
        <p:txBody>
          <a:bodyPr/>
          <a:lstStyle/>
          <a:p>
            <a:pPr marL="457200" indent="-457200">
              <a:buFontTx/>
              <a:buChar char="-"/>
            </a:pPr>
            <a:r>
              <a:rPr lang="en-US" dirty="0"/>
              <a:t>Booleans (</a:t>
            </a:r>
            <a:r>
              <a:rPr lang="en-US" dirty="0">
                <a:highlight>
                  <a:srgbClr val="C0C0C0"/>
                </a:highlight>
              </a:rPr>
              <a:t>true</a:t>
            </a:r>
            <a:r>
              <a:rPr lang="en-US" dirty="0"/>
              <a:t> or </a:t>
            </a:r>
            <a:r>
              <a:rPr lang="en-US" dirty="0">
                <a:highlight>
                  <a:srgbClr val="C0C0C0"/>
                </a:highlight>
              </a:rPr>
              <a:t>false</a:t>
            </a:r>
            <a:r>
              <a:rPr lang="en-US" dirty="0"/>
              <a:t>)</a:t>
            </a:r>
          </a:p>
          <a:p>
            <a:pPr marL="457200" indent="-457200">
              <a:buFontTx/>
              <a:buChar char="-"/>
            </a:pPr>
            <a:r>
              <a:rPr lang="en-US" dirty="0"/>
              <a:t>Integers (signed - int, int8, int256: unsigned - uint, uint8, uint256)</a:t>
            </a:r>
          </a:p>
          <a:p>
            <a:pPr marL="457200" indent="-457200">
              <a:buFontTx/>
              <a:buChar char="-"/>
            </a:pPr>
            <a:r>
              <a:rPr lang="en-US" dirty="0"/>
              <a:t>Fixed Point Numbers (fixed, </a:t>
            </a:r>
            <a:r>
              <a:rPr lang="en-US" dirty="0" err="1"/>
              <a:t>ufixed</a:t>
            </a:r>
            <a:r>
              <a:rPr lang="en-US" dirty="0"/>
              <a:t>)</a:t>
            </a:r>
          </a:p>
          <a:p>
            <a:pPr marL="457200" indent="-457200">
              <a:buFontTx/>
              <a:buChar char="-"/>
            </a:pPr>
            <a:r>
              <a:rPr lang="en-US" dirty="0"/>
              <a:t>Addresses (address – 20 byte value)</a:t>
            </a:r>
          </a:p>
          <a:p>
            <a:pPr marL="457200" indent="-457200">
              <a:buFontTx/>
              <a:buChar char="-"/>
            </a:pPr>
            <a:r>
              <a:rPr lang="en-US" dirty="0"/>
              <a:t>Fixed/Dynamic Sized Byte Arrays</a:t>
            </a:r>
          </a:p>
          <a:p>
            <a:pPr marL="457200" indent="-457200">
              <a:buFontTx/>
              <a:buChar char="-"/>
            </a:pPr>
            <a:r>
              <a:rPr lang="en-US" dirty="0" err="1"/>
              <a:t>Enums</a:t>
            </a:r>
            <a:r>
              <a:rPr lang="en-US" dirty="0"/>
              <a:t> (user defined types)</a:t>
            </a:r>
          </a:p>
          <a:p>
            <a:pPr marL="457200" indent="-457200">
              <a:buFontTx/>
              <a:buChar char="-"/>
            </a:pPr>
            <a:r>
              <a:rPr lang="en-US" dirty="0"/>
              <a:t>Arrays</a:t>
            </a:r>
          </a:p>
          <a:p>
            <a:pPr marL="457200" indent="-457200">
              <a:buFontTx/>
              <a:buChar char="-"/>
            </a:pPr>
            <a:r>
              <a:rPr lang="en-US" dirty="0"/>
              <a:t>Structs (define new types)</a:t>
            </a:r>
          </a:p>
          <a:p>
            <a:pPr marL="457200" indent="-457200">
              <a:buFontTx/>
              <a:buChar char="-"/>
            </a:pPr>
            <a:r>
              <a:rPr lang="en-US" dirty="0"/>
              <a:t>Mappings Types (collection of any type)</a:t>
            </a:r>
          </a:p>
        </p:txBody>
      </p:sp>
    </p:spTree>
    <p:extLst>
      <p:ext uri="{BB962C8B-B14F-4D97-AF65-F5344CB8AC3E}">
        <p14:creationId xmlns:p14="http://schemas.microsoft.com/office/powerpoint/2010/main" val="10238141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C8E8-CCD8-4112-B8AA-64C09213D7BF}"/>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t>Solidity Structures</a:t>
            </a:r>
          </a:p>
        </p:txBody>
      </p:sp>
      <p:sp>
        <p:nvSpPr>
          <p:cNvPr id="3" name="Text Placeholder 2">
            <a:extLst>
              <a:ext uri="{FF2B5EF4-FFF2-40B4-BE49-F238E27FC236}">
                <a16:creationId xmlns:a16="http://schemas.microsoft.com/office/drawing/2014/main" id="{19E440AB-48F8-48BA-8F3F-DB8D132E30A8}"/>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pPr>
              <a:lnSpc>
                <a:spcPct val="90000"/>
              </a:lnSpc>
            </a:pPr>
            <a:r>
              <a:rPr lang="en-US" sz="2600"/>
              <a:t>Example:</a:t>
            </a:r>
          </a:p>
          <a:p>
            <a:pPr>
              <a:lnSpc>
                <a:spcPct val="90000"/>
              </a:lnSpc>
            </a:pPr>
            <a:endParaRPr lang="en-US" sz="2600"/>
          </a:p>
          <a:p>
            <a:pPr>
              <a:lnSpc>
                <a:spcPct val="90000"/>
              </a:lnSpc>
            </a:pPr>
            <a:r>
              <a:rPr lang="af-ZA" sz="2600"/>
              <a:t>struct shippingInformation{</a:t>
            </a:r>
            <a:endParaRPr lang="en-US" sz="2600"/>
          </a:p>
          <a:p>
            <a:pPr>
              <a:lnSpc>
                <a:spcPct val="90000"/>
              </a:lnSpc>
            </a:pPr>
            <a:r>
              <a:rPr lang="af-ZA" sz="2600"/>
              <a:t> string shipmentName;</a:t>
            </a:r>
            <a:endParaRPr lang="en-US" sz="2600"/>
          </a:p>
          <a:p>
            <a:pPr>
              <a:lnSpc>
                <a:spcPct val="90000"/>
              </a:lnSpc>
            </a:pPr>
            <a:r>
              <a:rPr lang="af-ZA" sz="2600"/>
              <a:t> string startLocation;</a:t>
            </a:r>
            <a:endParaRPr lang="en-US" sz="2600"/>
          </a:p>
          <a:p>
            <a:pPr>
              <a:lnSpc>
                <a:spcPct val="90000"/>
              </a:lnSpc>
            </a:pPr>
            <a:r>
              <a:rPr lang="af-ZA" sz="2600"/>
              <a:t> string endLocation;</a:t>
            </a:r>
            <a:endParaRPr lang="en-US" sz="2600"/>
          </a:p>
          <a:p>
            <a:pPr>
              <a:lnSpc>
                <a:spcPct val="90000"/>
              </a:lnSpc>
            </a:pPr>
            <a:r>
              <a:rPr lang="af-ZA" sz="2600"/>
              <a:t> uint256 numberOfContainers;</a:t>
            </a:r>
            <a:endParaRPr lang="en-US" sz="2600"/>
          </a:p>
          <a:p>
            <a:pPr>
              <a:lnSpc>
                <a:spcPct val="90000"/>
              </a:lnSpc>
            </a:pPr>
            <a:r>
              <a:rPr lang="af-ZA" sz="2600"/>
              <a:t> string description;</a:t>
            </a:r>
            <a:endParaRPr lang="en-US" sz="2600"/>
          </a:p>
          <a:p>
            <a:pPr>
              <a:lnSpc>
                <a:spcPct val="90000"/>
              </a:lnSpc>
            </a:pPr>
            <a:r>
              <a:rPr lang="af-ZA" sz="2600"/>
              <a:t>}</a:t>
            </a:r>
            <a:endParaRPr lang="en-US" sz="2600"/>
          </a:p>
          <a:p>
            <a:pPr>
              <a:lnSpc>
                <a:spcPct val="90000"/>
              </a:lnSpc>
            </a:pPr>
            <a:r>
              <a:rPr lang="en-US" sz="2600"/>
              <a:t> </a:t>
            </a:r>
          </a:p>
        </p:txBody>
      </p:sp>
    </p:spTree>
    <p:extLst>
      <p:ext uri="{BB962C8B-B14F-4D97-AF65-F5344CB8AC3E}">
        <p14:creationId xmlns:p14="http://schemas.microsoft.com/office/powerpoint/2010/main" val="27534827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6A23-239D-408D-AFCC-AC96B6D7E308}"/>
              </a:ext>
            </a:extLst>
          </p:cNvPr>
          <p:cNvSpPr>
            <a:spLocks noGrp="1"/>
          </p:cNvSpPr>
          <p:nvPr>
            <p:ph type="title"/>
          </p:nvPr>
        </p:nvSpPr>
        <p:spPr/>
        <p:txBody>
          <a:bodyPr/>
          <a:lstStyle/>
          <a:p>
            <a:r>
              <a:rPr lang="en-US" dirty="0"/>
              <a:t>Solidity Mappings</a:t>
            </a:r>
          </a:p>
        </p:txBody>
      </p:sp>
      <p:sp>
        <p:nvSpPr>
          <p:cNvPr id="3" name="Text Placeholder 2">
            <a:extLst>
              <a:ext uri="{FF2B5EF4-FFF2-40B4-BE49-F238E27FC236}">
                <a16:creationId xmlns:a16="http://schemas.microsoft.com/office/drawing/2014/main" id="{097F551A-31EC-487C-BBB2-2DDE5D26BB18}"/>
              </a:ext>
            </a:extLst>
          </p:cNvPr>
          <p:cNvSpPr>
            <a:spLocks noGrp="1"/>
          </p:cNvSpPr>
          <p:nvPr>
            <p:ph type="body" sz="quarter" idx="10"/>
          </p:nvPr>
        </p:nvSpPr>
        <p:spPr>
          <a:xfrm>
            <a:off x="586390" y="1434370"/>
            <a:ext cx="11018520" cy="1982081"/>
          </a:xfrm>
        </p:spPr>
        <p:txBody>
          <a:bodyPr/>
          <a:lstStyle/>
          <a:p>
            <a:r>
              <a:rPr lang="en-US" dirty="0"/>
              <a:t>Example:</a:t>
            </a:r>
          </a:p>
          <a:p>
            <a:endParaRPr lang="en-US" dirty="0"/>
          </a:p>
          <a:p>
            <a:r>
              <a:rPr lang="en-US" dirty="0"/>
              <a:t>mapping (uint =&gt; shippingInformation) shipments;</a:t>
            </a:r>
          </a:p>
          <a:p>
            <a:endParaRPr lang="en-US" dirty="0"/>
          </a:p>
        </p:txBody>
      </p:sp>
      <p:pic>
        <p:nvPicPr>
          <p:cNvPr id="4" name="Picture 3">
            <a:extLst>
              <a:ext uri="{FF2B5EF4-FFF2-40B4-BE49-F238E27FC236}">
                <a16:creationId xmlns:a16="http://schemas.microsoft.com/office/drawing/2014/main" id="{038A885E-440D-4881-94CE-CF934E1F86AD}"/>
              </a:ext>
            </a:extLst>
          </p:cNvPr>
          <p:cNvPicPr>
            <a:picLocks noChangeAspect="1"/>
          </p:cNvPicPr>
          <p:nvPr/>
        </p:nvPicPr>
        <p:blipFill>
          <a:blip r:embed="rId2"/>
          <a:stretch>
            <a:fillRect/>
          </a:stretch>
        </p:blipFill>
        <p:spPr>
          <a:xfrm>
            <a:off x="6510379" y="3321672"/>
            <a:ext cx="4373211" cy="31744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61695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8878-AEFA-47CC-9E4E-1A9308AE0701}"/>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t>Solidity Variables</a:t>
            </a:r>
          </a:p>
        </p:txBody>
      </p:sp>
      <p:sp>
        <p:nvSpPr>
          <p:cNvPr id="3" name="Text Placeholder 2">
            <a:extLst>
              <a:ext uri="{FF2B5EF4-FFF2-40B4-BE49-F238E27FC236}">
                <a16:creationId xmlns:a16="http://schemas.microsoft.com/office/drawing/2014/main" id="{1E68605A-0FC9-4215-AF9B-ECCD4F4A39F0}"/>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r>
              <a:rPr lang="en-US" dirty="0"/>
              <a:t>Example:</a:t>
            </a:r>
          </a:p>
          <a:p>
            <a:endParaRPr lang="en-US" dirty="0"/>
          </a:p>
          <a:p>
            <a:r>
              <a:rPr lang="af-ZA" dirty="0"/>
              <a:t>uint256 public totalShipments;</a:t>
            </a:r>
            <a:endParaRPr lang="en-US" dirty="0"/>
          </a:p>
          <a:p>
            <a:endParaRPr lang="en-US" dirty="0"/>
          </a:p>
          <a:p>
            <a:r>
              <a:rPr lang="en-US" dirty="0"/>
              <a:t>Initialize:</a:t>
            </a:r>
          </a:p>
          <a:p>
            <a:endParaRPr lang="en-US" dirty="0"/>
          </a:p>
          <a:p>
            <a:r>
              <a:rPr lang="af-ZA" dirty="0"/>
              <a:t>constructor() public{</a:t>
            </a:r>
            <a:br>
              <a:rPr lang="af-ZA" dirty="0"/>
            </a:br>
            <a:r>
              <a:rPr lang="af-ZA" dirty="0"/>
              <a:t> totalShipments = 0;</a:t>
            </a:r>
            <a:br>
              <a:rPr lang="af-ZA" dirty="0"/>
            </a:br>
            <a:r>
              <a:rPr lang="af-ZA" dirty="0"/>
              <a:t>}</a:t>
            </a:r>
            <a:endParaRPr lang="en-US" dirty="0"/>
          </a:p>
        </p:txBody>
      </p:sp>
    </p:spTree>
    <p:extLst>
      <p:ext uri="{BB962C8B-B14F-4D97-AF65-F5344CB8AC3E}">
        <p14:creationId xmlns:p14="http://schemas.microsoft.com/office/powerpoint/2010/main" val="991153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078D-8C00-440D-B413-3434F9801FE4}"/>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t>Solidity Events</a:t>
            </a:r>
          </a:p>
        </p:txBody>
      </p:sp>
      <p:sp>
        <p:nvSpPr>
          <p:cNvPr id="3" name="Text Placeholder 2">
            <a:extLst>
              <a:ext uri="{FF2B5EF4-FFF2-40B4-BE49-F238E27FC236}">
                <a16:creationId xmlns:a16="http://schemas.microsoft.com/office/drawing/2014/main" id="{58345D91-A8B7-4875-8692-AFF21A20ADAE}"/>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r>
              <a:rPr lang="en-US" dirty="0"/>
              <a:t>Example:</a:t>
            </a:r>
          </a:p>
          <a:p>
            <a:endParaRPr lang="en-US" dirty="0"/>
          </a:p>
          <a:p>
            <a:r>
              <a:rPr lang="af-ZA" dirty="0"/>
              <a:t>event ShipmentEvent(string shipmentName,</a:t>
            </a:r>
          </a:p>
          <a:p>
            <a:r>
              <a:rPr lang="af-ZA" dirty="0"/>
              <a:t> string startLocation,</a:t>
            </a:r>
          </a:p>
          <a:p>
            <a:r>
              <a:rPr lang="af-ZA" dirty="0"/>
              <a:t> string endLocation,</a:t>
            </a:r>
          </a:p>
          <a:p>
            <a:r>
              <a:rPr lang="af-ZA" dirty="0"/>
              <a:t> uint256 numCont,</a:t>
            </a:r>
          </a:p>
          <a:p>
            <a:r>
              <a:rPr lang="af-ZA" dirty="0"/>
              <a:t> string description);</a:t>
            </a:r>
            <a:endParaRPr lang="en-US" dirty="0"/>
          </a:p>
          <a:p>
            <a:endParaRPr lang="en-US" dirty="0"/>
          </a:p>
        </p:txBody>
      </p:sp>
    </p:spTree>
    <p:extLst>
      <p:ext uri="{BB962C8B-B14F-4D97-AF65-F5344CB8AC3E}">
        <p14:creationId xmlns:p14="http://schemas.microsoft.com/office/powerpoint/2010/main" val="5450181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FCB0-A497-4C36-BF56-547533A9720D}"/>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t>Solidity Operations</a:t>
            </a:r>
          </a:p>
        </p:txBody>
      </p:sp>
      <p:sp>
        <p:nvSpPr>
          <p:cNvPr id="3" name="Text Placeholder 2">
            <a:extLst>
              <a:ext uri="{FF2B5EF4-FFF2-40B4-BE49-F238E27FC236}">
                <a16:creationId xmlns:a16="http://schemas.microsoft.com/office/drawing/2014/main" id="{4FA52F23-AE47-4C69-8E53-DE1F2B86B204}"/>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pPr>
              <a:lnSpc>
                <a:spcPct val="90000"/>
              </a:lnSpc>
            </a:pPr>
            <a:r>
              <a:rPr lang="en-US" sz="2400"/>
              <a:t>Example:</a:t>
            </a:r>
          </a:p>
          <a:p>
            <a:pPr>
              <a:lnSpc>
                <a:spcPct val="90000"/>
              </a:lnSpc>
            </a:pPr>
            <a:endParaRPr lang="en-US" sz="2400"/>
          </a:p>
          <a:p>
            <a:pPr>
              <a:lnSpc>
                <a:spcPct val="90000"/>
              </a:lnSpc>
            </a:pPr>
            <a:r>
              <a:rPr lang="af-ZA" sz="2400"/>
              <a:t>function newShipment(string memory shipmentName,</a:t>
            </a:r>
            <a:endParaRPr lang="en-US" sz="2400"/>
          </a:p>
          <a:p>
            <a:pPr>
              <a:lnSpc>
                <a:spcPct val="90000"/>
              </a:lnSpc>
            </a:pPr>
            <a:r>
              <a:rPr lang="af-ZA" sz="2400"/>
              <a:t> string memory startLocation,</a:t>
            </a:r>
            <a:endParaRPr lang="en-US" sz="2400"/>
          </a:p>
          <a:p>
            <a:pPr>
              <a:lnSpc>
                <a:spcPct val="90000"/>
              </a:lnSpc>
            </a:pPr>
            <a:r>
              <a:rPr lang="af-ZA" sz="2400"/>
              <a:t> string memory endLocation,</a:t>
            </a:r>
            <a:endParaRPr lang="en-US" sz="2400"/>
          </a:p>
          <a:p>
            <a:pPr>
              <a:lnSpc>
                <a:spcPct val="90000"/>
              </a:lnSpc>
            </a:pPr>
            <a:r>
              <a:rPr lang="af-ZA" sz="2400"/>
              <a:t> uint256 numContainers,</a:t>
            </a:r>
            <a:endParaRPr lang="en-US" sz="2400"/>
          </a:p>
          <a:p>
            <a:pPr>
              <a:lnSpc>
                <a:spcPct val="90000"/>
              </a:lnSpc>
            </a:pPr>
            <a:r>
              <a:rPr lang="af-ZA" sz="2400"/>
              <a:t> string memory description) public returns (uint256 total)</a:t>
            </a:r>
            <a:endParaRPr lang="en-US" sz="2400"/>
          </a:p>
          <a:p>
            <a:pPr>
              <a:lnSpc>
                <a:spcPct val="90000"/>
              </a:lnSpc>
            </a:pPr>
            <a:r>
              <a:rPr lang="af-ZA" sz="2400"/>
              <a:t> {</a:t>
            </a:r>
          </a:p>
          <a:p>
            <a:pPr>
              <a:lnSpc>
                <a:spcPct val="90000"/>
              </a:lnSpc>
            </a:pPr>
            <a:r>
              <a:rPr lang="af-ZA" sz="2400"/>
              <a:t> }</a:t>
            </a:r>
            <a:endParaRPr lang="en-US" sz="2400"/>
          </a:p>
        </p:txBody>
      </p:sp>
    </p:spTree>
    <p:extLst>
      <p:ext uri="{BB962C8B-B14F-4D97-AF65-F5344CB8AC3E}">
        <p14:creationId xmlns:p14="http://schemas.microsoft.com/office/powerpoint/2010/main" val="37071402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D355-AEE3-4A9A-91AB-0EFCDBB318CD}"/>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t>Solidity Operations</a:t>
            </a:r>
          </a:p>
        </p:txBody>
      </p:sp>
      <p:sp>
        <p:nvSpPr>
          <p:cNvPr id="3" name="Text Placeholder 2">
            <a:extLst>
              <a:ext uri="{FF2B5EF4-FFF2-40B4-BE49-F238E27FC236}">
                <a16:creationId xmlns:a16="http://schemas.microsoft.com/office/drawing/2014/main" id="{85355D94-D146-427B-925B-0F50D908991B}"/>
              </a:ext>
            </a:extLst>
          </p:cNvPr>
          <p:cNvSpPr>
            <a:spLocks noGrp="1"/>
          </p:cNvSpPr>
          <p:nvPr>
            <p:ph type="body" sz="quarter" idx="10"/>
          </p:nvPr>
        </p:nvSpPr>
        <p:spPr>
          <a:xfrm>
            <a:off x="4585252" y="585788"/>
            <a:ext cx="7301948" cy="5683250"/>
          </a:xfrm>
          <a:prstGeom prst="rect">
            <a:avLst/>
          </a:prstGeom>
        </p:spPr>
        <p:txBody>
          <a:bodyPr wrap="square" anchor="ctr">
            <a:normAutofit/>
          </a:bodyPr>
          <a:lstStyle/>
          <a:p>
            <a:pPr>
              <a:lnSpc>
                <a:spcPct val="90000"/>
              </a:lnSpc>
            </a:pPr>
            <a:r>
              <a:rPr lang="en-US" sz="1300" dirty="0"/>
              <a:t>Example:</a:t>
            </a:r>
          </a:p>
          <a:p>
            <a:pPr>
              <a:lnSpc>
                <a:spcPct val="90000"/>
              </a:lnSpc>
            </a:pPr>
            <a:endParaRPr lang="en-US" sz="1300" dirty="0"/>
          </a:p>
          <a:p>
            <a:pPr>
              <a:lnSpc>
                <a:spcPct val="90000"/>
              </a:lnSpc>
            </a:pPr>
            <a:r>
              <a:rPr lang="en-US" sz="1300" dirty="0"/>
              <a:t>function </a:t>
            </a:r>
            <a:r>
              <a:rPr lang="en-US" sz="1300" dirty="0" err="1"/>
              <a:t>getShipment</a:t>
            </a:r>
            <a:r>
              <a:rPr lang="en-US" sz="1300" dirty="0"/>
              <a:t>(string memory </a:t>
            </a:r>
            <a:r>
              <a:rPr lang="en-US" sz="1300" dirty="0" err="1"/>
              <a:t>shipmentName</a:t>
            </a:r>
            <a:r>
              <a:rPr lang="en-US" sz="1300" dirty="0"/>
              <a:t>) public view returns(string memory name,</a:t>
            </a:r>
          </a:p>
          <a:p>
            <a:pPr>
              <a:lnSpc>
                <a:spcPct val="90000"/>
              </a:lnSpc>
            </a:pPr>
            <a:r>
              <a:rPr lang="en-US" sz="1300" dirty="0"/>
              <a:t>  string memory start,</a:t>
            </a:r>
          </a:p>
          <a:p>
            <a:pPr>
              <a:lnSpc>
                <a:spcPct val="90000"/>
              </a:lnSpc>
            </a:pPr>
            <a:r>
              <a:rPr lang="en-US" sz="1300" dirty="0"/>
              <a:t>  string memory end,</a:t>
            </a:r>
          </a:p>
          <a:p>
            <a:pPr>
              <a:lnSpc>
                <a:spcPct val="90000"/>
              </a:lnSpc>
            </a:pPr>
            <a:r>
              <a:rPr lang="en-US" sz="1300" dirty="0"/>
              <a:t>  uint256 </a:t>
            </a:r>
            <a:r>
              <a:rPr lang="en-US" sz="1300" dirty="0" err="1"/>
              <a:t>numCont</a:t>
            </a:r>
            <a:r>
              <a:rPr lang="en-US" sz="1300" dirty="0"/>
              <a:t>,</a:t>
            </a:r>
          </a:p>
          <a:p>
            <a:pPr>
              <a:lnSpc>
                <a:spcPct val="90000"/>
              </a:lnSpc>
            </a:pPr>
            <a:r>
              <a:rPr lang="en-US" sz="1300" dirty="0"/>
              <a:t>  string memory desc){</a:t>
            </a:r>
          </a:p>
          <a:p>
            <a:pPr>
              <a:lnSpc>
                <a:spcPct val="90000"/>
              </a:lnSpc>
            </a:pPr>
            <a:r>
              <a:rPr lang="en-US" sz="1300" dirty="0"/>
              <a:t>  for(uint256 </a:t>
            </a:r>
            <a:r>
              <a:rPr lang="en-US" sz="1300" dirty="0" err="1"/>
              <a:t>i</a:t>
            </a:r>
            <a:r>
              <a:rPr lang="en-US" sz="1300" dirty="0"/>
              <a:t> = 0; </a:t>
            </a:r>
            <a:r>
              <a:rPr lang="en-US" sz="1300" dirty="0" err="1"/>
              <a:t>i</a:t>
            </a:r>
            <a:r>
              <a:rPr lang="en-US" sz="1300" dirty="0"/>
              <a:t>&lt;</a:t>
            </a:r>
            <a:r>
              <a:rPr lang="en-US" sz="1300" dirty="0" err="1"/>
              <a:t>totalShipments</a:t>
            </a:r>
            <a:r>
              <a:rPr lang="en-US" sz="1300" dirty="0"/>
              <a:t>; </a:t>
            </a:r>
            <a:r>
              <a:rPr lang="en-US" sz="1300" dirty="0" err="1"/>
              <a:t>i</a:t>
            </a:r>
            <a:r>
              <a:rPr lang="en-US" sz="1300" dirty="0"/>
              <a:t>++){</a:t>
            </a:r>
          </a:p>
          <a:p>
            <a:pPr>
              <a:lnSpc>
                <a:spcPct val="90000"/>
              </a:lnSpc>
            </a:pPr>
            <a:r>
              <a:rPr lang="en-US" sz="1300" dirty="0"/>
              <a:t>  if(compareStrings(shipments[</a:t>
            </a:r>
            <a:r>
              <a:rPr lang="en-US" sz="1300" dirty="0" err="1"/>
              <a:t>i</a:t>
            </a:r>
            <a:r>
              <a:rPr lang="en-US" sz="1300" dirty="0"/>
              <a:t>].</a:t>
            </a:r>
            <a:r>
              <a:rPr lang="en-US" sz="1300" dirty="0" err="1"/>
              <a:t>shipmentName</a:t>
            </a:r>
            <a:r>
              <a:rPr lang="en-US" sz="1300" dirty="0"/>
              <a:t>, </a:t>
            </a:r>
            <a:r>
              <a:rPr lang="en-US" sz="1300" dirty="0" err="1"/>
              <a:t>shipmentName</a:t>
            </a:r>
            <a:r>
              <a:rPr lang="en-US" sz="1300" dirty="0"/>
              <a:t>)){</a:t>
            </a:r>
          </a:p>
          <a:p>
            <a:pPr>
              <a:lnSpc>
                <a:spcPct val="90000"/>
              </a:lnSpc>
            </a:pPr>
            <a:r>
              <a:rPr lang="en-US" sz="1300" dirty="0"/>
              <a:t>   return (shipments[</a:t>
            </a:r>
            <a:r>
              <a:rPr lang="en-US" sz="1300" dirty="0" err="1"/>
              <a:t>i</a:t>
            </a:r>
            <a:r>
              <a:rPr lang="en-US" sz="1300" dirty="0"/>
              <a:t>].</a:t>
            </a:r>
            <a:r>
              <a:rPr lang="en-US" sz="1300" dirty="0" err="1"/>
              <a:t>shipmentName</a:t>
            </a:r>
            <a:r>
              <a:rPr lang="en-US" sz="1300" dirty="0"/>
              <a:t>, shipments[</a:t>
            </a:r>
            <a:r>
              <a:rPr lang="en-US" sz="1300" dirty="0" err="1"/>
              <a:t>i</a:t>
            </a:r>
            <a:r>
              <a:rPr lang="en-US" sz="1300" dirty="0"/>
              <a:t>].</a:t>
            </a:r>
            <a:r>
              <a:rPr lang="en-US" sz="1300" dirty="0" err="1"/>
              <a:t>startLocation</a:t>
            </a:r>
            <a:r>
              <a:rPr lang="en-US" sz="1300" dirty="0"/>
              <a:t>, shipments[</a:t>
            </a:r>
            <a:r>
              <a:rPr lang="en-US" sz="1300" dirty="0" err="1"/>
              <a:t>i</a:t>
            </a:r>
            <a:r>
              <a:rPr lang="en-US" sz="1300" dirty="0"/>
              <a:t>].</a:t>
            </a:r>
            <a:r>
              <a:rPr lang="en-US" sz="1300" dirty="0" err="1"/>
              <a:t>endLocation</a:t>
            </a:r>
            <a:r>
              <a:rPr lang="en-US" sz="1300" dirty="0"/>
              <a:t>, shipments[</a:t>
            </a:r>
            <a:r>
              <a:rPr lang="en-US" sz="1300" dirty="0" err="1"/>
              <a:t>i</a:t>
            </a:r>
            <a:r>
              <a:rPr lang="en-US" sz="1300" dirty="0"/>
              <a:t>].</a:t>
            </a:r>
            <a:r>
              <a:rPr lang="en-US" sz="1300" dirty="0" err="1"/>
              <a:t>numberOfContainers</a:t>
            </a:r>
            <a:r>
              <a:rPr lang="en-US" sz="1300" dirty="0"/>
              <a:t>, shipments[</a:t>
            </a:r>
            <a:r>
              <a:rPr lang="en-US" sz="1300" dirty="0" err="1"/>
              <a:t>i</a:t>
            </a:r>
            <a:r>
              <a:rPr lang="en-US" sz="1300" dirty="0"/>
              <a:t>].description);</a:t>
            </a:r>
          </a:p>
          <a:p>
            <a:pPr>
              <a:lnSpc>
                <a:spcPct val="90000"/>
              </a:lnSpc>
            </a:pPr>
            <a:r>
              <a:rPr lang="en-US" sz="1300" dirty="0"/>
              <a:t>  }</a:t>
            </a:r>
          </a:p>
          <a:p>
            <a:pPr>
              <a:lnSpc>
                <a:spcPct val="90000"/>
              </a:lnSpc>
            </a:pPr>
            <a:r>
              <a:rPr lang="en-US" sz="1300" dirty="0"/>
              <a:t> }</a:t>
            </a:r>
          </a:p>
          <a:p>
            <a:pPr>
              <a:lnSpc>
                <a:spcPct val="90000"/>
              </a:lnSpc>
            </a:pPr>
            <a:r>
              <a:rPr lang="en-US" sz="1300" dirty="0"/>
              <a:t> revert('shipment not found');</a:t>
            </a:r>
          </a:p>
          <a:p>
            <a:pPr>
              <a:lnSpc>
                <a:spcPct val="90000"/>
              </a:lnSpc>
            </a:pPr>
            <a:r>
              <a:rPr lang="en-US" sz="1300" dirty="0"/>
              <a:t>}</a:t>
            </a:r>
          </a:p>
        </p:txBody>
      </p:sp>
    </p:spTree>
    <p:extLst>
      <p:ext uri="{BB962C8B-B14F-4D97-AF65-F5344CB8AC3E}">
        <p14:creationId xmlns:p14="http://schemas.microsoft.com/office/powerpoint/2010/main" val="318078974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2E4A4918-284C-46F1-9B54-9D50F959FD57}" vid="{8438846E-C0AC-46F0-B0D7-14635F94CE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808</Words>
  <Application>Microsoft Office PowerPoint</Application>
  <PresentationFormat>Widescreen</PresentationFormat>
  <Paragraphs>127</Paragraphs>
  <Slides>13</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Calibri Light</vt:lpstr>
      <vt:lpstr>Consolas</vt:lpstr>
      <vt:lpstr>Segoe UI</vt:lpstr>
      <vt:lpstr>Segoe UI Semibold</vt:lpstr>
      <vt:lpstr>Wingdings</vt:lpstr>
      <vt:lpstr>Office Theme</vt:lpstr>
      <vt:lpstr>9-51120_Microsoft_Ready_Template_Light</vt:lpstr>
      <vt:lpstr>Solidity Smart Contracts</vt:lpstr>
      <vt:lpstr>Smart Contracts in Solidity</vt:lpstr>
      <vt:lpstr>Solidity Types</vt:lpstr>
      <vt:lpstr>Solidity Structures</vt:lpstr>
      <vt:lpstr>Solidity Mappings</vt:lpstr>
      <vt:lpstr>Solidity Variables</vt:lpstr>
      <vt:lpstr>Solidity Events</vt:lpstr>
      <vt:lpstr>Solidity Operations</vt:lpstr>
      <vt:lpstr>Solidity Operations</vt:lpstr>
      <vt:lpstr>Helper Function</vt:lpstr>
      <vt:lpstr>Modify Smart Contract in Visual Studio Code - Demo</vt:lpstr>
      <vt:lpstr>Modify Smart Contract in Visual Studio Code – Activity </vt:lpstr>
      <vt:lpstr>Modify Smart Contracts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Solidity Smart Contracts</dc:title>
  <dc:creator>dave wentzel</dc:creator>
  <cp:lastModifiedBy>dave wentzel</cp:lastModifiedBy>
  <cp:revision>5</cp:revision>
  <dcterms:created xsi:type="dcterms:W3CDTF">2020-06-29T15:25:05Z</dcterms:created>
  <dcterms:modified xsi:type="dcterms:W3CDTF">2020-06-29T15:32:27Z</dcterms:modified>
</cp:coreProperties>
</file>