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3.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17"/>
  </p:notesMasterIdLst>
  <p:sldIdLst>
    <p:sldId id="307" r:id="rId4"/>
    <p:sldId id="298" r:id="rId5"/>
    <p:sldId id="299" r:id="rId6"/>
    <p:sldId id="308" r:id="rId7"/>
    <p:sldId id="309" r:id="rId8"/>
    <p:sldId id="310" r:id="rId9"/>
    <p:sldId id="311" r:id="rId10"/>
    <p:sldId id="312" r:id="rId11"/>
    <p:sldId id="313" r:id="rId12"/>
    <p:sldId id="314" r:id="rId13"/>
    <p:sldId id="315" r:id="rId14"/>
    <p:sldId id="316" r:id="rId15"/>
    <p:sldId id="318" r:id="rId16"/>
  </p:sldIdLst>
  <p:sldSz cx="10058400" cy="7772400"/>
  <p:notesSz cx="7010400" cy="9296400"/>
  <p:defaultTextStyle>
    <a:defPPr>
      <a:defRPr lang="en-US"/>
    </a:defPPr>
    <a:lvl1pPr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mn-cs"/>
      </a:defRPr>
    </a:lvl1pPr>
    <a:lvl2pPr marL="508000" indent="-508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mn-cs"/>
      </a:defRPr>
    </a:lvl2pPr>
    <a:lvl3pPr marL="1017588" indent="-103188"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mn-cs"/>
      </a:defRPr>
    </a:lvl3pPr>
    <a:lvl4pPr marL="1527175" indent="-155575"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mn-cs"/>
      </a:defRPr>
    </a:lvl4pPr>
    <a:lvl5pPr marL="2036763" indent="-207963"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7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7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7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7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656">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1215" y="73"/>
      </p:cViewPr>
      <p:guideLst>
        <p:guide orient="horz" pos="4656"/>
        <p:guide pos="31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t" anchorCtr="0" compatLnSpc="1">
            <a:prstTxWarp prst="textNoShape">
              <a:avLst/>
            </a:prstTxWarp>
          </a:bodyPr>
          <a:lstStyle>
            <a:lvl1pPr>
              <a:defRPr sz="1200" b="0">
                <a:latin typeface="Times New Roman" charset="0"/>
              </a:defRPr>
            </a:lvl1pPr>
          </a:lstStyle>
          <a:p>
            <a:pPr>
              <a:defRPr/>
            </a:pPr>
            <a:endParaRPr lang="en-US"/>
          </a:p>
        </p:txBody>
      </p:sp>
      <p:sp>
        <p:nvSpPr>
          <p:cNvPr id="40963" name="Rectangle 3"/>
          <p:cNvSpPr>
            <a:spLocks noGrp="1" noChangeArrowheads="1"/>
          </p:cNvSpPr>
          <p:nvPr>
            <p:ph type="dt" idx="1"/>
          </p:nvPr>
        </p:nvSpPr>
        <p:spPr bwMode="auto">
          <a:xfrm>
            <a:off x="3973513" y="0"/>
            <a:ext cx="3036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t" anchorCtr="0" compatLnSpc="1">
            <a:prstTxWarp prst="textNoShape">
              <a:avLst/>
            </a:prstTxWarp>
          </a:bodyPr>
          <a:lstStyle>
            <a:lvl1pPr algn="r">
              <a:defRPr sz="1200" b="0">
                <a:latin typeface="Times New Roman"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236663" y="685800"/>
            <a:ext cx="4537075" cy="3505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35038" y="4419600"/>
            <a:ext cx="51403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8839200"/>
            <a:ext cx="303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b" anchorCtr="0" compatLnSpc="1">
            <a:prstTxWarp prst="textNoShape">
              <a:avLst/>
            </a:prstTxWarp>
          </a:bodyPr>
          <a:lstStyle>
            <a:lvl1pPr>
              <a:defRPr sz="1200" b="0">
                <a:latin typeface="Times New Roman" charset="0"/>
              </a:defRPr>
            </a:lvl1pPr>
          </a:lstStyle>
          <a:p>
            <a:pPr>
              <a:defRPr/>
            </a:pPr>
            <a:endParaRPr lang="en-US"/>
          </a:p>
        </p:txBody>
      </p:sp>
      <p:sp>
        <p:nvSpPr>
          <p:cNvPr id="40967" name="Rectangle 7"/>
          <p:cNvSpPr>
            <a:spLocks noGrp="1" noChangeArrowheads="1"/>
          </p:cNvSpPr>
          <p:nvPr>
            <p:ph type="sldNum" sz="quarter" idx="5"/>
          </p:nvPr>
        </p:nvSpPr>
        <p:spPr bwMode="auto">
          <a:xfrm>
            <a:off x="3973513" y="8839200"/>
            <a:ext cx="3036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b" anchorCtr="0" compatLnSpc="1">
            <a:prstTxWarp prst="textNoShape">
              <a:avLst/>
            </a:prstTxWarp>
          </a:bodyPr>
          <a:lstStyle>
            <a:lvl1pPr algn="r">
              <a:defRPr sz="1200" b="0">
                <a:latin typeface="Times New Roman" charset="0"/>
              </a:defRPr>
            </a:lvl1pPr>
          </a:lstStyle>
          <a:p>
            <a:pPr>
              <a:defRPr/>
            </a:pPr>
            <a:fld id="{A1AE9F2A-60E6-46EC-93B1-5202A7187B4A}" type="slidenum">
              <a:rPr lang="en-US"/>
              <a:pPr>
                <a:defRPr/>
              </a:pPr>
              <a:t>‹#›</a:t>
            </a:fld>
            <a:endParaRPr lang="en-US"/>
          </a:p>
        </p:txBody>
      </p:sp>
    </p:spTree>
    <p:extLst>
      <p:ext uri="{BB962C8B-B14F-4D97-AF65-F5344CB8AC3E}">
        <p14:creationId xmlns:p14="http://schemas.microsoft.com/office/powerpoint/2010/main" val="16830803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Times New Roman" charset="0"/>
        <a:ea typeface="+mn-ea"/>
        <a:cs typeface="+mn-cs"/>
      </a:defRPr>
    </a:lvl1pPr>
    <a:lvl2pPr marL="508000" algn="l" rtl="0" eaLnBrk="0" fontAlgn="base" hangingPunct="0">
      <a:spcBef>
        <a:spcPct val="30000"/>
      </a:spcBef>
      <a:spcAft>
        <a:spcPct val="0"/>
      </a:spcAft>
      <a:defRPr sz="1300" kern="1200">
        <a:solidFill>
          <a:schemeClr val="tx1"/>
        </a:solidFill>
        <a:latin typeface="Times New Roman" charset="0"/>
        <a:ea typeface="+mn-ea"/>
        <a:cs typeface="+mn-cs"/>
      </a:defRPr>
    </a:lvl2pPr>
    <a:lvl3pPr marL="1017588" algn="l" rtl="0" eaLnBrk="0" fontAlgn="base" hangingPunct="0">
      <a:spcBef>
        <a:spcPct val="30000"/>
      </a:spcBef>
      <a:spcAft>
        <a:spcPct val="0"/>
      </a:spcAft>
      <a:defRPr sz="1300" kern="1200">
        <a:solidFill>
          <a:schemeClr val="tx1"/>
        </a:solidFill>
        <a:latin typeface="Times New Roman" charset="0"/>
        <a:ea typeface="+mn-ea"/>
        <a:cs typeface="+mn-cs"/>
      </a:defRPr>
    </a:lvl3pPr>
    <a:lvl4pPr marL="1527175" algn="l" rtl="0" eaLnBrk="0" fontAlgn="base" hangingPunct="0">
      <a:spcBef>
        <a:spcPct val="30000"/>
      </a:spcBef>
      <a:spcAft>
        <a:spcPct val="0"/>
      </a:spcAft>
      <a:defRPr sz="1300" kern="1200">
        <a:solidFill>
          <a:schemeClr val="tx1"/>
        </a:solidFill>
        <a:latin typeface="Times New Roman" charset="0"/>
        <a:ea typeface="+mn-ea"/>
        <a:cs typeface="+mn-cs"/>
      </a:defRPr>
    </a:lvl4pPr>
    <a:lvl5pPr marL="2036763" algn="l" rtl="0" eaLnBrk="0" fontAlgn="base" hangingPunct="0">
      <a:spcBef>
        <a:spcPct val="30000"/>
      </a:spcBef>
      <a:spcAft>
        <a:spcPct val="0"/>
      </a:spcAft>
      <a:defRPr sz="1300" kern="1200">
        <a:solidFill>
          <a:schemeClr val="tx1"/>
        </a:solidFill>
        <a:latin typeface="Times New Roman" charset="0"/>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8760" y="4404360"/>
            <a:ext cx="7040880" cy="1986280"/>
          </a:xfrm>
        </p:spPr>
        <p:txBody>
          <a:bodyPr/>
          <a:lstStyle>
            <a:lvl1pPr marL="0" indent="0" algn="ctr">
              <a:buNone/>
              <a:defRPr/>
            </a:lvl1pPr>
            <a:lvl2pPr marL="509412" indent="0" algn="ctr">
              <a:buNone/>
              <a:defRPr/>
            </a:lvl2pPr>
            <a:lvl3pPr marL="1018824" indent="0" algn="ctr">
              <a:buNone/>
              <a:defRPr/>
            </a:lvl3pPr>
            <a:lvl4pPr marL="1528237" indent="0" algn="ctr">
              <a:buNone/>
              <a:defRPr/>
            </a:lvl4pPr>
            <a:lvl5pPr marL="2037649" indent="0" algn="ctr">
              <a:buNone/>
              <a:defRPr/>
            </a:lvl5pPr>
            <a:lvl6pPr marL="2547061" indent="0" algn="ctr">
              <a:buNone/>
              <a:defRPr/>
            </a:lvl6pPr>
            <a:lvl7pPr marL="3056473" indent="0" algn="ctr">
              <a:buNone/>
              <a:defRPr/>
            </a:lvl7pPr>
            <a:lvl8pPr marL="3565886" indent="0" algn="ctr">
              <a:buNone/>
              <a:defRPr/>
            </a:lvl8pPr>
            <a:lvl9pPr marL="4075298" indent="0" algn="ctr">
              <a:buNone/>
              <a:defRPr/>
            </a:lvl9pPr>
          </a:lstStyle>
          <a:p>
            <a:r>
              <a:rPr lang="en-US"/>
              <a:t>Click to edit Master subtitle style</a:t>
            </a:r>
          </a:p>
        </p:txBody>
      </p:sp>
      <p:sp>
        <p:nvSpPr>
          <p:cNvPr id="8" name="Title 7"/>
          <p:cNvSpPr>
            <a:spLocks noGrp="1"/>
          </p:cNvSpPr>
          <p:nvPr>
            <p:ph type="title"/>
          </p:nvPr>
        </p:nvSpPr>
        <p:spPr/>
        <p:txBody>
          <a:bodyPr/>
          <a:lstStyle/>
          <a:p>
            <a:r>
              <a:rPr lang="en-US"/>
              <a:t>Click to edit Master title style</a:t>
            </a:r>
          </a:p>
        </p:txBody>
      </p:sp>
      <p:sp>
        <p:nvSpPr>
          <p:cNvPr id="4" name="Footer Placeholder 5"/>
          <p:cNvSpPr>
            <a:spLocks noGrp="1" noChangeArrowheads="1"/>
          </p:cNvSpPr>
          <p:nvPr>
            <p:ph type="ftr" sz="quarter" idx="10"/>
          </p:nvPr>
        </p:nvSpPr>
        <p:spPr>
          <a:xfrm>
            <a:off x="754063" y="6899275"/>
            <a:ext cx="2674937" cy="604838"/>
          </a:xfrm>
        </p:spPr>
        <p:txBody>
          <a:bodyPr/>
          <a:lstStyle>
            <a:lvl1pPr>
              <a:defRPr sz="1000" b="0" dirty="0" smtClean="0">
                <a:latin typeface="+mj-lt"/>
                <a:cs typeface="Arial" panose="020B0604020202020204" pitchFamily="34" charset="0"/>
              </a:defRPr>
            </a:lvl1pPr>
          </a:lstStyle>
          <a:p>
            <a:pPr>
              <a:defRPr/>
            </a:pPr>
            <a:r>
              <a:rPr lang="en-US"/>
              <a:t>Washington Works PTFE</a:t>
            </a:r>
          </a:p>
          <a:p>
            <a:pPr>
              <a:defRPr/>
            </a:pPr>
            <a:r>
              <a:rPr lang="en-US"/>
              <a:t>Fine Powder Finishing Operating Procedures</a:t>
            </a:r>
          </a:p>
          <a:p>
            <a:pPr>
              <a:defRPr/>
            </a:pPr>
            <a:r>
              <a:rPr lang="en-US"/>
              <a:t>Dryer SAP Guide</a:t>
            </a:r>
          </a:p>
        </p:txBody>
      </p:sp>
    </p:spTree>
    <p:extLst>
      <p:ext uri="{BB962C8B-B14F-4D97-AF65-F5344CB8AC3E}">
        <p14:creationId xmlns:p14="http://schemas.microsoft.com/office/powerpoint/2010/main" val="96158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754063" y="6908800"/>
            <a:ext cx="5867400" cy="604838"/>
          </a:xfrm>
        </p:spPr>
        <p:txBody>
          <a:bodyPr/>
          <a:lstStyle>
            <a:lvl1pPr>
              <a:defRPr sz="1000" dirty="0" smtClean="0">
                <a:latin typeface="+mj-lt"/>
                <a:cs typeface="Arial" panose="020B0604020202020204" pitchFamily="34" charset="0"/>
              </a:defRPr>
            </a:lvl1pPr>
          </a:lstStyle>
          <a:p>
            <a:pPr>
              <a:defRPr/>
            </a:pPr>
            <a:r>
              <a:rPr lang="en-US"/>
              <a:t>Washington Works PTFE</a:t>
            </a:r>
          </a:p>
          <a:p>
            <a:pPr>
              <a:defRPr/>
            </a:pPr>
            <a:r>
              <a:rPr lang="en-US"/>
              <a:t>Fine Powder Finishing Operating Procedures</a:t>
            </a:r>
          </a:p>
          <a:p>
            <a:pPr>
              <a:defRPr/>
            </a:pPr>
            <a:r>
              <a:rPr lang="en-US"/>
              <a:t>Dryer SAP Guide</a:t>
            </a:r>
          </a:p>
        </p:txBody>
      </p:sp>
    </p:spTree>
    <p:extLst>
      <p:ext uri="{BB962C8B-B14F-4D97-AF65-F5344CB8AC3E}">
        <p14:creationId xmlns:p14="http://schemas.microsoft.com/office/powerpoint/2010/main" val="9850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754063" y="6908800"/>
            <a:ext cx="5867400" cy="604838"/>
          </a:xfrm>
        </p:spPr>
        <p:txBody>
          <a:bodyPr/>
          <a:lstStyle>
            <a:lvl1pPr>
              <a:defRPr sz="1000" dirty="0" smtClean="0">
                <a:latin typeface="+mj-lt"/>
                <a:cs typeface="Arial" panose="020B0604020202020204" pitchFamily="34" charset="0"/>
              </a:defRPr>
            </a:lvl1pPr>
          </a:lstStyle>
          <a:p>
            <a:pPr>
              <a:defRPr/>
            </a:pPr>
            <a:r>
              <a:rPr lang="en-US" sz="1050"/>
              <a:t>Washington Works PTFE</a:t>
            </a:r>
          </a:p>
          <a:p>
            <a:pPr>
              <a:defRPr/>
            </a:pPr>
            <a:r>
              <a:rPr lang="en-US"/>
              <a:t>Fine Powder Finishing Operating Procedures</a:t>
            </a:r>
          </a:p>
          <a:p>
            <a:pPr>
              <a:defRPr/>
            </a:pPr>
            <a:r>
              <a:rPr lang="en-US"/>
              <a:t>Dryer SAP Guide</a:t>
            </a:r>
          </a:p>
        </p:txBody>
      </p:sp>
    </p:spTree>
    <p:extLst>
      <p:ext uri="{BB962C8B-B14F-4D97-AF65-F5344CB8AC3E}">
        <p14:creationId xmlns:p14="http://schemas.microsoft.com/office/powerpoint/2010/main" val="41834780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4063" y="690563"/>
            <a:ext cx="85502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754063" y="2244725"/>
            <a:ext cx="85502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882" tIns="50941" rIns="101882" bIns="5094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4"/>
          <p:cNvSpPr txBox="1">
            <a:spLocks/>
          </p:cNvSpPr>
          <p:nvPr userDrawn="1"/>
        </p:nvSpPr>
        <p:spPr bwMode="auto">
          <a:xfrm>
            <a:off x="7292975" y="6746875"/>
            <a:ext cx="20955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lstStyle>
            <a:defPPr>
              <a:defRPr lang="en-US"/>
            </a:defPPr>
            <a:lvl1pPr algn="r"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742950" indent="-28575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1143000" indent="-2286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600200" indent="-228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2057400" indent="-2286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Times New Roman" pitchFamily="18" charset="0"/>
                <a:ea typeface="+mn-ea"/>
                <a:cs typeface="+mn-cs"/>
              </a:defRPr>
            </a:lvl9pPr>
          </a:lstStyle>
          <a:p>
            <a:pPr>
              <a:defRPr/>
            </a:pPr>
            <a:r>
              <a:rPr lang="en-US" sz="1000" b="0" dirty="0">
                <a:latin typeface="+mj-lt"/>
                <a:cs typeface="Arial" panose="020B0604020202020204" pitchFamily="34" charset="0"/>
              </a:rPr>
              <a:t>33F4.O</a:t>
            </a:r>
          </a:p>
          <a:p>
            <a:pPr>
              <a:defRPr/>
            </a:pPr>
            <a:r>
              <a:rPr lang="en-US" sz="1000" b="0" dirty="0">
                <a:latin typeface="+mj-lt"/>
                <a:cs typeface="Arial" panose="020B0604020202020204" pitchFamily="34" charset="0"/>
              </a:rPr>
              <a:t>Page </a:t>
            </a:r>
            <a:fld id="{FB42990F-FA0B-4BBF-8A26-003B0345C2C6}" type="slidenum">
              <a:rPr lang="en-US" sz="1000" b="0" smtClean="0">
                <a:latin typeface="+mj-lt"/>
                <a:cs typeface="Arial" panose="020B0604020202020204" pitchFamily="34" charset="0"/>
              </a:rPr>
              <a:pPr>
                <a:defRPr/>
              </a:pPr>
              <a:t>‹#›</a:t>
            </a:fld>
            <a:endParaRPr lang="en-US" sz="1000" b="0" dirty="0">
              <a:latin typeface="+mj-lt"/>
              <a:cs typeface="Arial" panose="020B0604020202020204" pitchFamily="34" charset="0"/>
            </a:endParaRPr>
          </a:p>
          <a:p>
            <a:pPr>
              <a:defRPr/>
            </a:pPr>
            <a:r>
              <a:rPr lang="en-US" sz="1000" b="0" dirty="0">
                <a:latin typeface="+mj-lt"/>
                <a:cs typeface="Arial" panose="020B0604020202020204" pitchFamily="34" charset="0"/>
              </a:rPr>
              <a:t>Review Date: 09/06/18</a:t>
            </a:r>
          </a:p>
          <a:p>
            <a:pPr>
              <a:defRPr/>
            </a:pPr>
            <a:r>
              <a:rPr lang="en-US" sz="1000" b="0" dirty="0">
                <a:latin typeface="+mj-lt"/>
                <a:cs typeface="Arial" panose="020B0604020202020204" pitchFamily="34" charset="0"/>
              </a:rPr>
              <a:t>Revised Date: 09/06/18</a:t>
            </a:r>
          </a:p>
        </p:txBody>
      </p:sp>
      <p:sp>
        <p:nvSpPr>
          <p:cNvPr id="6" name="Footer Placeholder 5"/>
          <p:cNvSpPr>
            <a:spLocks noGrp="1" noChangeArrowheads="1"/>
          </p:cNvSpPr>
          <p:nvPr>
            <p:ph type="ftr" sz="quarter" idx="3"/>
          </p:nvPr>
        </p:nvSpPr>
        <p:spPr>
          <a:xfrm>
            <a:off x="754063" y="6908800"/>
            <a:ext cx="2674937" cy="604838"/>
          </a:xfrm>
          <a:prstGeom prst="rect">
            <a:avLst/>
          </a:prstGeom>
          <a:ln/>
        </p:spPr>
        <p:txBody>
          <a:bodyPr lIns="101882" tIns="50941" rIns="101882" bIns="50941"/>
          <a:lstStyle>
            <a:lvl1pPr>
              <a:defRPr sz="1000" b="0" dirty="0" smtClean="0">
                <a:latin typeface="+mj-lt"/>
                <a:cs typeface="Arial" panose="020B0604020202020204" pitchFamily="34" charset="0"/>
              </a:defRPr>
            </a:lvl1pPr>
          </a:lstStyle>
          <a:p>
            <a:pPr>
              <a:defRPr/>
            </a:pPr>
            <a:r>
              <a:rPr lang="en-US"/>
              <a:t>Washington Works PTFE</a:t>
            </a:r>
          </a:p>
          <a:p>
            <a:pPr>
              <a:defRPr/>
            </a:pPr>
            <a:r>
              <a:rPr lang="en-US"/>
              <a:t>Fine Powder Finishing Operating Procedures</a:t>
            </a:r>
          </a:p>
          <a:p>
            <a:pPr>
              <a:defRPr/>
            </a:pPr>
            <a:r>
              <a:rPr lang="en-US"/>
              <a:t>Dryer SAP Guide</a:t>
            </a:r>
          </a:p>
        </p:txBody>
      </p:sp>
      <p:sp>
        <p:nvSpPr>
          <p:cNvPr id="1030" name="TextBox 1"/>
          <p:cNvSpPr txBox="1">
            <a:spLocks noChangeArrowheads="1"/>
          </p:cNvSpPr>
          <p:nvPr userDrawn="1"/>
        </p:nvSpPr>
        <p:spPr bwMode="auto">
          <a:xfrm>
            <a:off x="3698875" y="7412038"/>
            <a:ext cx="2438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r>
              <a:rPr lang="en-US" altLang="en-US" sz="1000">
                <a:solidFill>
                  <a:srgbClr val="FF0000"/>
                </a:solidFill>
                <a:latin typeface="Arial" panose="020B0604020202020204" pitchFamily="34" charset="0"/>
                <a:cs typeface="Arial" panose="020B0604020202020204" pitchFamily="34" charset="0"/>
              </a:rPr>
              <a:t>CONTROLLED DOCUMENT IF RED</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hf hdr="0" dt="0"/>
  <p:txStyles>
    <p:titleStyle>
      <a:lvl1pPr algn="ctr" rtl="0" eaLnBrk="0" fontAlgn="base" hangingPunct="0">
        <a:spcBef>
          <a:spcPct val="0"/>
        </a:spcBef>
        <a:spcAft>
          <a:spcPct val="0"/>
        </a:spcAft>
        <a:defRPr sz="4900">
          <a:solidFill>
            <a:schemeClr val="tx2"/>
          </a:solidFill>
          <a:latin typeface="+mj-lt"/>
          <a:ea typeface="+mj-ea"/>
          <a:cs typeface="+mj-cs"/>
        </a:defRPr>
      </a:lvl1pPr>
      <a:lvl2pPr algn="ctr" rtl="0" eaLnBrk="0" fontAlgn="base" hangingPunct="0">
        <a:spcBef>
          <a:spcPct val="0"/>
        </a:spcBef>
        <a:spcAft>
          <a:spcPct val="0"/>
        </a:spcAft>
        <a:defRPr sz="4900">
          <a:solidFill>
            <a:schemeClr val="tx2"/>
          </a:solidFill>
          <a:latin typeface="Times New Roman" charset="0"/>
        </a:defRPr>
      </a:lvl2pPr>
      <a:lvl3pPr algn="ctr" rtl="0" eaLnBrk="0" fontAlgn="base" hangingPunct="0">
        <a:spcBef>
          <a:spcPct val="0"/>
        </a:spcBef>
        <a:spcAft>
          <a:spcPct val="0"/>
        </a:spcAft>
        <a:defRPr sz="4900">
          <a:solidFill>
            <a:schemeClr val="tx2"/>
          </a:solidFill>
          <a:latin typeface="Times New Roman" charset="0"/>
        </a:defRPr>
      </a:lvl3pPr>
      <a:lvl4pPr algn="ctr" rtl="0" eaLnBrk="0" fontAlgn="base" hangingPunct="0">
        <a:spcBef>
          <a:spcPct val="0"/>
        </a:spcBef>
        <a:spcAft>
          <a:spcPct val="0"/>
        </a:spcAft>
        <a:defRPr sz="4900">
          <a:solidFill>
            <a:schemeClr val="tx2"/>
          </a:solidFill>
          <a:latin typeface="Times New Roman" charset="0"/>
        </a:defRPr>
      </a:lvl4pPr>
      <a:lvl5pPr algn="ctr" rtl="0" eaLnBrk="0" fontAlgn="base" hangingPunct="0">
        <a:spcBef>
          <a:spcPct val="0"/>
        </a:spcBef>
        <a:spcAft>
          <a:spcPct val="0"/>
        </a:spcAft>
        <a:defRPr sz="4900">
          <a:solidFill>
            <a:schemeClr val="tx2"/>
          </a:solidFill>
          <a:latin typeface="Times New Roman" charset="0"/>
        </a:defRPr>
      </a:lvl5pPr>
      <a:lvl6pPr marL="509412" algn="ctr" rtl="0" eaLnBrk="0" fontAlgn="base" hangingPunct="0">
        <a:spcBef>
          <a:spcPct val="0"/>
        </a:spcBef>
        <a:spcAft>
          <a:spcPct val="0"/>
        </a:spcAft>
        <a:defRPr sz="4900">
          <a:solidFill>
            <a:schemeClr val="tx2"/>
          </a:solidFill>
          <a:latin typeface="Times New Roman" charset="0"/>
        </a:defRPr>
      </a:lvl6pPr>
      <a:lvl7pPr marL="1018824" algn="ctr" rtl="0" eaLnBrk="0" fontAlgn="base" hangingPunct="0">
        <a:spcBef>
          <a:spcPct val="0"/>
        </a:spcBef>
        <a:spcAft>
          <a:spcPct val="0"/>
        </a:spcAft>
        <a:defRPr sz="4900">
          <a:solidFill>
            <a:schemeClr val="tx2"/>
          </a:solidFill>
          <a:latin typeface="Times New Roman" charset="0"/>
        </a:defRPr>
      </a:lvl7pPr>
      <a:lvl8pPr marL="1528237" algn="ctr" rtl="0" eaLnBrk="0" fontAlgn="base" hangingPunct="0">
        <a:spcBef>
          <a:spcPct val="0"/>
        </a:spcBef>
        <a:spcAft>
          <a:spcPct val="0"/>
        </a:spcAft>
        <a:defRPr sz="4900">
          <a:solidFill>
            <a:schemeClr val="tx2"/>
          </a:solidFill>
          <a:latin typeface="Times New Roman" charset="0"/>
        </a:defRPr>
      </a:lvl8pPr>
      <a:lvl9pPr marL="2037649" algn="ctr" rtl="0" eaLnBrk="0" fontAlgn="base" hangingPunct="0">
        <a:spcBef>
          <a:spcPct val="0"/>
        </a:spcBef>
        <a:spcAft>
          <a:spcPct val="0"/>
        </a:spcAft>
        <a:defRPr sz="4900">
          <a:solidFill>
            <a:schemeClr val="tx2"/>
          </a:solidFill>
          <a:latin typeface="Times New Roman" charset="0"/>
        </a:defRPr>
      </a:lvl9pPr>
    </p:titleStyle>
    <p:bodyStyle>
      <a:lvl1pPr marL="381000" indent="-381000" algn="l" rtl="0" eaLnBrk="0" fontAlgn="base" hangingPunct="0">
        <a:spcBef>
          <a:spcPct val="20000"/>
        </a:spcBef>
        <a:spcAft>
          <a:spcPct val="0"/>
        </a:spcAft>
        <a:buChar char="•"/>
        <a:defRPr sz="3600">
          <a:solidFill>
            <a:schemeClr val="tx1"/>
          </a:solidFill>
          <a:latin typeface="+mn-lt"/>
          <a:ea typeface="+mn-ea"/>
          <a:cs typeface="+mn-cs"/>
        </a:defRPr>
      </a:lvl1pPr>
      <a:lvl2pPr marL="827088" indent="-317500" algn="l" rtl="0" eaLnBrk="0" fontAlgn="base" hangingPunct="0">
        <a:spcBef>
          <a:spcPct val="20000"/>
        </a:spcBef>
        <a:spcAft>
          <a:spcPct val="0"/>
        </a:spcAft>
        <a:buChar char="–"/>
        <a:defRPr sz="3100">
          <a:solidFill>
            <a:schemeClr val="tx1"/>
          </a:solidFill>
          <a:latin typeface="+mn-lt"/>
        </a:defRPr>
      </a:lvl2pPr>
      <a:lvl3pPr marL="1273175" indent="-254000" algn="l" rtl="0" eaLnBrk="0" fontAlgn="base" hangingPunct="0">
        <a:spcBef>
          <a:spcPct val="20000"/>
        </a:spcBef>
        <a:spcAft>
          <a:spcPct val="0"/>
        </a:spcAft>
        <a:buChar char="•"/>
        <a:defRPr sz="2700">
          <a:solidFill>
            <a:schemeClr val="tx1"/>
          </a:solidFill>
          <a:latin typeface="+mn-lt"/>
        </a:defRPr>
      </a:lvl3pPr>
      <a:lvl4pPr marL="1782763" indent="-254000" algn="l" rtl="0" eaLnBrk="0" fontAlgn="base" hangingPunct="0">
        <a:spcBef>
          <a:spcPct val="20000"/>
        </a:spcBef>
        <a:spcAft>
          <a:spcPct val="0"/>
        </a:spcAft>
        <a:buChar char="–"/>
        <a:defRPr sz="2200">
          <a:solidFill>
            <a:schemeClr val="tx1"/>
          </a:solidFill>
          <a:latin typeface="+mn-lt"/>
        </a:defRPr>
      </a:lvl4pPr>
      <a:lvl5pPr marL="2292350" indent="-254000" algn="l" rtl="0" eaLnBrk="0" fontAlgn="base" hangingPunct="0">
        <a:spcBef>
          <a:spcPct val="20000"/>
        </a:spcBef>
        <a:spcAft>
          <a:spcPct val="0"/>
        </a:spcAft>
        <a:buChar char="»"/>
        <a:defRPr sz="2200">
          <a:solidFill>
            <a:schemeClr val="tx1"/>
          </a:solidFill>
          <a:latin typeface="+mn-lt"/>
        </a:defRPr>
      </a:lvl5pPr>
      <a:lvl6pPr marL="2801767" indent="-254706" algn="l" rtl="0" eaLnBrk="0" fontAlgn="base" hangingPunct="0">
        <a:spcBef>
          <a:spcPct val="20000"/>
        </a:spcBef>
        <a:spcAft>
          <a:spcPct val="0"/>
        </a:spcAft>
        <a:buChar char="»"/>
        <a:defRPr sz="2200">
          <a:solidFill>
            <a:schemeClr val="tx1"/>
          </a:solidFill>
          <a:latin typeface="+mn-lt"/>
        </a:defRPr>
      </a:lvl6pPr>
      <a:lvl7pPr marL="3311180" indent="-254706" algn="l" rtl="0" eaLnBrk="0" fontAlgn="base" hangingPunct="0">
        <a:spcBef>
          <a:spcPct val="20000"/>
        </a:spcBef>
        <a:spcAft>
          <a:spcPct val="0"/>
        </a:spcAft>
        <a:buChar char="»"/>
        <a:defRPr sz="2200">
          <a:solidFill>
            <a:schemeClr val="tx1"/>
          </a:solidFill>
          <a:latin typeface="+mn-lt"/>
        </a:defRPr>
      </a:lvl7pPr>
      <a:lvl8pPr marL="3820592" indent="-254706" algn="l" rtl="0" eaLnBrk="0" fontAlgn="base" hangingPunct="0">
        <a:spcBef>
          <a:spcPct val="20000"/>
        </a:spcBef>
        <a:spcAft>
          <a:spcPct val="0"/>
        </a:spcAft>
        <a:buChar char="»"/>
        <a:defRPr sz="2200">
          <a:solidFill>
            <a:schemeClr val="tx1"/>
          </a:solidFill>
          <a:latin typeface="+mn-lt"/>
        </a:defRPr>
      </a:lvl8pPr>
      <a:lvl9pPr marL="4330004" indent="-254706" algn="l" rtl="0" eaLnBrk="0" fontAlgn="base" hangingPunct="0">
        <a:spcBef>
          <a:spcPct val="20000"/>
        </a:spcBef>
        <a:spcAft>
          <a:spcPct val="0"/>
        </a:spcAft>
        <a:buChar char="»"/>
        <a:defRPr sz="2200">
          <a:solidFill>
            <a:schemeClr val="tx1"/>
          </a:solidFill>
          <a:latin typeface="+mn-lt"/>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Washington Works PTFE</a:t>
            </a:r>
          </a:p>
          <a:p>
            <a:pPr>
              <a:defRPr/>
            </a:pPr>
            <a:r>
              <a:rPr lang="en-US" dirty="0"/>
              <a:t>Fine Powder Finishing Operating Procedures</a:t>
            </a:r>
          </a:p>
          <a:p>
            <a:pPr>
              <a:defRPr/>
            </a:pPr>
            <a:r>
              <a:rPr lang="en-US" dirty="0"/>
              <a:t>Dryer SAP Guide</a:t>
            </a:r>
          </a:p>
        </p:txBody>
      </p:sp>
      <p:sp>
        <p:nvSpPr>
          <p:cNvPr id="6147" name="Rectangle 2"/>
          <p:cNvSpPr>
            <a:spLocks noGrp="1" noChangeArrowheads="1"/>
          </p:cNvSpPr>
          <p:nvPr>
            <p:ph type="title"/>
          </p:nvPr>
        </p:nvSpPr>
        <p:spPr>
          <a:xfrm>
            <a:off x="1143000" y="1295400"/>
            <a:ext cx="7772400" cy="1143000"/>
          </a:xfrm>
        </p:spPr>
        <p:txBody>
          <a:bodyPr/>
          <a:lstStyle/>
          <a:p>
            <a:r>
              <a:rPr lang="en-US" altLang="en-US" sz="4000" b="1" u="sng" dirty="0"/>
              <a:t>Dryer SAP Guide</a:t>
            </a:r>
            <a:br>
              <a:rPr lang="en-US" altLang="en-US" sz="4000" u="sng" dirty="0"/>
            </a:br>
            <a:br>
              <a:rPr lang="en-US" altLang="en-US" sz="4000" dirty="0"/>
            </a:br>
            <a:r>
              <a:rPr lang="en-US" altLang="en-US" sz="4000" b="1" dirty="0"/>
              <a:t>Contents</a:t>
            </a:r>
            <a:endParaRPr lang="en-US" altLang="en-US" sz="4000" b="1" dirty="0">
              <a:solidFill>
                <a:srgbClr val="FF0000"/>
              </a:solidFill>
            </a:endParaRPr>
          </a:p>
        </p:txBody>
      </p:sp>
      <p:sp>
        <p:nvSpPr>
          <p:cNvPr id="6" name="Rectangle 3"/>
          <p:cNvSpPr txBox="1">
            <a:spLocks noChangeArrowheads="1"/>
          </p:cNvSpPr>
          <p:nvPr/>
        </p:nvSpPr>
        <p:spPr bwMode="auto">
          <a:xfrm>
            <a:off x="1143000" y="3352800"/>
            <a:ext cx="845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lstStyle>
            <a:lvl1pPr marL="382059" indent="-382059" algn="l" rtl="0" eaLnBrk="0" fontAlgn="base" hangingPunct="0">
              <a:spcBef>
                <a:spcPct val="20000"/>
              </a:spcBef>
              <a:spcAft>
                <a:spcPct val="0"/>
              </a:spcAft>
              <a:buChar char="•"/>
              <a:defRPr sz="3600">
                <a:solidFill>
                  <a:schemeClr val="tx1"/>
                </a:solidFill>
                <a:latin typeface="+mn-lt"/>
                <a:ea typeface="+mn-ea"/>
                <a:cs typeface="+mn-cs"/>
              </a:defRPr>
            </a:lvl1pPr>
            <a:lvl2pPr marL="827795" indent="-318383" algn="l" rtl="0" eaLnBrk="0" fontAlgn="base" hangingPunct="0">
              <a:spcBef>
                <a:spcPct val="20000"/>
              </a:spcBef>
              <a:spcAft>
                <a:spcPct val="0"/>
              </a:spcAft>
              <a:buChar char="–"/>
              <a:defRPr sz="3100">
                <a:solidFill>
                  <a:schemeClr val="tx1"/>
                </a:solidFill>
                <a:latin typeface="+mn-lt"/>
              </a:defRPr>
            </a:lvl2pPr>
            <a:lvl3pPr marL="1273531" indent="-254706" algn="l" rtl="0" eaLnBrk="0" fontAlgn="base" hangingPunct="0">
              <a:spcBef>
                <a:spcPct val="20000"/>
              </a:spcBef>
              <a:spcAft>
                <a:spcPct val="0"/>
              </a:spcAft>
              <a:buChar char="•"/>
              <a:defRPr sz="2700">
                <a:solidFill>
                  <a:schemeClr val="tx1"/>
                </a:solidFill>
                <a:latin typeface="+mn-lt"/>
              </a:defRPr>
            </a:lvl3pPr>
            <a:lvl4pPr marL="1782943" indent="-254706" algn="l" rtl="0" eaLnBrk="0" fontAlgn="base" hangingPunct="0">
              <a:spcBef>
                <a:spcPct val="20000"/>
              </a:spcBef>
              <a:spcAft>
                <a:spcPct val="0"/>
              </a:spcAft>
              <a:buChar char="–"/>
              <a:defRPr sz="2200">
                <a:solidFill>
                  <a:schemeClr val="tx1"/>
                </a:solidFill>
                <a:latin typeface="+mn-lt"/>
              </a:defRPr>
            </a:lvl4pPr>
            <a:lvl5pPr marL="2292355" indent="-254706" algn="l" rtl="0" eaLnBrk="0" fontAlgn="base" hangingPunct="0">
              <a:spcBef>
                <a:spcPct val="20000"/>
              </a:spcBef>
              <a:spcAft>
                <a:spcPct val="0"/>
              </a:spcAft>
              <a:buChar char="»"/>
              <a:defRPr sz="2200">
                <a:solidFill>
                  <a:schemeClr val="tx1"/>
                </a:solidFill>
                <a:latin typeface="+mn-lt"/>
              </a:defRPr>
            </a:lvl5pPr>
            <a:lvl6pPr marL="2801767" indent="-254706" algn="l" rtl="0" eaLnBrk="0" fontAlgn="base" hangingPunct="0">
              <a:spcBef>
                <a:spcPct val="20000"/>
              </a:spcBef>
              <a:spcAft>
                <a:spcPct val="0"/>
              </a:spcAft>
              <a:buChar char="»"/>
              <a:defRPr sz="2200">
                <a:solidFill>
                  <a:schemeClr val="tx1"/>
                </a:solidFill>
                <a:latin typeface="+mn-lt"/>
              </a:defRPr>
            </a:lvl6pPr>
            <a:lvl7pPr marL="3311180" indent="-254706" algn="l" rtl="0" eaLnBrk="0" fontAlgn="base" hangingPunct="0">
              <a:spcBef>
                <a:spcPct val="20000"/>
              </a:spcBef>
              <a:spcAft>
                <a:spcPct val="0"/>
              </a:spcAft>
              <a:buChar char="»"/>
              <a:defRPr sz="2200">
                <a:solidFill>
                  <a:schemeClr val="tx1"/>
                </a:solidFill>
                <a:latin typeface="+mn-lt"/>
              </a:defRPr>
            </a:lvl7pPr>
            <a:lvl8pPr marL="3820592" indent="-254706" algn="l" rtl="0" eaLnBrk="0" fontAlgn="base" hangingPunct="0">
              <a:spcBef>
                <a:spcPct val="20000"/>
              </a:spcBef>
              <a:spcAft>
                <a:spcPct val="0"/>
              </a:spcAft>
              <a:buChar char="»"/>
              <a:defRPr sz="2200">
                <a:solidFill>
                  <a:schemeClr val="tx1"/>
                </a:solidFill>
                <a:latin typeface="+mn-lt"/>
              </a:defRPr>
            </a:lvl8pPr>
            <a:lvl9pPr marL="4330004" indent="-254706" algn="l" rtl="0" eaLnBrk="0" fontAlgn="base" hangingPunct="0">
              <a:spcBef>
                <a:spcPct val="20000"/>
              </a:spcBef>
              <a:spcAft>
                <a:spcPct val="0"/>
              </a:spcAft>
              <a:buChar char="»"/>
              <a:defRPr sz="2200">
                <a:solidFill>
                  <a:schemeClr val="tx1"/>
                </a:solidFill>
                <a:latin typeface="+mn-lt"/>
              </a:defRPr>
            </a:lvl9pPr>
          </a:lstStyle>
          <a:p>
            <a:pPr>
              <a:defRPr/>
            </a:pPr>
            <a:r>
              <a:rPr lang="en-US" altLang="en-US" sz="3200" b="0" kern="0" dirty="0"/>
              <a:t>Section 1: Logging into SAP &amp; general SAP info</a:t>
            </a:r>
          </a:p>
          <a:p>
            <a:pPr>
              <a:defRPr/>
            </a:pPr>
            <a:r>
              <a:rPr lang="en-US" altLang="en-US" sz="3200" b="0" kern="0" dirty="0"/>
              <a:t>Section 2: Staging procedures (MB1B)</a:t>
            </a:r>
          </a:p>
          <a:p>
            <a:pPr>
              <a:defRPr/>
            </a:pPr>
            <a:r>
              <a:rPr lang="en-US" altLang="en-US" sz="3200" b="0" kern="0" dirty="0"/>
              <a:t>Section 3: View Inventory (MMBE)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050"/>
              <a:t>Washington Works PTFE</a:t>
            </a:r>
          </a:p>
          <a:p>
            <a:pPr>
              <a:defRPr/>
            </a:pPr>
            <a:r>
              <a:rPr lang="en-US"/>
              <a:t>Fine Powder Finishing Operating Procedures</a:t>
            </a:r>
          </a:p>
          <a:p>
            <a:pPr>
              <a:defRPr/>
            </a:pPr>
            <a:r>
              <a:rPr lang="en-US"/>
              <a:t>Dryer SAP Guide</a:t>
            </a:r>
          </a:p>
        </p:txBody>
      </p:sp>
      <p:pic>
        <p:nvPicPr>
          <p:cNvPr id="1536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293813"/>
            <a:ext cx="7808912"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15"/>
          <p:cNvSpPr>
            <a:spLocks noChangeArrowheads="1"/>
          </p:cNvSpPr>
          <p:nvPr/>
        </p:nvSpPr>
        <p:spPr bwMode="auto">
          <a:xfrm>
            <a:off x="1598613" y="828675"/>
            <a:ext cx="2413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r>
              <a:rPr lang="en-US" altLang="en-US" sz="1100">
                <a:cs typeface="Times New Roman" panose="02020603050405020304" pitchFamily="18" charset="0"/>
              </a:rPr>
              <a:t> </a:t>
            </a:r>
            <a:endParaRPr lang="en-US" altLang="en-US"/>
          </a:p>
        </p:txBody>
      </p:sp>
      <p:sp>
        <p:nvSpPr>
          <p:cNvPr id="15365" name="Rectangle 16"/>
          <p:cNvSpPr>
            <a:spLocks noChangeArrowheads="1"/>
          </p:cNvSpPr>
          <p:nvPr/>
        </p:nvSpPr>
        <p:spPr bwMode="auto">
          <a:xfrm>
            <a:off x="1598613" y="2960688"/>
            <a:ext cx="204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nchor="ct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endParaRPr lang="en-US" altLang="en-US"/>
          </a:p>
        </p:txBody>
      </p:sp>
      <p:sp>
        <p:nvSpPr>
          <p:cNvPr id="15366" name="Oval 17"/>
          <p:cNvSpPr>
            <a:spLocks noChangeArrowheads="1"/>
          </p:cNvSpPr>
          <p:nvPr/>
        </p:nvSpPr>
        <p:spPr bwMode="auto">
          <a:xfrm>
            <a:off x="1165225" y="3935413"/>
            <a:ext cx="7781925" cy="6477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82" tIns="50941" rIns="101882" bIns="50941"/>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endParaRPr lang="en-US" altLang="en-US"/>
          </a:p>
        </p:txBody>
      </p:sp>
      <p:sp>
        <p:nvSpPr>
          <p:cNvPr id="15367" name="Oval 18"/>
          <p:cNvSpPr>
            <a:spLocks noChangeArrowheads="1"/>
          </p:cNvSpPr>
          <p:nvPr/>
        </p:nvSpPr>
        <p:spPr bwMode="auto">
          <a:xfrm>
            <a:off x="4830763" y="2930525"/>
            <a:ext cx="808037" cy="5175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82" tIns="50941" rIns="101882" bIns="50941"/>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endParaRPr lang="en-US" altLang="en-US"/>
          </a:p>
        </p:txBody>
      </p:sp>
      <p:sp>
        <p:nvSpPr>
          <p:cNvPr id="15368" name="Rectangle 18"/>
          <p:cNvSpPr>
            <a:spLocks noChangeArrowheads="1"/>
          </p:cNvSpPr>
          <p:nvPr/>
        </p:nvSpPr>
        <p:spPr bwMode="auto">
          <a:xfrm>
            <a:off x="2343150" y="4800600"/>
            <a:ext cx="61150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spAutoFit/>
          </a:bodyPr>
          <a:lstStyle>
            <a:lvl1pPr marL="457200" indent="-457200">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buFont typeface="Times New Roman" panose="02020603050405020304" pitchFamily="18" charset="0"/>
              <a:buAutoNum type="arabicPeriod"/>
            </a:pPr>
            <a:r>
              <a:rPr lang="en-US" altLang="en-US" sz="2000" b="0">
                <a:latin typeface="Arial" panose="020B0604020202020204" pitchFamily="34" charset="0"/>
                <a:cs typeface="Arial" panose="020B0604020202020204" pitchFamily="34" charset="0"/>
              </a:rPr>
              <a:t>Enter the Recv. SLoc – </a:t>
            </a:r>
            <a:r>
              <a:rPr lang="en-US" altLang="en-US" sz="2000" b="0">
                <a:solidFill>
                  <a:srgbClr val="FF0000"/>
                </a:solidFill>
                <a:latin typeface="Arial" panose="020B0604020202020204" pitchFamily="34" charset="0"/>
                <a:cs typeface="Arial" panose="020B0604020202020204" pitchFamily="34" charset="0"/>
              </a:rPr>
              <a:t>FPD1</a:t>
            </a:r>
          </a:p>
          <a:p>
            <a:pPr>
              <a:buFont typeface="Times New Roman" panose="02020603050405020304" pitchFamily="18" charset="0"/>
              <a:buAutoNum type="arabicPeriod"/>
            </a:pPr>
            <a:r>
              <a:rPr lang="en-US" altLang="en-US" sz="2000" b="0">
                <a:latin typeface="Arial" panose="020B0604020202020204" pitchFamily="34" charset="0"/>
                <a:cs typeface="Arial" panose="020B0604020202020204" pitchFamily="34" charset="0"/>
              </a:rPr>
              <a:t>Enter Material – </a:t>
            </a:r>
            <a:r>
              <a:rPr lang="en-US" altLang="en-US" sz="2000" b="0">
                <a:solidFill>
                  <a:srgbClr val="FF0000"/>
                </a:solidFill>
                <a:latin typeface="Arial" panose="020B0604020202020204" pitchFamily="34" charset="0"/>
                <a:cs typeface="Arial" panose="020B0604020202020204" pitchFamily="34" charset="0"/>
              </a:rPr>
              <a:t>D11661972</a:t>
            </a:r>
          </a:p>
          <a:p>
            <a:pPr>
              <a:buFont typeface="Times New Roman" panose="02020603050405020304" pitchFamily="18" charset="0"/>
              <a:buAutoNum type="arabicPeriod"/>
            </a:pPr>
            <a:r>
              <a:rPr lang="en-US" altLang="en-US" sz="2000" b="0">
                <a:latin typeface="Arial" panose="020B0604020202020204" pitchFamily="34" charset="0"/>
                <a:cs typeface="Arial" panose="020B0604020202020204" pitchFamily="34" charset="0"/>
              </a:rPr>
              <a:t>Enter Quantity </a:t>
            </a:r>
            <a:r>
              <a:rPr lang="en-US" altLang="en-US" sz="2000" b="0">
                <a:solidFill>
                  <a:srgbClr val="FF0000"/>
                </a:solidFill>
                <a:latin typeface="Arial" panose="020B0604020202020204" pitchFamily="34" charset="0"/>
                <a:cs typeface="Arial" panose="020B0604020202020204" pitchFamily="34" charset="0"/>
              </a:rPr>
              <a:t>– (Enter the amount of kgs or the number of totes and EA for UnE)</a:t>
            </a:r>
          </a:p>
          <a:p>
            <a:pPr>
              <a:buFont typeface="Times New Roman" panose="02020603050405020304" pitchFamily="18" charset="0"/>
              <a:buAutoNum type="arabicPeriod"/>
            </a:pPr>
            <a:r>
              <a:rPr lang="en-US" altLang="en-US" sz="2000" b="0">
                <a:latin typeface="Arial" panose="020B0604020202020204" pitchFamily="34" charset="0"/>
                <a:cs typeface="Arial" panose="020B0604020202020204" pitchFamily="34" charset="0"/>
              </a:rPr>
              <a:t>Enter the Batch number </a:t>
            </a:r>
            <a:r>
              <a:rPr lang="en-US" altLang="en-US" sz="2000" b="0">
                <a:solidFill>
                  <a:srgbClr val="FF0000"/>
                </a:solidFill>
                <a:latin typeface="Arial" panose="020B0604020202020204" pitchFamily="34" charset="0"/>
                <a:cs typeface="Arial" panose="020B0604020202020204" pitchFamily="34" charset="0"/>
              </a:rPr>
              <a:t>(from tag on tote)</a:t>
            </a:r>
          </a:p>
          <a:p>
            <a:pPr>
              <a:buFont typeface="Times New Roman" panose="02020603050405020304" pitchFamily="18" charset="0"/>
              <a:buAutoNum type="arabicPeriod"/>
            </a:pPr>
            <a:r>
              <a:rPr lang="en-US" altLang="en-US" sz="2000" b="0">
                <a:latin typeface="Arial" panose="020B0604020202020204" pitchFamily="34" charset="0"/>
                <a:cs typeface="Arial" panose="020B0604020202020204" pitchFamily="34" charset="0"/>
              </a:rPr>
              <a:t>Press Enter</a:t>
            </a:r>
          </a:p>
        </p:txBody>
      </p:sp>
      <p:sp>
        <p:nvSpPr>
          <p:cNvPr id="9" name="Rectangle 16"/>
          <p:cNvSpPr>
            <a:spLocks noChangeArrowheads="1"/>
          </p:cNvSpPr>
          <p:nvPr/>
        </p:nvSpPr>
        <p:spPr bwMode="auto">
          <a:xfrm>
            <a:off x="2189163" y="485775"/>
            <a:ext cx="56880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2800" b="0" dirty="0">
                <a:latin typeface="+mj-lt"/>
                <a:cs typeface="Times New Roman" panose="02020603050405020304" pitchFamily="18" charset="0"/>
              </a:rPr>
              <a:t>The following screen is displayed:</a:t>
            </a:r>
            <a:endParaRPr lang="en-US" altLang="en-US" sz="2800" b="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050"/>
              <a:t>Washington Works PTFE</a:t>
            </a:r>
          </a:p>
          <a:p>
            <a:pPr>
              <a:defRPr/>
            </a:pPr>
            <a:r>
              <a:rPr lang="en-US"/>
              <a:t>Fine Powder Finishing Operating Procedures</a:t>
            </a:r>
          </a:p>
          <a:p>
            <a:pPr>
              <a:defRPr/>
            </a:pPr>
            <a:r>
              <a:rPr lang="en-US"/>
              <a:t>Dryer SAP Guide</a:t>
            </a:r>
          </a:p>
        </p:txBody>
      </p:sp>
      <p:sp>
        <p:nvSpPr>
          <p:cNvPr id="16387" name="Text Box 5"/>
          <p:cNvSpPr txBox="1">
            <a:spLocks noChangeArrowheads="1"/>
          </p:cNvSpPr>
          <p:nvPr/>
        </p:nvSpPr>
        <p:spPr bwMode="auto">
          <a:xfrm>
            <a:off x="2711450" y="549275"/>
            <a:ext cx="467995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882" tIns="50941" rIns="101882" bIns="50941">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r>
              <a:rPr lang="en-US" altLang="en-US" sz="3200" b="0"/>
              <a:t>Changing The Batch Name</a:t>
            </a:r>
          </a:p>
        </p:txBody>
      </p:sp>
      <p:pic>
        <p:nvPicPr>
          <p:cNvPr id="1638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04913"/>
            <a:ext cx="62372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Oval 12"/>
          <p:cNvSpPr>
            <a:spLocks noChangeArrowheads="1"/>
          </p:cNvSpPr>
          <p:nvPr/>
        </p:nvSpPr>
        <p:spPr bwMode="auto">
          <a:xfrm>
            <a:off x="2765425" y="4495800"/>
            <a:ext cx="808038" cy="38893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82" tIns="50941" rIns="101882" bIns="50941"/>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endParaRPr lang="en-US" altLang="en-US"/>
          </a:p>
        </p:txBody>
      </p:sp>
      <p:sp>
        <p:nvSpPr>
          <p:cNvPr id="16390" name="Oval 13"/>
          <p:cNvSpPr>
            <a:spLocks noChangeArrowheads="1"/>
          </p:cNvSpPr>
          <p:nvPr/>
        </p:nvSpPr>
        <p:spPr bwMode="auto">
          <a:xfrm>
            <a:off x="3619500" y="1436688"/>
            <a:ext cx="407988" cy="3889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101882" tIns="50941" rIns="101882" bIns="50941"/>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endParaRPr lang="en-US" altLang="en-US"/>
          </a:p>
        </p:txBody>
      </p:sp>
      <p:sp>
        <p:nvSpPr>
          <p:cNvPr id="16391" name="Rectangle 13"/>
          <p:cNvSpPr>
            <a:spLocks noChangeArrowheads="1"/>
          </p:cNvSpPr>
          <p:nvPr/>
        </p:nvSpPr>
        <p:spPr bwMode="auto">
          <a:xfrm>
            <a:off x="1447800" y="5643563"/>
            <a:ext cx="72390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spAutoFit/>
          </a:bodyPr>
          <a:lstStyle>
            <a:lvl1pPr marL="317500" indent="-317500">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gn="ctr">
              <a:buFont typeface="Arial" panose="020B0604020202020204" pitchFamily="34" charset="0"/>
              <a:buChar char="•"/>
            </a:pPr>
            <a:r>
              <a:rPr lang="en-US" altLang="en-US" sz="2000">
                <a:latin typeface="Arial" panose="020B0604020202020204" pitchFamily="34" charset="0"/>
                <a:cs typeface="Arial" panose="020B0604020202020204" pitchFamily="34" charset="0"/>
              </a:rPr>
              <a:t>Change the receiving batch to </a:t>
            </a:r>
            <a:r>
              <a:rPr lang="en-US" altLang="en-US" sz="2000">
                <a:solidFill>
                  <a:srgbClr val="FF0000"/>
                </a:solidFill>
                <a:latin typeface="Arial" panose="020B0604020202020204" pitchFamily="34" charset="0"/>
                <a:cs typeface="Arial" panose="020B0604020202020204" pitchFamily="34" charset="0"/>
              </a:rPr>
              <a:t>ACARB </a:t>
            </a:r>
            <a:r>
              <a:rPr lang="en-US" altLang="en-US" sz="2000" b="0">
                <a:latin typeface="Arial" panose="020B0604020202020204" pitchFamily="34" charset="0"/>
                <a:cs typeface="Arial" panose="020B0604020202020204" pitchFamily="34" charset="0"/>
              </a:rPr>
              <a:t>(You will need to hit Enter through some warning messages. Keep hitting Enter until it takes you back to the overview screen.)</a:t>
            </a:r>
            <a:endParaRPr lang="en-US" altLang="en-US" sz="2000" b="0">
              <a:solidFill>
                <a:srgbClr val="FF0000"/>
              </a:solidFill>
              <a:latin typeface="Arial" panose="020B0604020202020204" pitchFamily="34" charset="0"/>
              <a:cs typeface="Arial" panose="020B0604020202020204" pitchFamily="34" charset="0"/>
            </a:endParaRPr>
          </a:p>
          <a:p>
            <a:pPr algn="ctr">
              <a:buFont typeface="Arial" panose="020B0604020202020204" pitchFamily="34" charset="0"/>
              <a:buChar char="•"/>
            </a:pPr>
            <a:r>
              <a:rPr lang="en-US" altLang="en-US" sz="2000">
                <a:latin typeface="Arial" panose="020B0604020202020204" pitchFamily="34" charset="0"/>
                <a:cs typeface="Arial" panose="020B0604020202020204" pitchFamily="34" charset="0"/>
              </a:rPr>
              <a:t>Click Save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050"/>
              <a:t>Washington Works PTFE</a:t>
            </a:r>
          </a:p>
          <a:p>
            <a:pPr>
              <a:defRPr/>
            </a:pPr>
            <a:r>
              <a:rPr lang="en-US"/>
              <a:t>Fine Powder Finishing Operating Procedures</a:t>
            </a:r>
          </a:p>
          <a:p>
            <a:pPr>
              <a:defRPr/>
            </a:pPr>
            <a:r>
              <a:rPr lang="en-US"/>
              <a:t>Dryer SAP Guide</a:t>
            </a:r>
          </a:p>
        </p:txBody>
      </p:sp>
      <p:pic>
        <p:nvPicPr>
          <p:cNvPr id="174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19288"/>
            <a:ext cx="7615238"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3"/>
          <p:cNvSpPr>
            <a:spLocks noChangeArrowheads="1"/>
          </p:cNvSpPr>
          <p:nvPr/>
        </p:nvSpPr>
        <p:spPr bwMode="auto">
          <a:xfrm>
            <a:off x="76200" y="4722813"/>
            <a:ext cx="5419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0" indent="-457200">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nSpc>
                <a:spcPct val="150000"/>
              </a:lnSpc>
              <a:buFont typeface="Times New Roman" panose="02020603050405020304" pitchFamily="18" charset="0"/>
              <a:buAutoNum type="arabicPeriod"/>
            </a:pPr>
            <a:r>
              <a:rPr lang="en-US" altLang="en-US" sz="2000" b="0">
                <a:latin typeface="Arial" panose="020B0604020202020204" pitchFamily="34" charset="0"/>
                <a:cs typeface="Times New Roman" panose="02020603050405020304" pitchFamily="18" charset="0"/>
              </a:rPr>
              <a:t>Enter </a:t>
            </a:r>
            <a:r>
              <a:rPr lang="en-US" altLang="en-US" sz="2000" b="0" u="sng">
                <a:solidFill>
                  <a:srgbClr val="FF0000"/>
                </a:solidFill>
                <a:latin typeface="Arial" panose="020B0604020202020204" pitchFamily="34" charset="0"/>
                <a:cs typeface="Times New Roman" panose="02020603050405020304" pitchFamily="18" charset="0"/>
              </a:rPr>
              <a:t>D code</a:t>
            </a:r>
            <a:endParaRPr lang="en-US" altLang="en-US" sz="2000" b="0">
              <a:cs typeface="Times New Roman" panose="02020603050405020304" pitchFamily="18" charset="0"/>
            </a:endParaRPr>
          </a:p>
          <a:p>
            <a:pPr>
              <a:lnSpc>
                <a:spcPct val="150000"/>
              </a:lnSpc>
              <a:buFont typeface="Times New Roman" panose="02020603050405020304" pitchFamily="18" charset="0"/>
              <a:buAutoNum type="arabicPeriod"/>
            </a:pPr>
            <a:r>
              <a:rPr lang="en-US" altLang="en-US" sz="2000" b="0">
                <a:latin typeface="Arial" panose="020B0604020202020204" pitchFamily="34" charset="0"/>
                <a:cs typeface="Times New Roman" panose="02020603050405020304" pitchFamily="18" charset="0"/>
              </a:rPr>
              <a:t>Enter Plant code - </a:t>
            </a:r>
            <a:r>
              <a:rPr lang="en-US" altLang="en-US" sz="2000" b="0" u="sng">
                <a:solidFill>
                  <a:srgbClr val="FF0000"/>
                </a:solidFill>
                <a:latin typeface="Arial" panose="020B0604020202020204" pitchFamily="34" charset="0"/>
                <a:cs typeface="Times New Roman" panose="02020603050405020304" pitchFamily="18" charset="0"/>
              </a:rPr>
              <a:t>VD05 </a:t>
            </a:r>
            <a:endParaRPr lang="en-US" altLang="en-US" sz="2000" b="0" u="sng">
              <a:latin typeface="Arial" panose="020B0604020202020204" pitchFamily="34" charset="0"/>
              <a:cs typeface="Times New Roman" panose="02020603050405020304" pitchFamily="18" charset="0"/>
            </a:endParaRPr>
          </a:p>
          <a:p>
            <a:pPr>
              <a:lnSpc>
                <a:spcPct val="150000"/>
              </a:lnSpc>
              <a:buFont typeface="Times New Roman" panose="02020603050405020304" pitchFamily="18" charset="0"/>
              <a:buAutoNum type="arabicPeriod"/>
            </a:pPr>
            <a:r>
              <a:rPr lang="en-US" altLang="en-US" sz="2000" b="0">
                <a:latin typeface="Arial" panose="020B0604020202020204" pitchFamily="34" charset="0"/>
                <a:cs typeface="Times New Roman" panose="02020603050405020304" pitchFamily="18" charset="0"/>
              </a:rPr>
              <a:t>Press Execute </a:t>
            </a:r>
            <a:endParaRPr lang="en-US" altLang="en-US" sz="2000" b="0">
              <a:cs typeface="Times New Roman" panose="02020603050405020304" pitchFamily="18" charset="0"/>
            </a:endParaRPr>
          </a:p>
        </p:txBody>
      </p:sp>
      <p:pic>
        <p:nvPicPr>
          <p:cNvPr id="174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2838" y="5754688"/>
            <a:ext cx="4572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4"/>
          <p:cNvSpPr txBox="1">
            <a:spLocks noChangeArrowheads="1"/>
          </p:cNvSpPr>
          <p:nvPr/>
        </p:nvSpPr>
        <p:spPr bwMode="auto">
          <a:xfrm>
            <a:off x="5334000" y="4970463"/>
            <a:ext cx="3886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gn="ctr"/>
            <a:r>
              <a:rPr lang="en-US" altLang="en-US" sz="1800" b="0"/>
              <a:t>Note:  Not entering a storage location on this screen will show you all the inventory that is available in all areas at VD05.  If you want to know a specific location, enter that Storage location on this screen (FPD0, FPD1, RM01, etc)</a:t>
            </a:r>
          </a:p>
        </p:txBody>
      </p:sp>
      <p:sp>
        <p:nvSpPr>
          <p:cNvPr id="17415" name="Rectangle 6"/>
          <p:cNvSpPr>
            <a:spLocks noChangeArrowheads="1"/>
          </p:cNvSpPr>
          <p:nvPr/>
        </p:nvSpPr>
        <p:spPr bwMode="auto">
          <a:xfrm>
            <a:off x="1752600" y="533400"/>
            <a:ext cx="6553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gn="ctr"/>
            <a:r>
              <a:rPr lang="en-US" altLang="en-US" sz="4000" u="sng">
                <a:solidFill>
                  <a:schemeClr val="tx2"/>
                </a:solidFill>
              </a:rPr>
              <a:t>Section 3:  View Inventory</a:t>
            </a:r>
          </a:p>
          <a:p>
            <a:pPr algn="ctr"/>
            <a:r>
              <a:rPr lang="en-US" altLang="en-US" sz="3600">
                <a:solidFill>
                  <a:schemeClr val="tx2"/>
                </a:solidFill>
              </a:rPr>
              <a:t>Transaction</a:t>
            </a:r>
            <a:r>
              <a:rPr lang="en-US" altLang="en-US" sz="3600"/>
              <a:t>: MMBE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050"/>
              <a:t>Washington Works PTFE</a:t>
            </a:r>
          </a:p>
          <a:p>
            <a:pPr>
              <a:defRPr/>
            </a:pPr>
            <a:r>
              <a:rPr lang="en-US"/>
              <a:t>Fine Powder Finishing Operating Procedures</a:t>
            </a:r>
          </a:p>
          <a:p>
            <a:pPr>
              <a:defRPr/>
            </a:pPr>
            <a:r>
              <a:rPr lang="en-US"/>
              <a:t>Dryer SAP Guide</a:t>
            </a:r>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219200"/>
            <a:ext cx="54054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2438400" y="542925"/>
            <a:ext cx="5203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2800" b="0" dirty="0">
                <a:latin typeface="+mj-lt"/>
                <a:cs typeface="Times New Roman" panose="02020603050405020304" pitchFamily="18" charset="0"/>
              </a:rPr>
              <a:t>The following screen is displayed:</a:t>
            </a:r>
            <a:endParaRPr lang="en-US" altLang="en-US" sz="2800" b="0" dirty="0">
              <a:latin typeface="+mj-lt"/>
            </a:endParaRPr>
          </a:p>
        </p:txBody>
      </p:sp>
      <p:sp>
        <p:nvSpPr>
          <p:cNvPr id="18437" name="TextBox 7"/>
          <p:cNvSpPr txBox="1">
            <a:spLocks noChangeArrowheads="1"/>
          </p:cNvSpPr>
          <p:nvPr/>
        </p:nvSpPr>
        <p:spPr bwMode="auto">
          <a:xfrm>
            <a:off x="990600" y="5995988"/>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gn="ctr"/>
            <a:r>
              <a:rPr lang="en-US" altLang="en-US" sz="2000">
                <a:latin typeface="Arial" panose="020B0604020202020204" pitchFamily="34" charset="0"/>
                <a:cs typeface="Arial" panose="020B0604020202020204" pitchFamily="34" charset="0"/>
              </a:rPr>
              <a:t>This screen shows all inventory in all locations or in a specific location if that location was entered on the previous screen.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08063" y="533400"/>
            <a:ext cx="7772400" cy="762000"/>
          </a:xfrm>
        </p:spPr>
        <p:txBody>
          <a:bodyPr/>
          <a:lstStyle/>
          <a:p>
            <a:r>
              <a:rPr lang="en-US" altLang="en-US" sz="4000" b="1" u="sng"/>
              <a:t>Section 1: Logging into SAP</a:t>
            </a:r>
          </a:p>
        </p:txBody>
      </p:sp>
      <p:sp>
        <p:nvSpPr>
          <p:cNvPr id="7177" name="Footer Placeholder 5"/>
          <p:cNvSpPr>
            <a:spLocks noGrp="1" noChangeArrowheads="1"/>
          </p:cNvSpPr>
          <p:nvPr>
            <p:ph type="ftr" sz="quarter" idx="10"/>
          </p:nvPr>
        </p:nvSpPr>
        <p:spPr bwMode="auto">
          <a:xfrm>
            <a:off x="754063" y="6892925"/>
            <a:ext cx="2674937" cy="604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r>
              <a:rPr lang="en-US" altLang="en-US" sz="1000" b="0"/>
              <a:t>Washington Works PTFE</a:t>
            </a:r>
          </a:p>
          <a:p>
            <a:r>
              <a:rPr lang="en-US" altLang="en-US" sz="1000" b="0"/>
              <a:t>Fine Powder Finishing Operating Procedures</a:t>
            </a:r>
          </a:p>
          <a:p>
            <a:r>
              <a:rPr lang="en-US" altLang="en-US" sz="1000" b="0"/>
              <a:t>Dryer SAP Guide</a:t>
            </a:r>
          </a:p>
        </p:txBody>
      </p:sp>
      <p:sp>
        <p:nvSpPr>
          <p:cNvPr id="10" name="Rectangle 5"/>
          <p:cNvSpPr>
            <a:spLocks noChangeArrowheads="1"/>
          </p:cNvSpPr>
          <p:nvPr/>
        </p:nvSpPr>
        <p:spPr bwMode="auto">
          <a:xfrm>
            <a:off x="1376363" y="2050776"/>
            <a:ext cx="45672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cs typeface="Times New Roman" panose="02020603050405020304" pitchFamily="18" charset="0"/>
              </a:rPr>
              <a:t>1.</a:t>
            </a:r>
            <a:r>
              <a:rPr lang="en-US" altLang="en-US" sz="2000" dirty="0">
                <a:cs typeface="Times New Roman" panose="02020603050405020304" pitchFamily="18" charset="0"/>
              </a:rPr>
              <a:t>  </a:t>
            </a:r>
            <a:r>
              <a:rPr lang="en-US" altLang="en-US" sz="2000" b="0" dirty="0">
                <a:highlight>
                  <a:srgbClr val="FFFF00"/>
                </a:highlight>
                <a:cs typeface="Times New Roman" panose="02020603050405020304" pitchFamily="18" charset="0"/>
              </a:rPr>
              <a:t>Make sure you are logged into the MFA Global Services connection in Pulse</a:t>
            </a:r>
            <a:endParaRPr lang="en-US" altLang="en-US" sz="2000" b="0" dirty="0">
              <a:highlight>
                <a:srgbClr val="FFFF00"/>
              </a:highlight>
            </a:endParaRPr>
          </a:p>
        </p:txBody>
      </p:sp>
      <p:sp>
        <p:nvSpPr>
          <p:cNvPr id="11" name="Rectangle 7"/>
          <p:cNvSpPr>
            <a:spLocks noChangeArrowheads="1"/>
          </p:cNvSpPr>
          <p:nvPr/>
        </p:nvSpPr>
        <p:spPr bwMode="auto">
          <a:xfrm>
            <a:off x="1600199" y="3818113"/>
            <a:ext cx="3810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cs typeface="Times New Roman" panose="02020603050405020304" pitchFamily="18" charset="0"/>
              </a:rPr>
              <a:t>2.</a:t>
            </a:r>
            <a:r>
              <a:rPr lang="en-US" altLang="en-US" sz="2000" dirty="0">
                <a:cs typeface="Times New Roman" panose="02020603050405020304" pitchFamily="18" charset="0"/>
              </a:rPr>
              <a:t>  </a:t>
            </a:r>
            <a:r>
              <a:rPr lang="en-US" altLang="en-US" sz="2000" b="0" dirty="0">
                <a:cs typeface="Times New Roman" panose="02020603050405020304" pitchFamily="18" charset="0"/>
              </a:rPr>
              <a:t>Double click on the SAP SSO Logon icon</a:t>
            </a:r>
            <a:endParaRPr lang="en-US" altLang="en-US" sz="2000" b="0" dirty="0"/>
          </a:p>
        </p:txBody>
      </p:sp>
      <p:pic>
        <p:nvPicPr>
          <p:cNvPr id="12" name="Picture 11"/>
          <p:cNvPicPr>
            <a:picLocks noChangeAspect="1"/>
          </p:cNvPicPr>
          <p:nvPr/>
        </p:nvPicPr>
        <p:blipFill>
          <a:blip r:embed="rId2"/>
          <a:stretch>
            <a:fillRect/>
          </a:stretch>
        </p:blipFill>
        <p:spPr>
          <a:xfrm>
            <a:off x="5943600" y="1752600"/>
            <a:ext cx="2667000" cy="1304238"/>
          </a:xfrm>
          <a:prstGeom prst="rect">
            <a:avLst/>
          </a:prstGeom>
        </p:spPr>
      </p:pic>
      <p:pic>
        <p:nvPicPr>
          <p:cNvPr id="13" name="Picture 12"/>
          <p:cNvPicPr>
            <a:picLocks noChangeAspect="1"/>
          </p:cNvPicPr>
          <p:nvPr/>
        </p:nvPicPr>
        <p:blipFill>
          <a:blip r:embed="rId3"/>
          <a:stretch>
            <a:fillRect/>
          </a:stretch>
        </p:blipFill>
        <p:spPr>
          <a:xfrm>
            <a:off x="5643562" y="3634899"/>
            <a:ext cx="600075" cy="933450"/>
          </a:xfrm>
          <a:prstGeom prst="rect">
            <a:avLst/>
          </a:prstGeom>
        </p:spPr>
      </p:pic>
      <p:sp>
        <p:nvSpPr>
          <p:cNvPr id="14" name="Rectangle 7"/>
          <p:cNvSpPr>
            <a:spLocks noChangeArrowheads="1"/>
          </p:cNvSpPr>
          <p:nvPr/>
        </p:nvSpPr>
        <p:spPr bwMode="auto">
          <a:xfrm>
            <a:off x="1624638" y="5423800"/>
            <a:ext cx="43189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cs typeface="Times New Roman" panose="02020603050405020304" pitchFamily="18" charset="0"/>
              </a:rPr>
              <a:t>3.</a:t>
            </a:r>
            <a:r>
              <a:rPr lang="en-US" altLang="en-US" sz="2000" dirty="0">
                <a:cs typeface="Times New Roman" panose="02020603050405020304" pitchFamily="18" charset="0"/>
              </a:rPr>
              <a:t>  </a:t>
            </a:r>
            <a:r>
              <a:rPr lang="en-US" altLang="en-US" sz="2000" b="0" dirty="0">
                <a:highlight>
                  <a:srgbClr val="FFFF00"/>
                </a:highlight>
                <a:cs typeface="Times New Roman" panose="02020603050405020304" pitchFamily="18" charset="0"/>
              </a:rPr>
              <a:t>Follow the prompts to log in just like you do for the MFA login</a:t>
            </a:r>
            <a:endParaRPr lang="en-US" altLang="en-US" sz="2000" b="0"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927100" y="5141913"/>
            <a:ext cx="8229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gn="ctr"/>
            <a:r>
              <a:rPr lang="en-US" altLang="en-US" sz="2800" b="0">
                <a:cs typeface="Times New Roman" panose="02020603050405020304" pitchFamily="18" charset="0"/>
              </a:rPr>
              <a:t>Click on the shortcut “Launch” (Next to the “R3 4.6C / P31” Line).  SAP should open automatically from here. </a:t>
            </a:r>
            <a:endParaRPr lang="en-US" altLang="en-US" sz="2800" b="0"/>
          </a:p>
        </p:txBody>
      </p:sp>
      <p:pic>
        <p:nvPicPr>
          <p:cNvPr id="819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914400"/>
            <a:ext cx="72659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Oval 7"/>
          <p:cNvSpPr>
            <a:spLocks noChangeArrowheads="1"/>
          </p:cNvSpPr>
          <p:nvPr/>
        </p:nvSpPr>
        <p:spPr bwMode="auto">
          <a:xfrm>
            <a:off x="1409700" y="3429000"/>
            <a:ext cx="1066800" cy="30480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endParaRPr lang="en-US" altLang="en-US" sz="2400"/>
          </a:p>
        </p:txBody>
      </p:sp>
      <p:sp>
        <p:nvSpPr>
          <p:cNvPr id="8" name="Text Box 2"/>
          <p:cNvSpPr txBox="1">
            <a:spLocks noChangeArrowheads="1"/>
          </p:cNvSpPr>
          <p:nvPr/>
        </p:nvSpPr>
        <p:spPr bwMode="auto">
          <a:xfrm>
            <a:off x="4768850" y="3810000"/>
            <a:ext cx="3651250" cy="769938"/>
          </a:xfrm>
          <a:prstGeom prst="rect">
            <a:avLst/>
          </a:prstGeom>
          <a:solidFill>
            <a:schemeClr val="accent2">
              <a:lumMod val="40000"/>
              <a:lumOff val="60000"/>
            </a:schemeClr>
          </a:solidFill>
          <a:ln w="9525">
            <a:solidFill>
              <a:srgbClr val="000000"/>
            </a:solidFill>
            <a:miter lim="800000"/>
            <a:headEnd/>
            <a:tailEnd/>
          </a:ln>
        </p:spPr>
        <p:txBody>
          <a:bodyPr>
            <a:spAutoFit/>
          </a:bodyPr>
          <a:lstStyle/>
          <a:p>
            <a:pPr>
              <a:spcAft>
                <a:spcPts val="800"/>
              </a:spcAft>
              <a:defRPr/>
            </a:pPr>
            <a:r>
              <a:rPr lang="en-US" altLang="en-US" sz="1100" dirty="0">
                <a:latin typeface="Calibri" panose="020F0502020204030204" pitchFamily="34" charset="0"/>
              </a:rPr>
              <a:t>Note:  SSO will keep you logged in for 12 </a:t>
            </a:r>
            <a:r>
              <a:rPr lang="en-US" altLang="en-US" sz="1100" dirty="0" err="1">
                <a:latin typeface="Calibri" panose="020F0502020204030204" pitchFamily="34" charset="0"/>
              </a:rPr>
              <a:t>hrs</a:t>
            </a:r>
            <a:r>
              <a:rPr lang="en-US" altLang="en-US" sz="1100" dirty="0">
                <a:latin typeface="Calibri" panose="020F0502020204030204" pitchFamily="34" charset="0"/>
              </a:rPr>
              <a:t> unless you exit.  The timer shows you how long you have left on your login.  If SAP times out, you can go back into this screen and click on the shortcut and it will log you back in to SAP. </a:t>
            </a:r>
            <a:endParaRPr lang="en-US" altLang="en-US" dirty="0"/>
          </a:p>
        </p:txBody>
      </p:sp>
      <p:cxnSp>
        <p:nvCxnSpPr>
          <p:cNvPr id="8198" name="AutoShape 7"/>
          <p:cNvCxnSpPr>
            <a:cxnSpLocks noChangeShapeType="1"/>
          </p:cNvCxnSpPr>
          <p:nvPr/>
        </p:nvCxnSpPr>
        <p:spPr bwMode="auto">
          <a:xfrm flipH="1" flipV="1">
            <a:off x="3543300" y="1676400"/>
            <a:ext cx="1225550" cy="244792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99" name="Straight Arrow Connector 2"/>
          <p:cNvCxnSpPr>
            <a:cxnSpLocks noChangeShapeType="1"/>
          </p:cNvCxnSpPr>
          <p:nvPr/>
        </p:nvCxnSpPr>
        <p:spPr bwMode="auto">
          <a:xfrm flipH="1" flipV="1">
            <a:off x="2133600" y="3646488"/>
            <a:ext cx="2133600" cy="1611312"/>
          </a:xfrm>
          <a:prstGeom prst="straightConnector1">
            <a:avLst/>
          </a:prstGeom>
          <a:noFill/>
          <a:ln w="28575"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0" name="Footer Placeholder 5"/>
          <p:cNvSpPr>
            <a:spLocks noGrp="1" noChangeArrowheads="1"/>
          </p:cNvSpPr>
          <p:nvPr>
            <p:ph type="ftr" sz="quarter" idx="10"/>
          </p:nvPr>
        </p:nvSpPr>
        <p:spPr bwMode="auto">
          <a:xfrm>
            <a:off x="754063" y="6878638"/>
            <a:ext cx="2674937" cy="604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r>
              <a:rPr lang="en-US" altLang="en-US" sz="1000" b="0"/>
              <a:t>Washington Works PTFE</a:t>
            </a:r>
          </a:p>
          <a:p>
            <a:r>
              <a:rPr lang="en-US" altLang="en-US" sz="1000" b="0"/>
              <a:t>Fine Powder Finishing Operating Procedures</a:t>
            </a:r>
          </a:p>
          <a:p>
            <a:r>
              <a:rPr lang="en-US" altLang="en-US" sz="1000" b="0"/>
              <a:t>Dryer SAP Guide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Washington Works PTFE</a:t>
            </a:r>
          </a:p>
          <a:p>
            <a:pPr>
              <a:defRPr/>
            </a:pPr>
            <a:r>
              <a:rPr lang="en-US"/>
              <a:t>Fine Powder Finishing Operating Procedures</a:t>
            </a:r>
          </a:p>
          <a:p>
            <a:pPr>
              <a:defRPr/>
            </a:pPr>
            <a:r>
              <a:rPr lang="en-US"/>
              <a:t>Dryer SAP Guide</a:t>
            </a:r>
          </a:p>
        </p:txBody>
      </p:sp>
      <p:sp>
        <p:nvSpPr>
          <p:cNvPr id="9219" name="Rectangle 2"/>
          <p:cNvSpPr>
            <a:spLocks noGrp="1" noChangeArrowheads="1"/>
          </p:cNvSpPr>
          <p:nvPr>
            <p:ph type="title"/>
          </p:nvPr>
        </p:nvSpPr>
        <p:spPr>
          <a:xfrm>
            <a:off x="754063" y="690563"/>
            <a:ext cx="8550275" cy="950912"/>
          </a:xfrm>
        </p:spPr>
        <p:txBody>
          <a:bodyPr/>
          <a:lstStyle/>
          <a:p>
            <a:r>
              <a:rPr lang="en-US" altLang="en-US" sz="4000"/>
              <a:t>SAP Easy Access Main Menu</a:t>
            </a:r>
          </a:p>
        </p:txBody>
      </p:sp>
      <p:pic>
        <p:nvPicPr>
          <p:cNvPr id="922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7375" y="1727200"/>
            <a:ext cx="8967788" cy="46640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Washington Works PTFE</a:t>
            </a:r>
          </a:p>
          <a:p>
            <a:pPr>
              <a:defRPr/>
            </a:pPr>
            <a:r>
              <a:rPr lang="en-US"/>
              <a:t>Fine Powder Finishing Operating Procedures</a:t>
            </a:r>
          </a:p>
          <a:p>
            <a:pPr>
              <a:defRPr/>
            </a:pPr>
            <a:r>
              <a:rPr lang="en-US"/>
              <a:t>Dryer SAP Guide</a:t>
            </a:r>
          </a:p>
        </p:txBody>
      </p:sp>
      <p:sp>
        <p:nvSpPr>
          <p:cNvPr id="10243" name="Rectangle 2"/>
          <p:cNvSpPr>
            <a:spLocks noGrp="1" noChangeArrowheads="1"/>
          </p:cNvSpPr>
          <p:nvPr>
            <p:ph type="title"/>
          </p:nvPr>
        </p:nvSpPr>
        <p:spPr>
          <a:xfrm>
            <a:off x="754063" y="517525"/>
            <a:ext cx="8550275" cy="1123950"/>
          </a:xfrm>
        </p:spPr>
        <p:txBody>
          <a:bodyPr/>
          <a:lstStyle/>
          <a:p>
            <a:r>
              <a:rPr lang="en-US" altLang="en-US" sz="2800"/>
              <a:t>To add a Favorite: right click on the Favorites folder, choose Insert Transaction.</a:t>
            </a:r>
            <a:endParaRPr lang="en-US" altLang="en-US" sz="2000"/>
          </a:p>
        </p:txBody>
      </p:sp>
      <p:pic>
        <p:nvPicPr>
          <p:cNvPr id="1024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76300" y="1905000"/>
            <a:ext cx="8343900" cy="42592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Washington Works PTFE</a:t>
            </a:r>
          </a:p>
          <a:p>
            <a:pPr>
              <a:defRPr/>
            </a:pPr>
            <a:r>
              <a:rPr lang="en-US"/>
              <a:t>Fine Powder Finishing Operating Procedures</a:t>
            </a:r>
          </a:p>
          <a:p>
            <a:pPr>
              <a:defRPr/>
            </a:pPr>
            <a:r>
              <a:rPr lang="en-US"/>
              <a:t>Dryer SAP Guide</a:t>
            </a:r>
          </a:p>
        </p:txBody>
      </p:sp>
      <p:sp>
        <p:nvSpPr>
          <p:cNvPr id="11267" name="Rectangle 2"/>
          <p:cNvSpPr>
            <a:spLocks noGrp="1" noChangeArrowheads="1"/>
          </p:cNvSpPr>
          <p:nvPr>
            <p:ph type="title"/>
          </p:nvPr>
        </p:nvSpPr>
        <p:spPr/>
        <p:txBody>
          <a:bodyPr/>
          <a:lstStyle/>
          <a:p>
            <a:r>
              <a:rPr lang="en-US" altLang="en-US" sz="2800"/>
              <a:t>Type in new favorite transaction, for example MMBE, click the green checkmark, or hit Enter.</a:t>
            </a:r>
            <a:endParaRPr lang="en-US" altLang="en-US" sz="2000"/>
          </a:p>
        </p:txBody>
      </p:sp>
      <p:pic>
        <p:nvPicPr>
          <p:cNvPr id="1126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Washington Works PTFE</a:t>
            </a:r>
          </a:p>
          <a:p>
            <a:pPr>
              <a:defRPr/>
            </a:pPr>
            <a:r>
              <a:rPr lang="en-US"/>
              <a:t>Fine Powder Finishing Operating Procedures</a:t>
            </a:r>
          </a:p>
          <a:p>
            <a:pPr>
              <a:defRPr/>
            </a:pPr>
            <a:r>
              <a:rPr lang="en-US"/>
              <a:t>Dryer SAP Guide</a:t>
            </a:r>
          </a:p>
        </p:txBody>
      </p:sp>
      <p:sp>
        <p:nvSpPr>
          <p:cNvPr id="12291" name="Rectangle 2"/>
          <p:cNvSpPr>
            <a:spLocks noGrp="1" noChangeArrowheads="1"/>
          </p:cNvSpPr>
          <p:nvPr>
            <p:ph type="title"/>
          </p:nvPr>
        </p:nvSpPr>
        <p:spPr/>
        <p:txBody>
          <a:bodyPr/>
          <a:lstStyle/>
          <a:p>
            <a:r>
              <a:rPr lang="en-US" altLang="en-US" sz="2800"/>
              <a:t>Verify new transaction was added to favorite folder.</a:t>
            </a:r>
            <a:endParaRPr lang="en-US" altLang="en-US" sz="2000"/>
          </a:p>
        </p:txBody>
      </p:sp>
      <p:pic>
        <p:nvPicPr>
          <p:cNvPr id="1229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4063" y="2133600"/>
            <a:ext cx="8550275" cy="3886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Washington Works PTFE</a:t>
            </a:r>
          </a:p>
          <a:p>
            <a:pPr>
              <a:defRPr/>
            </a:pPr>
            <a:r>
              <a:rPr lang="en-US"/>
              <a:t>Fine Powder Finishing Operating Procedures</a:t>
            </a:r>
          </a:p>
          <a:p>
            <a:pPr>
              <a:defRPr/>
            </a:pPr>
            <a:r>
              <a:rPr lang="en-US"/>
              <a:t>Dryer SAP Guide</a:t>
            </a:r>
          </a:p>
        </p:txBody>
      </p:sp>
      <p:sp>
        <p:nvSpPr>
          <p:cNvPr id="13315" name="Rectangle 2"/>
          <p:cNvSpPr>
            <a:spLocks noChangeArrowheads="1"/>
          </p:cNvSpPr>
          <p:nvPr/>
        </p:nvSpPr>
        <p:spPr bwMode="auto">
          <a:xfrm>
            <a:off x="1143000" y="533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1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200">
                <a:solidFill>
                  <a:schemeClr val="tx1"/>
                </a:solidFill>
                <a:latin typeface="Times New Roman" panose="02020603050405020304" pitchFamily="18" charset="0"/>
              </a:defRPr>
            </a:lvl4pPr>
            <a:lvl5pPr marL="2057400" indent="-228600">
              <a:spcBef>
                <a:spcPct val="20000"/>
              </a:spcBef>
              <a:buChar char="»"/>
              <a:defRPr sz="2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a:spcBef>
                <a:spcPct val="0"/>
              </a:spcBef>
              <a:buFontTx/>
              <a:buNone/>
            </a:pPr>
            <a:r>
              <a:rPr lang="en-US" altLang="en-US" sz="4000" u="sng">
                <a:solidFill>
                  <a:schemeClr val="tx2"/>
                </a:solidFill>
              </a:rPr>
              <a:t>Section 2:  Staging Raw Materials</a:t>
            </a:r>
          </a:p>
          <a:p>
            <a:pPr algn="ctr">
              <a:spcBef>
                <a:spcPct val="0"/>
              </a:spcBef>
              <a:buFontTx/>
              <a:buNone/>
            </a:pPr>
            <a:r>
              <a:rPr lang="en-US" altLang="en-US">
                <a:solidFill>
                  <a:schemeClr val="tx2"/>
                </a:solidFill>
              </a:rPr>
              <a:t>Transaction</a:t>
            </a:r>
            <a:r>
              <a:rPr lang="en-US" altLang="en-US"/>
              <a:t>: MB1B</a:t>
            </a:r>
          </a:p>
        </p:txBody>
      </p:sp>
      <p:sp>
        <p:nvSpPr>
          <p:cNvPr id="13316" name="Rectangle 3"/>
          <p:cNvSpPr>
            <a:spLocks noChangeArrowheads="1"/>
          </p:cNvSpPr>
          <p:nvPr/>
        </p:nvSpPr>
        <p:spPr bwMode="auto">
          <a:xfrm>
            <a:off x="1143000" y="1905000"/>
            <a:ext cx="777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1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200">
                <a:solidFill>
                  <a:schemeClr val="tx1"/>
                </a:solidFill>
                <a:latin typeface="Times New Roman" panose="02020603050405020304" pitchFamily="18" charset="0"/>
              </a:defRPr>
            </a:lvl4pPr>
            <a:lvl5pPr marL="2057400" indent="-228600">
              <a:spcBef>
                <a:spcPct val="20000"/>
              </a:spcBef>
              <a:buChar char="»"/>
              <a:defRPr sz="2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200">
                <a:solidFill>
                  <a:schemeClr val="tx1"/>
                </a:solidFill>
                <a:latin typeface="Times New Roman" panose="02020603050405020304" pitchFamily="18" charset="0"/>
              </a:defRPr>
            </a:lvl9pPr>
          </a:lstStyle>
          <a:p>
            <a:r>
              <a:rPr lang="en-US" altLang="en-US" sz="2400" b="0"/>
              <a:t>When a raw material is staged for use into our process, we have to make a transaction in SAP.</a:t>
            </a:r>
          </a:p>
          <a:p>
            <a:pPr lvl="1"/>
            <a:r>
              <a:rPr lang="en-US" altLang="en-US" sz="2000" b="0"/>
              <a:t>This will move the raw material from the FPD0 storage area and add it to the FPD1 location for consumption.</a:t>
            </a:r>
          </a:p>
          <a:p>
            <a:pPr lvl="1"/>
            <a:r>
              <a:rPr lang="en-US" altLang="en-US" sz="2000" b="0"/>
              <a:t>The following material must be ‘staged’:</a:t>
            </a:r>
          </a:p>
          <a:p>
            <a:pPr lvl="2"/>
            <a:r>
              <a:rPr lang="en-US" altLang="en-US" sz="1800" b="0"/>
              <a:t>Ammonium Carbonate (D11661972)</a:t>
            </a:r>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r="49811" b="41510"/>
          <a:stretch>
            <a:fillRect/>
          </a:stretch>
        </p:blipFill>
        <p:spPr bwMode="auto">
          <a:xfrm>
            <a:off x="1682750" y="4264025"/>
            <a:ext cx="289560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Rectangle 13"/>
          <p:cNvSpPr>
            <a:spLocks noChangeArrowheads="1"/>
          </p:cNvSpPr>
          <p:nvPr/>
        </p:nvSpPr>
        <p:spPr bwMode="auto">
          <a:xfrm>
            <a:off x="5059363" y="4883150"/>
            <a:ext cx="3779837" cy="12001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1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200">
                <a:solidFill>
                  <a:schemeClr val="tx1"/>
                </a:solidFill>
                <a:latin typeface="Times New Roman" panose="02020603050405020304" pitchFamily="18" charset="0"/>
              </a:defRPr>
            </a:lvl4pPr>
            <a:lvl5pPr marL="2057400" indent="-228600">
              <a:spcBef>
                <a:spcPct val="20000"/>
              </a:spcBef>
              <a:buChar char="»"/>
              <a:defRPr sz="2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200">
                <a:solidFill>
                  <a:schemeClr val="tx1"/>
                </a:solidFill>
                <a:latin typeface="Times New Roman" panose="02020603050405020304" pitchFamily="18" charset="0"/>
              </a:defRPr>
            </a:lvl9pPr>
          </a:lstStyle>
          <a:p>
            <a:pPr algn="ctr">
              <a:spcBef>
                <a:spcPct val="0"/>
              </a:spcBef>
              <a:buFontTx/>
              <a:buNone/>
            </a:pPr>
            <a:r>
              <a:rPr lang="en-US" altLang="en-US" sz="1800"/>
              <a:t>From The SAP Easy Access</a:t>
            </a:r>
          </a:p>
          <a:p>
            <a:pPr algn="ctr">
              <a:spcBef>
                <a:spcPct val="0"/>
              </a:spcBef>
              <a:buFontTx/>
              <a:buNone/>
            </a:pPr>
            <a:r>
              <a:rPr lang="en-US" altLang="en-US" sz="1800"/>
              <a:t>screen, enter MB1B in the command</a:t>
            </a:r>
          </a:p>
          <a:p>
            <a:pPr algn="ctr">
              <a:spcBef>
                <a:spcPct val="0"/>
              </a:spcBef>
              <a:buFontTx/>
              <a:buNone/>
            </a:pPr>
            <a:r>
              <a:rPr lang="en-US" altLang="en-US" sz="1800"/>
              <a:t>field and hit Enter </a:t>
            </a:r>
            <a:r>
              <a:rPr lang="en-US" altLang="en-US" sz="1800">
                <a:solidFill>
                  <a:srgbClr val="FF0000"/>
                </a:solidFill>
              </a:rPr>
              <a:t>or</a:t>
            </a:r>
            <a:r>
              <a:rPr lang="en-US" altLang="en-US" sz="1800"/>
              <a:t> click on</a:t>
            </a:r>
          </a:p>
          <a:p>
            <a:pPr algn="ctr">
              <a:spcBef>
                <a:spcPct val="0"/>
              </a:spcBef>
              <a:buFontTx/>
              <a:buNone/>
            </a:pPr>
            <a:r>
              <a:rPr lang="en-US" altLang="en-US" sz="1800"/>
              <a:t>transaction under favorites folder.</a:t>
            </a:r>
            <a:endParaRPr lang="en-US" altLang="en-US"/>
          </a:p>
        </p:txBody>
      </p:sp>
      <p:sp>
        <p:nvSpPr>
          <p:cNvPr id="13319" name="Line 15"/>
          <p:cNvSpPr>
            <a:spLocks noChangeShapeType="1"/>
          </p:cNvSpPr>
          <p:nvPr/>
        </p:nvSpPr>
        <p:spPr bwMode="auto">
          <a:xfrm flipH="1" flipV="1">
            <a:off x="2292350" y="4568825"/>
            <a:ext cx="2767013" cy="7572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p:cNvSpPr>
            <a:spLocks noChangeShapeType="1"/>
          </p:cNvSpPr>
          <p:nvPr/>
        </p:nvSpPr>
        <p:spPr bwMode="auto">
          <a:xfrm flipH="1">
            <a:off x="3130550" y="5713413"/>
            <a:ext cx="1928813" cy="228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z="1050"/>
              <a:t>Washington Works PTFE</a:t>
            </a:r>
          </a:p>
          <a:p>
            <a:pPr>
              <a:defRPr/>
            </a:pPr>
            <a:r>
              <a:rPr lang="en-US"/>
              <a:t>Fine Powder Finishing Operating Procedures</a:t>
            </a:r>
          </a:p>
          <a:p>
            <a:pPr>
              <a:defRPr/>
            </a:pPr>
            <a:r>
              <a:rPr lang="en-US"/>
              <a:t>Dryer SAP Guide</a:t>
            </a:r>
          </a:p>
        </p:txBody>
      </p:sp>
      <p:pic>
        <p:nvPicPr>
          <p:cNvPr id="1433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1143000"/>
            <a:ext cx="7794625"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1"/>
          <p:cNvSpPr>
            <a:spLocks noChangeArrowheads="1"/>
          </p:cNvSpPr>
          <p:nvPr/>
        </p:nvSpPr>
        <p:spPr bwMode="auto">
          <a:xfrm>
            <a:off x="2370138" y="5791200"/>
            <a:ext cx="524986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spAutoFit/>
          </a:bodyPr>
          <a:lstStyle>
            <a:lvl1pPr marL="317500" indent="-317500">
              <a:defRPr sz="2700" b="1">
                <a:solidFill>
                  <a:schemeClr val="tx1"/>
                </a:solidFill>
                <a:latin typeface="Times New Roman" panose="02020603050405020304" pitchFamily="18" charset="0"/>
              </a:defRPr>
            </a:lvl1pPr>
            <a:lvl2pPr marL="742950" indent="-285750">
              <a:defRPr sz="2700" b="1">
                <a:solidFill>
                  <a:schemeClr val="tx1"/>
                </a:solidFill>
                <a:latin typeface="Times New Roman" panose="02020603050405020304" pitchFamily="18" charset="0"/>
              </a:defRPr>
            </a:lvl2pPr>
            <a:lvl3pPr marL="1143000" indent="-228600">
              <a:defRPr sz="2700" b="1">
                <a:solidFill>
                  <a:schemeClr val="tx1"/>
                </a:solidFill>
                <a:latin typeface="Times New Roman" panose="02020603050405020304" pitchFamily="18" charset="0"/>
              </a:defRPr>
            </a:lvl3pPr>
            <a:lvl4pPr marL="1600200" indent="-228600">
              <a:defRPr sz="2700" b="1">
                <a:solidFill>
                  <a:schemeClr val="tx1"/>
                </a:solidFill>
                <a:latin typeface="Times New Roman" panose="02020603050405020304" pitchFamily="18" charset="0"/>
              </a:defRPr>
            </a:lvl4pPr>
            <a:lvl5pPr marL="2057400" indent="-228600">
              <a:defRPr sz="27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b="1">
                <a:solidFill>
                  <a:schemeClr val="tx1"/>
                </a:solidFill>
                <a:latin typeface="Times New Roman" panose="02020603050405020304" pitchFamily="18" charset="0"/>
              </a:defRPr>
            </a:lvl9pPr>
          </a:lstStyle>
          <a:p>
            <a:pPr algn="ctr">
              <a:buFont typeface="Arial" panose="020B0604020202020204" pitchFamily="34" charset="0"/>
              <a:buChar char="•"/>
            </a:pPr>
            <a:r>
              <a:rPr lang="en-US" altLang="en-US" sz="2000" b="0">
                <a:latin typeface="Arial" panose="020B0604020202020204" pitchFamily="34" charset="0"/>
                <a:cs typeface="Arial" panose="020B0604020202020204" pitchFamily="34" charset="0"/>
              </a:rPr>
              <a:t>Enter Movement type - </a:t>
            </a:r>
            <a:r>
              <a:rPr lang="en-US" altLang="en-US" sz="2000" b="0">
                <a:solidFill>
                  <a:srgbClr val="FF0000"/>
                </a:solidFill>
                <a:latin typeface="Arial" panose="020B0604020202020204" pitchFamily="34" charset="0"/>
                <a:cs typeface="Arial" panose="020B0604020202020204" pitchFamily="34" charset="0"/>
              </a:rPr>
              <a:t>311</a:t>
            </a:r>
          </a:p>
          <a:p>
            <a:pPr algn="ctr">
              <a:buFont typeface="Arial" panose="020B0604020202020204" pitchFamily="34" charset="0"/>
              <a:buChar char="•"/>
            </a:pPr>
            <a:r>
              <a:rPr lang="en-US" altLang="en-US" sz="2000" b="0">
                <a:latin typeface="Arial" panose="020B0604020202020204" pitchFamily="34" charset="0"/>
                <a:cs typeface="Arial" panose="020B0604020202020204" pitchFamily="34" charset="0"/>
              </a:rPr>
              <a:t>Enter Plant code - </a:t>
            </a:r>
            <a:r>
              <a:rPr lang="en-US" altLang="en-US" sz="2000" b="0">
                <a:solidFill>
                  <a:srgbClr val="FF0000"/>
                </a:solidFill>
                <a:latin typeface="Arial" panose="020B0604020202020204" pitchFamily="34" charset="0"/>
                <a:cs typeface="Arial" panose="020B0604020202020204" pitchFamily="34" charset="0"/>
              </a:rPr>
              <a:t>VD05</a:t>
            </a:r>
          </a:p>
          <a:p>
            <a:pPr algn="ctr">
              <a:buFont typeface="Arial" panose="020B0604020202020204" pitchFamily="34" charset="0"/>
              <a:buChar char="•"/>
            </a:pPr>
            <a:r>
              <a:rPr lang="en-US" altLang="en-US" sz="2000" b="0">
                <a:latin typeface="Arial" panose="020B0604020202020204" pitchFamily="34" charset="0"/>
                <a:cs typeface="Arial" panose="020B0604020202020204" pitchFamily="34" charset="0"/>
              </a:rPr>
              <a:t>Enter the Storage Location - </a:t>
            </a:r>
            <a:r>
              <a:rPr lang="en-US" altLang="en-US" sz="2000" b="0">
                <a:solidFill>
                  <a:srgbClr val="FF0000"/>
                </a:solidFill>
                <a:latin typeface="Arial" panose="020B0604020202020204" pitchFamily="34" charset="0"/>
                <a:cs typeface="Arial" panose="020B0604020202020204" pitchFamily="34" charset="0"/>
              </a:rPr>
              <a:t>FPD0 </a:t>
            </a:r>
            <a:r>
              <a:rPr lang="en-US" altLang="en-US" sz="2000" b="0">
                <a:latin typeface="Arial" panose="020B0604020202020204" pitchFamily="34" charset="0"/>
                <a:cs typeface="Arial" panose="020B0604020202020204" pitchFamily="34" charset="0"/>
              </a:rPr>
              <a:t>(zero)</a:t>
            </a:r>
          </a:p>
          <a:p>
            <a:pPr algn="ctr">
              <a:buFont typeface="Arial" panose="020B0604020202020204" pitchFamily="34" charset="0"/>
              <a:buChar char="•"/>
            </a:pPr>
            <a:r>
              <a:rPr lang="en-US" altLang="en-US" sz="2000" b="0">
                <a:latin typeface="Arial" panose="020B0604020202020204" pitchFamily="34" charset="0"/>
                <a:cs typeface="Arial" panose="020B0604020202020204" pitchFamily="34" charset="0"/>
              </a:rPr>
              <a:t>Press Enter</a:t>
            </a:r>
          </a:p>
        </p:txBody>
      </p:sp>
      <p:sp>
        <p:nvSpPr>
          <p:cNvPr id="5" name="Rectangle 16"/>
          <p:cNvSpPr>
            <a:spLocks noChangeArrowheads="1"/>
          </p:cNvSpPr>
          <p:nvPr/>
        </p:nvSpPr>
        <p:spPr bwMode="auto">
          <a:xfrm>
            <a:off x="2165350" y="466725"/>
            <a:ext cx="5764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2800" b="0" dirty="0">
                <a:latin typeface="+mj-lt"/>
                <a:cs typeface="Times New Roman" panose="02020603050405020304" pitchFamily="18" charset="0"/>
              </a:rPr>
              <a:t>The following screen is displayed:</a:t>
            </a:r>
            <a:endParaRPr lang="en-US" altLang="en-US" sz="2800" b="0" dirty="0">
              <a:latin typeface="+mj-lt"/>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f0ebf01c-fc81-4e6f-85bd-3a19871f35b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F890626B0F3E439A7AEEB8DF499E10" ma:contentTypeVersion="16" ma:contentTypeDescription="Create a new document." ma:contentTypeScope="" ma:versionID="1b37a8dee88638738f32c288301438ea">
  <xsd:schema xmlns:xsd="http://www.w3.org/2001/XMLSchema" xmlns:xs="http://www.w3.org/2001/XMLSchema" xmlns:p="http://schemas.microsoft.com/office/2006/metadata/properties" xmlns:ns1="http://schemas.microsoft.com/sharepoint/v3" xmlns:ns2="f0ebf01c-fc81-4e6f-85bd-3a19871f35bf" xmlns:ns3="e21015bd-380d-428e-b5f6-b4a13db6e2be" targetNamespace="http://schemas.microsoft.com/office/2006/metadata/properties" ma:root="true" ma:fieldsID="0694b2ff4148161fa04afac623b64b09" ns1:_="" ns2:_="" ns3:_="">
    <xsd:import namespace="http://schemas.microsoft.com/sharepoint/v3"/>
    <xsd:import namespace="f0ebf01c-fc81-4e6f-85bd-3a19871f35bf"/>
    <xsd:import namespace="e21015bd-380d-428e-b5f6-b4a13db6e2b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3:LastSharedByUser" minOccurs="0"/>
                <xsd:element ref="ns3:LastSharedByTime"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ebf01c-fc81-4e6f-85bd-3a19871f35b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fals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1015bd-380d-428e-b5f6-b4a13db6e2be"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DB60B5-6554-46F7-9D02-BDF051C5D7A8}">
  <ds:schemaRefs>
    <ds:schemaRef ds:uri="205ecd63-7a2c-4ad8-8dbe-f7c0dba240a0"/>
    <ds:schemaRef ds:uri="http://purl.org/dc/elements/1.1/"/>
    <ds:schemaRef ds:uri="f6938b5a-b6a5-4469-b19f-ae0cf8b49104"/>
    <ds:schemaRef ds:uri="347b58d6-3d74-43e2-9dab-c02773f75625"/>
    <ds:schemaRef ds:uri="http://purl.org/dc/terms/"/>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A9612EE-B12A-4BDD-AF25-F52A39213A08}"/>
</file>

<file path=customXml/itemProps3.xml><?xml version="1.0" encoding="utf-8"?>
<ds:datastoreItem xmlns:ds="http://schemas.openxmlformats.org/officeDocument/2006/customXml" ds:itemID="{258CCC59-90EE-43ED-9995-61493860193A}"/>
</file>

<file path=docProps/app.xml><?xml version="1.0" encoding="utf-8"?>
<Properties xmlns="http://schemas.openxmlformats.org/officeDocument/2006/extended-properties" xmlns:vt="http://schemas.openxmlformats.org/officeDocument/2006/docPropsVTypes">
  <TotalTime>1663</TotalTime>
  <Words>647</Words>
  <Application>Microsoft Office PowerPoint</Application>
  <PresentationFormat>Custom</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Default Design</vt:lpstr>
      <vt:lpstr>Dryer SAP Guide  Contents</vt:lpstr>
      <vt:lpstr>Section 1: Logging into SAP</vt:lpstr>
      <vt:lpstr>PowerPoint Presentation</vt:lpstr>
      <vt:lpstr>SAP Easy Access Main Menu</vt:lpstr>
      <vt:lpstr>To add a Favorite: right click on the Favorites folder, choose Insert Transaction.</vt:lpstr>
      <vt:lpstr>Type in new favorite transaction, for example MMBE, click the green checkmark, or hit Enter.</vt:lpstr>
      <vt:lpstr>Verify new transaction was added to favorite folder.</vt:lpstr>
      <vt:lpstr>PowerPoint Presentation</vt:lpstr>
      <vt:lpstr>PowerPoint Presentation</vt:lpstr>
      <vt:lpstr>PowerPoint Presentation</vt:lpstr>
      <vt:lpstr>PowerPoint Presentation</vt:lpstr>
      <vt:lpstr>PowerPoint Presentation</vt:lpstr>
      <vt:lpstr>PowerPoint Presentation</vt:lpstr>
    </vt:vector>
  </TitlesOfParts>
  <Company>DuPont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log on icon</dc:title>
  <dc:creator>E. I. DuPont</dc:creator>
  <cp:lastModifiedBy>Batton, Shelly L</cp:lastModifiedBy>
  <cp:revision>150</cp:revision>
  <cp:lastPrinted>2018-10-12T18:16:17Z</cp:lastPrinted>
  <dcterms:created xsi:type="dcterms:W3CDTF">2006-06-21T19:21:45Z</dcterms:created>
  <dcterms:modified xsi:type="dcterms:W3CDTF">2018-10-12T18:16:19Z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DocLibrary">
    <vt:lpwstr>http://cdclndd03.lvs.dupont.com/domdoc/WWLib.nsf</vt:lpwstr>
  </property>
  <property fmtid="{D5CDD505-2E9C-101B-9397-08002B2CF9AE}" pid="3" name="DDocRevision">
    <vt:lpwstr>6.3</vt:lpwstr>
  </property>
  <property fmtid="{D5CDD505-2E9C-101B-9397-08002B2CF9AE}" pid="4" name="DDocID">
    <vt:lpwstr>07112006-AFTB-P5E0</vt:lpwstr>
  </property>
  <property fmtid="{D5CDD505-2E9C-101B-9397-08002B2CF9AE}" pid="5" name="DDocCabinet">
    <vt:lpwstr>FP/Disp</vt:lpwstr>
  </property>
  <property fmtid="{D5CDD505-2E9C-101B-9397-08002B2CF9AE}" pid="6" name="DDocBinder">
    <vt:lpwstr>33F SECTION 05</vt:lpwstr>
  </property>
  <property fmtid="{D5CDD505-2E9C-101B-9397-08002B2CF9AE}" pid="7" name="DDocTitle">
    <vt:lpwstr>33F5L Dryer SAP Guide</vt:lpwstr>
  </property>
  <property fmtid="{D5CDD505-2E9C-101B-9397-08002B2CF9AE}" pid="8" name="DDocLastModDate">
    <vt:lpwstr>10/25/2012 9:16:25 AM</vt:lpwstr>
  </property>
  <property fmtid="{D5CDD505-2E9C-101B-9397-08002B2CF9AE}" pid="9" name="ContentTypeId">
    <vt:lpwstr>0x01010041F890626B0F3E439A7AEEB8DF499E10</vt:lpwstr>
  </property>
  <property fmtid="{D5CDD505-2E9C-101B-9397-08002B2CF9AE}" pid="10" name="_dlc_policyId">
    <vt:lpwstr>0x0101|2132935403</vt:lpwstr>
  </property>
  <property fmtid="{D5CDD505-2E9C-101B-9397-08002B2CF9AE}" pid="11" name="ItemRetentionFormula">
    <vt:lpwstr>&lt;formula id="DuPont.Collab.Policies.GlobalPolicy" /&gt;</vt:lpwstr>
  </property>
  <property fmtid="{D5CDD505-2E9C-101B-9397-08002B2CF9AE}" pid="12" name="_dlc_DocIdItemGuid">
    <vt:lpwstr>1d5e58fd-4433-4760-9797-4743ef2106ca</vt:lpwstr>
  </property>
  <property fmtid="{D5CDD505-2E9C-101B-9397-08002B2CF9AE}" pid="13" name="RCSExpiration">
    <vt:lpwstr>7;#Until Obsolete|358d6daf-9e2d-493e-ad7b-2c74ba9ae868</vt:lpwstr>
  </property>
  <property fmtid="{D5CDD505-2E9C-101B-9397-08002B2CF9AE}" pid="14" name="DISO">
    <vt:lpwstr>1;#Internal Use Only|9033465c-6825-4112-9b40-2ec5563b562f</vt:lpwstr>
  </property>
</Properties>
</file>