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8BE"/>
    <a:srgbClr val="ECE6FF"/>
    <a:srgbClr val="FDDD5C"/>
    <a:srgbClr val="FFFAA0"/>
    <a:srgbClr val="E4A0B7"/>
    <a:srgbClr val="E0D6FF"/>
    <a:srgbClr val="ECBFFF"/>
    <a:srgbClr val="EFCFD4"/>
    <a:srgbClr val="ECBDC4"/>
    <a:srgbClr val="F5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2"/>
    <p:restoredTop sz="94672"/>
  </p:normalViewPr>
  <p:slideViewPr>
    <p:cSldViewPr snapToGrid="0" snapToObjects="1">
      <p:cViewPr varScale="1">
        <p:scale>
          <a:sx n="124" d="100"/>
          <a:sy n="124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C210-2926-FA41-82D5-C68376F3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299D-AB08-4143-921B-84EE4563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C600-ADDB-704A-A6B4-27AA8F46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C240-A919-D647-9526-E5FA7CA6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166F-2068-6D49-ABFE-451447F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CB8F-9A38-E74C-9F37-7B4959E8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5A8D3-B1F3-494C-A6CC-AFF4A522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8F5-F2FB-2C4C-99F4-348BDDAA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3B10-1F2F-A04C-AF36-E22092E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4B67-54E6-F440-9F4A-CD2C00D9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9DC1-6FAC-6041-B031-3411041EF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58F2-6FE4-9F48-9A4E-A866C45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2F12-16C2-5744-ADEC-D95AF49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892C-E108-094A-9DC6-C0615B04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3D5C-24E5-E745-8826-732880D9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7AE-A483-1F47-BD06-07D3436F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EC4C-CBFD-7F47-A293-2CD9995A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F387-FD9A-C445-9C3B-3CE655F1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5793-0033-7641-89BD-75F21AEF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14E3-1808-244C-B8E4-A55C3009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4B3D-65FC-BA4A-8C02-8D3CF39A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3EDA-BA50-B943-B901-25B10A61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5C12-28AB-6441-8FBB-4A5B573C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F268-9708-0D4E-A7B1-C9DBBA81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6444-E9B5-9E4D-ABB7-25AD4AC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350B-7E6D-C143-B756-50AD3BCD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56EF-C480-9148-B084-2B7B3F6A3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85871-3CC5-274C-9D52-8D2D4BAA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AB90-6438-7645-95A1-1D25E965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C8AD5-F399-3D45-AA85-8E41F16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B8F9-C5BB-5A44-B849-30F36D9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2E9-F1EE-D841-9613-CDA597B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44FE-7B0A-7E44-81C9-897582B8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260C-201C-7F4A-969C-B16E97BD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2FD79-A5E0-0343-9764-7CBAAB813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7DA9-A118-F147-AAFC-04DE814F5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2213E-9F2D-094A-A719-116C963B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37A39-ED01-5A4F-90FE-5DE1BB5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D40F2-CFC1-6540-905F-3FF2F782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85FE-6B58-7C48-8C06-AB46F901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7EA33-BFF6-BF4C-B157-B8981ED4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5A26C-880E-AE40-8DF1-5B44051F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B0103-F6ED-2A4A-86DE-6D276C2B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BBF62-0AE0-7541-90AF-215098D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172E7-7E7D-D545-AC63-3D769845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2670-3B73-5F43-B238-1F640AB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424-44C2-6B4E-91BB-4F9796E2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3F8-BF29-CB49-825A-709B7D89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B4C4D-99F5-654D-9ED9-D8573F5E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BF09-D167-794D-B0DB-EAF06CBE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039A-9927-9443-A112-4557ADA6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7C7F-3FFD-4048-B344-5AA72FA2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1F29-270C-BA4E-B012-2053F027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5A4D-8255-2044-B542-9D87D24FC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FF21-AD6F-8B45-9192-1FA566A4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A045-41EA-4D4E-904D-E43083F6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6EDF-4B25-8644-8C05-D937C464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9EFB-308F-3047-A204-6DCD8928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730DF-5AE1-AD4E-86C9-7DC3456E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3BD3-C060-394E-B024-51A52EE5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22E0-C637-1A4D-BA2A-0A178E5B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8B7D-56B8-5848-9C59-6C63FE1FC0E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9FB-0168-F04C-9D44-93A513471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11E8-672B-654B-AC9F-88BE38CFD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7628D58-2F34-6B44-C6EA-294B6FE260C5}"/>
              </a:ext>
            </a:extLst>
          </p:cNvPr>
          <p:cNvGrpSpPr/>
          <p:nvPr/>
        </p:nvGrpSpPr>
        <p:grpSpPr>
          <a:xfrm>
            <a:off x="3180393" y="892996"/>
            <a:ext cx="5281219" cy="5072007"/>
            <a:chOff x="2757312" y="159443"/>
            <a:chExt cx="6836710" cy="65658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006E85C-4326-6DB3-B8CB-AFAAFE9E93AF}"/>
                </a:ext>
              </a:extLst>
            </p:cNvPr>
            <p:cNvGrpSpPr/>
            <p:nvPr/>
          </p:nvGrpSpPr>
          <p:grpSpPr>
            <a:xfrm>
              <a:off x="5157022" y="159443"/>
              <a:ext cx="2013775" cy="2013775"/>
              <a:chOff x="6813195" y="4218404"/>
              <a:chExt cx="2013775" cy="201377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C8B612E-4980-3B6B-F6E8-F0F0705D4202}"/>
                  </a:ext>
                </a:extLst>
              </p:cNvPr>
              <p:cNvSpPr/>
              <p:nvPr/>
            </p:nvSpPr>
            <p:spPr>
              <a:xfrm>
                <a:off x="6813195" y="4218404"/>
                <a:ext cx="2013775" cy="2013775"/>
              </a:xfrm>
              <a:prstGeom prst="ellipse">
                <a:avLst/>
              </a:prstGeom>
              <a:solidFill>
                <a:srgbClr val="EFCFD4"/>
              </a:solidFill>
              <a:ln w="63500">
                <a:solidFill>
                  <a:srgbClr val="E4A0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D40E025-5FE0-802A-C8DA-A557CF6B1609}"/>
                  </a:ext>
                </a:extLst>
              </p:cNvPr>
              <p:cNvGrpSpPr/>
              <p:nvPr/>
            </p:nvGrpSpPr>
            <p:grpSpPr>
              <a:xfrm>
                <a:off x="6855458" y="4296317"/>
                <a:ext cx="1824098" cy="1837419"/>
                <a:chOff x="5212242" y="4737218"/>
                <a:chExt cx="1824098" cy="183741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10FA95B-F2D4-6BE9-2019-848CB4645E4E}"/>
                    </a:ext>
                  </a:extLst>
                </p:cNvPr>
                <p:cNvGrpSpPr/>
                <p:nvPr/>
              </p:nvGrpSpPr>
              <p:grpSpPr>
                <a:xfrm>
                  <a:off x="5212242" y="4737218"/>
                  <a:ext cx="1824098" cy="1392033"/>
                  <a:chOff x="6011477" y="591277"/>
                  <a:chExt cx="1824098" cy="1392033"/>
                </a:xfrm>
              </p:grpSpPr>
              <p:pic>
                <p:nvPicPr>
                  <p:cNvPr id="34" name="Graphic 33" descr="House outline">
                    <a:extLst>
                      <a:ext uri="{FF2B5EF4-FFF2-40B4-BE49-F238E27FC236}">
                        <a16:creationId xmlns:a16="http://schemas.microsoft.com/office/drawing/2014/main" id="{B38497D8-37AF-E307-76E8-673BCABE7C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91921" y="591277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Car outline">
                    <a:extLst>
                      <a:ext uri="{FF2B5EF4-FFF2-40B4-BE49-F238E27FC236}">
                        <a16:creationId xmlns:a16="http://schemas.microsoft.com/office/drawing/2014/main" id="{E983858F-A764-6817-EF4B-22AA0C44D3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2159" y="1319894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Building outline">
                    <a:extLst>
                      <a:ext uri="{FF2B5EF4-FFF2-40B4-BE49-F238E27FC236}">
                        <a16:creationId xmlns:a16="http://schemas.microsoft.com/office/drawing/2014/main" id="{70E2B66C-4C52-EAD7-BBA3-2F806CA8FB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1477" y="1059678"/>
                    <a:ext cx="764933" cy="764933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Tools outline">
                    <a:extLst>
                      <a:ext uri="{FF2B5EF4-FFF2-40B4-BE49-F238E27FC236}">
                        <a16:creationId xmlns:a16="http://schemas.microsoft.com/office/drawing/2014/main" id="{13F4D2D7-34AE-EF10-36A5-D4090FE94C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4194" y="1350446"/>
                    <a:ext cx="366013" cy="36601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3" name="Graphic 32" descr="Travel outline">
                  <a:extLst>
                    <a:ext uri="{FF2B5EF4-FFF2-40B4-BE49-F238E27FC236}">
                      <a16:creationId xmlns:a16="http://schemas.microsoft.com/office/drawing/2014/main" id="{EFEB63D6-BC2D-2725-5934-F0EEAADC8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9770" y="5911838"/>
                  <a:ext cx="662799" cy="6627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883ECC-04FE-03D5-AD67-3BD9F9CF45C6}"/>
                </a:ext>
              </a:extLst>
            </p:cNvPr>
            <p:cNvGrpSpPr/>
            <p:nvPr/>
          </p:nvGrpSpPr>
          <p:grpSpPr>
            <a:xfrm>
              <a:off x="7580247" y="1929473"/>
              <a:ext cx="2013775" cy="2013775"/>
              <a:chOff x="1292874" y="677066"/>
              <a:chExt cx="2013775" cy="201377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EF1AD9F-B696-59BC-FEA5-BB9433D4B7DF}"/>
                  </a:ext>
                </a:extLst>
              </p:cNvPr>
              <p:cNvSpPr/>
              <p:nvPr/>
            </p:nvSpPr>
            <p:spPr>
              <a:xfrm>
                <a:off x="1292874" y="677066"/>
                <a:ext cx="2013775" cy="2013775"/>
              </a:xfrm>
              <a:prstGeom prst="ellipse">
                <a:avLst/>
              </a:prstGeom>
              <a:solidFill>
                <a:srgbClr val="ECE6FF"/>
              </a:solidFill>
              <a:ln w="63500">
                <a:solidFill>
                  <a:srgbClr val="E0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9100C3-7CDD-0194-E38F-D338AD851CCC}"/>
                  </a:ext>
                </a:extLst>
              </p:cNvPr>
              <p:cNvGrpSpPr/>
              <p:nvPr/>
            </p:nvGrpSpPr>
            <p:grpSpPr>
              <a:xfrm>
                <a:off x="1491302" y="832765"/>
                <a:ext cx="1535827" cy="1645705"/>
                <a:chOff x="4041703" y="1362129"/>
                <a:chExt cx="1810901" cy="1940458"/>
              </a:xfrm>
            </p:grpSpPr>
            <p:pic>
              <p:nvPicPr>
                <p:cNvPr id="18" name="Graphic 17" descr="Female Profile outline">
                  <a:extLst>
                    <a:ext uri="{FF2B5EF4-FFF2-40B4-BE49-F238E27FC236}">
                      <a16:creationId xmlns:a16="http://schemas.microsoft.com/office/drawing/2014/main" id="{ECBE9C6E-8DF8-CA4F-C199-5058B1F50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1703" y="1698633"/>
                  <a:ext cx="773319" cy="746153"/>
                </a:xfrm>
                <a:prstGeom prst="rect">
                  <a:avLst/>
                </a:prstGeom>
              </p:spPr>
            </p:pic>
            <p:pic>
              <p:nvPicPr>
                <p:cNvPr id="19" name="Graphic 18" descr="Male profile outline">
                  <a:extLst>
                    <a:ext uri="{FF2B5EF4-FFF2-40B4-BE49-F238E27FC236}">
                      <a16:creationId xmlns:a16="http://schemas.microsoft.com/office/drawing/2014/main" id="{F9C5BC54-07EB-DFC2-51CD-611F76347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0574" y="2488072"/>
                  <a:ext cx="844171" cy="814515"/>
                </a:xfrm>
                <a:prstGeom prst="rect">
                  <a:avLst/>
                </a:prstGeom>
              </p:spPr>
            </p:pic>
            <p:pic>
              <p:nvPicPr>
                <p:cNvPr id="20" name="Graphic 19" descr="Cat outline">
                  <a:extLst>
                    <a:ext uri="{FF2B5EF4-FFF2-40B4-BE49-F238E27FC236}">
                      <a16:creationId xmlns:a16="http://schemas.microsoft.com/office/drawing/2014/main" id="{BFA43A68-06DE-188B-D39E-EC0C4BACD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9654" y="1362129"/>
                  <a:ext cx="533550" cy="514807"/>
                </a:xfrm>
                <a:prstGeom prst="rect">
                  <a:avLst/>
                </a:prstGeom>
              </p:spPr>
            </p:pic>
            <p:pic>
              <p:nvPicPr>
                <p:cNvPr id="21" name="Graphic 20" descr="Dog outline">
                  <a:extLst>
                    <a:ext uri="{FF2B5EF4-FFF2-40B4-BE49-F238E27FC236}">
                      <a16:creationId xmlns:a16="http://schemas.microsoft.com/office/drawing/2014/main" id="{39887252-248C-56EA-0EC6-CF7B98A97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63635" y="1796059"/>
                  <a:ext cx="688969" cy="664765"/>
                </a:xfrm>
                <a:prstGeom prst="rect">
                  <a:avLst/>
                </a:prstGeom>
              </p:spPr>
            </p:pic>
            <p:pic>
              <p:nvPicPr>
                <p:cNvPr id="38" name="Graphic 37" descr="Connections outline">
                  <a:extLst>
                    <a:ext uri="{FF2B5EF4-FFF2-40B4-BE49-F238E27FC236}">
                      <a16:creationId xmlns:a16="http://schemas.microsoft.com/office/drawing/2014/main" id="{F9064473-7535-1EBF-AFE8-156DC0F442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6475" y="2488072"/>
                  <a:ext cx="773319" cy="7733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457B68-096C-D29B-5530-3AF36178FD6A}"/>
                </a:ext>
              </a:extLst>
            </p:cNvPr>
            <p:cNvGrpSpPr/>
            <p:nvPr/>
          </p:nvGrpSpPr>
          <p:grpSpPr>
            <a:xfrm>
              <a:off x="3598526" y="4684782"/>
              <a:ext cx="2013775" cy="2013775"/>
              <a:chOff x="6055056" y="1268713"/>
              <a:chExt cx="2013775" cy="201377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0F28303-1101-8030-2A61-D087B2BB7C8A}"/>
                  </a:ext>
                </a:extLst>
              </p:cNvPr>
              <p:cNvSpPr/>
              <p:nvPr/>
            </p:nvSpPr>
            <p:spPr>
              <a:xfrm>
                <a:off x="6055056" y="1268713"/>
                <a:ext cx="2013775" cy="2013775"/>
              </a:xfrm>
              <a:prstGeom prst="ellipse">
                <a:avLst/>
              </a:prstGeom>
              <a:solidFill>
                <a:srgbClr val="D2E7D6"/>
              </a:solidFill>
              <a:ln w="63500">
                <a:solidFill>
                  <a:srgbClr val="B8D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05C025-9550-C82A-0CF7-D02CA8F9D4D5}"/>
                  </a:ext>
                </a:extLst>
              </p:cNvPr>
              <p:cNvGrpSpPr/>
              <p:nvPr/>
            </p:nvGrpSpPr>
            <p:grpSpPr>
              <a:xfrm>
                <a:off x="6150086" y="1453289"/>
                <a:ext cx="1618147" cy="1567214"/>
                <a:chOff x="3720381" y="1750341"/>
                <a:chExt cx="1618147" cy="1567214"/>
              </a:xfrm>
            </p:grpSpPr>
            <p:pic>
              <p:nvPicPr>
                <p:cNvPr id="14" name="Graphic 13" descr="Medicine outline">
                  <a:extLst>
                    <a:ext uri="{FF2B5EF4-FFF2-40B4-BE49-F238E27FC236}">
                      <a16:creationId xmlns:a16="http://schemas.microsoft.com/office/drawing/2014/main" id="{9FF4D983-7D98-6D4F-1521-6C220F27F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5628" y="2684803"/>
                  <a:ext cx="632752" cy="63275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edical outline">
                  <a:extLst>
                    <a:ext uri="{FF2B5EF4-FFF2-40B4-BE49-F238E27FC236}">
                      <a16:creationId xmlns:a16="http://schemas.microsoft.com/office/drawing/2014/main" id="{3FD04E77-C94A-57A9-FD27-A2D2D75C7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2127" y="1750341"/>
                  <a:ext cx="632753" cy="632753"/>
                </a:xfrm>
                <a:prstGeom prst="rect">
                  <a:avLst/>
                </a:prstGeom>
              </p:spPr>
            </p:pic>
            <p:pic>
              <p:nvPicPr>
                <p:cNvPr id="16" name="Graphic 15" descr="Heart with pulse outline">
                  <a:extLst>
                    <a:ext uri="{FF2B5EF4-FFF2-40B4-BE49-F238E27FC236}">
                      <a16:creationId xmlns:a16="http://schemas.microsoft.com/office/drawing/2014/main" id="{6018348E-BF46-2905-8791-767DAD796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0381" y="2270354"/>
                  <a:ext cx="737670" cy="73767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Needle outline">
                  <a:extLst>
                    <a:ext uri="{FF2B5EF4-FFF2-40B4-BE49-F238E27FC236}">
                      <a16:creationId xmlns:a16="http://schemas.microsoft.com/office/drawing/2014/main" id="{31521170-90EC-D6F2-9744-A302C628AE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1861" y="2021883"/>
                  <a:ext cx="606667" cy="606667"/>
                </a:xfrm>
                <a:prstGeom prst="rect">
                  <a:avLst/>
                </a:prstGeom>
              </p:spPr>
            </p:pic>
          </p:grpSp>
          <p:pic>
            <p:nvPicPr>
              <p:cNvPr id="39" name="Graphic 38" descr="Stethoscope outline">
                <a:extLst>
                  <a:ext uri="{FF2B5EF4-FFF2-40B4-BE49-F238E27FC236}">
                    <a16:creationId xmlns:a16="http://schemas.microsoft.com/office/drawing/2014/main" id="{FBB2BDF7-B565-858B-5B5F-1EA662349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7269723" y="2284317"/>
                <a:ext cx="596703" cy="596703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BC6A4A-AEBF-EA63-32A9-D8D5FEEB2D36}"/>
                </a:ext>
              </a:extLst>
            </p:cNvPr>
            <p:cNvGrpSpPr/>
            <p:nvPr/>
          </p:nvGrpSpPr>
          <p:grpSpPr>
            <a:xfrm>
              <a:off x="6675928" y="4711546"/>
              <a:ext cx="2013775" cy="2013775"/>
              <a:chOff x="6750483" y="3366967"/>
              <a:chExt cx="2013775" cy="201377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88BC99E-D949-9A6C-2BEB-7A01F21DE70C}"/>
                  </a:ext>
                </a:extLst>
              </p:cNvPr>
              <p:cNvSpPr/>
              <p:nvPr/>
            </p:nvSpPr>
            <p:spPr>
              <a:xfrm>
                <a:off x="6750483" y="3366967"/>
                <a:ext cx="2013775" cy="201377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Bank outline">
                <a:extLst>
                  <a:ext uri="{FF2B5EF4-FFF2-40B4-BE49-F238E27FC236}">
                    <a16:creationId xmlns:a16="http://schemas.microsoft.com/office/drawing/2014/main" id="{13B92D75-E419-6DFF-3C56-6AF298904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939877" y="3697455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7" name="Graphic 26" descr="Transfer1 outline">
                <a:extLst>
                  <a:ext uri="{FF2B5EF4-FFF2-40B4-BE49-F238E27FC236}">
                    <a16:creationId xmlns:a16="http://schemas.microsoft.com/office/drawing/2014/main" id="{445BACF3-BC49-663D-B63D-E7CCE46F4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7012294" y="3562104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8" name="Graphic 27" descr="Coins outline">
                <a:extLst>
                  <a:ext uri="{FF2B5EF4-FFF2-40B4-BE49-F238E27FC236}">
                    <a16:creationId xmlns:a16="http://schemas.microsoft.com/office/drawing/2014/main" id="{C0A31CD9-278D-5E6B-7487-D5D0612D9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7028947" y="4318715"/>
                <a:ext cx="394928" cy="394928"/>
              </a:xfrm>
              <a:prstGeom prst="rect">
                <a:avLst/>
              </a:prstGeom>
            </p:spPr>
          </p:pic>
          <p:pic>
            <p:nvPicPr>
              <p:cNvPr id="29" name="Graphic 28" descr="Open hand outline">
                <a:extLst>
                  <a:ext uri="{FF2B5EF4-FFF2-40B4-BE49-F238E27FC236}">
                    <a16:creationId xmlns:a16="http://schemas.microsoft.com/office/drawing/2014/main" id="{7252BE2B-CAD9-F50B-3452-59355C29F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6941152" y="446176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0" name="Graphic 39" descr="Credit card outline">
                <a:extLst>
                  <a:ext uri="{FF2B5EF4-FFF2-40B4-BE49-F238E27FC236}">
                    <a16:creationId xmlns:a16="http://schemas.microsoft.com/office/drawing/2014/main" id="{3D386A8F-6724-9A5D-ED0B-A07955D03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7667408" y="461927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1" name="Graphic 40" descr="Dollar outline">
                <a:extLst>
                  <a:ext uri="{FF2B5EF4-FFF2-40B4-BE49-F238E27FC236}">
                    <a16:creationId xmlns:a16="http://schemas.microsoft.com/office/drawing/2014/main" id="{847D0AFE-2A20-10FC-57F0-BC5667AD1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7548995" y="4082825"/>
                <a:ext cx="539155" cy="539155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26A592-EC29-AD66-6375-A6C9D769B181}"/>
                </a:ext>
              </a:extLst>
            </p:cNvPr>
            <p:cNvGrpSpPr/>
            <p:nvPr/>
          </p:nvGrpSpPr>
          <p:grpSpPr>
            <a:xfrm>
              <a:off x="2757312" y="1929473"/>
              <a:ext cx="2013775" cy="2013775"/>
              <a:chOff x="3335544" y="3356088"/>
              <a:chExt cx="2013775" cy="20137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64C6485-0563-8015-32B9-8B53D0FD3773}"/>
                  </a:ext>
                </a:extLst>
              </p:cNvPr>
              <p:cNvSpPr/>
              <p:nvPr/>
            </p:nvSpPr>
            <p:spPr>
              <a:xfrm>
                <a:off x="3335544" y="3356088"/>
                <a:ext cx="2013775" cy="2013775"/>
              </a:xfrm>
              <a:prstGeom prst="ellipse">
                <a:avLst/>
              </a:prstGeom>
              <a:solidFill>
                <a:srgbClr val="FFFAA0"/>
              </a:solidFill>
              <a:ln w="63500">
                <a:solidFill>
                  <a:srgbClr val="FDDD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1" descr="Monthly calendar outline">
                <a:extLst>
                  <a:ext uri="{FF2B5EF4-FFF2-40B4-BE49-F238E27FC236}">
                    <a16:creationId xmlns:a16="http://schemas.microsoft.com/office/drawing/2014/main" id="{252DFF51-2670-8E55-ABD0-BFD49AC79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3563552" y="3641800"/>
                <a:ext cx="737669" cy="737669"/>
              </a:xfrm>
              <a:prstGeom prst="rect">
                <a:avLst/>
              </a:prstGeom>
            </p:spPr>
          </p:pic>
          <p:pic>
            <p:nvPicPr>
              <p:cNvPr id="23" name="Graphic 22" descr="Cake outline">
                <a:extLst>
                  <a:ext uri="{FF2B5EF4-FFF2-40B4-BE49-F238E27FC236}">
                    <a16:creationId xmlns:a16="http://schemas.microsoft.com/office/drawing/2014/main" id="{74714769-9FFD-0B0E-77AE-7C625F662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4534333" y="4267420"/>
                <a:ext cx="631244" cy="631244"/>
              </a:xfrm>
              <a:prstGeom prst="rect">
                <a:avLst/>
              </a:prstGeom>
            </p:spPr>
          </p:pic>
          <p:pic>
            <p:nvPicPr>
              <p:cNvPr id="24" name="Graphic 23" descr="Clock outline">
                <a:extLst>
                  <a:ext uri="{FF2B5EF4-FFF2-40B4-BE49-F238E27FC236}">
                    <a16:creationId xmlns:a16="http://schemas.microsoft.com/office/drawing/2014/main" id="{04CF3DFA-65B5-63BB-6C06-A07C733D0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4350591" y="3641243"/>
                <a:ext cx="632752" cy="632752"/>
              </a:xfrm>
              <a:prstGeom prst="rect">
                <a:avLst/>
              </a:prstGeom>
            </p:spPr>
          </p:pic>
          <p:pic>
            <p:nvPicPr>
              <p:cNvPr id="25" name="Graphic 24" descr="Monthly calendar outline">
                <a:extLst>
                  <a:ext uri="{FF2B5EF4-FFF2-40B4-BE49-F238E27FC236}">
                    <a16:creationId xmlns:a16="http://schemas.microsoft.com/office/drawing/2014/main" id="{04101063-4B85-CE5A-3934-430F1DBD8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9625915">
                <a:off x="3601807" y="4323878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2" name="Graphic 41" descr="Monthly calendar outline">
                <a:extLst>
                  <a:ext uri="{FF2B5EF4-FFF2-40B4-BE49-F238E27FC236}">
                    <a16:creationId xmlns:a16="http://schemas.microsoft.com/office/drawing/2014/main" id="{D47C8089-DB3E-CDDC-A5A7-613543E23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20999935">
                <a:off x="3942894" y="4632124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3" name="Graphic 42" descr="Monthly calendar outline">
                <a:extLst>
                  <a:ext uri="{FF2B5EF4-FFF2-40B4-BE49-F238E27FC236}">
                    <a16:creationId xmlns:a16="http://schemas.microsoft.com/office/drawing/2014/main" id="{402BF3CA-3BE5-83A6-00CD-D24DEC797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8581573">
                <a:off x="4239313" y="4876275"/>
                <a:ext cx="417026" cy="41071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DFEEC4-B5E1-1F34-8DA3-9BBED16C6B80}"/>
                </a:ext>
              </a:extLst>
            </p:cNvPr>
            <p:cNvGrpSpPr/>
            <p:nvPr/>
          </p:nvGrpSpPr>
          <p:grpSpPr>
            <a:xfrm>
              <a:off x="5157022" y="2626244"/>
              <a:ext cx="2013775" cy="2013775"/>
              <a:chOff x="4867760" y="2344903"/>
              <a:chExt cx="2013775" cy="201377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24ECA4-4E71-108F-321D-A96705C534FA}"/>
                  </a:ext>
                </a:extLst>
              </p:cNvPr>
              <p:cNvSpPr/>
              <p:nvPr/>
            </p:nvSpPr>
            <p:spPr>
              <a:xfrm>
                <a:off x="4867760" y="2344903"/>
                <a:ext cx="2013775" cy="20137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4DC6E92-389A-8A4F-ECFC-B37A24BCAB20}"/>
                  </a:ext>
                </a:extLst>
              </p:cNvPr>
              <p:cNvSpPr/>
              <p:nvPr/>
            </p:nvSpPr>
            <p:spPr>
              <a:xfrm>
                <a:off x="5497514" y="2582597"/>
                <a:ext cx="793119" cy="171323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0" b="0" cap="none" spc="0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badi MT Condensed Light" panose="020B0306030101010103" pitchFamily="34" charset="77"/>
                  </a:rPr>
                  <a:t>?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FDE1AE4-E7EA-171E-6E0A-F14A589C33DA}"/>
              </a:ext>
            </a:extLst>
          </p:cNvPr>
          <p:cNvSpPr txBox="1"/>
          <p:nvPr/>
        </p:nvSpPr>
        <p:spPr>
          <a:xfrm>
            <a:off x="7042364" y="1828139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Individuals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31EA3-A519-7100-247E-EED580FFAC5B}"/>
              </a:ext>
            </a:extLst>
          </p:cNvPr>
          <p:cNvSpPr txBox="1"/>
          <p:nvPr/>
        </p:nvSpPr>
        <p:spPr>
          <a:xfrm>
            <a:off x="6016246" y="6016810"/>
            <a:ext cx="1889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Income &amp; Assets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1BFB8-322B-6B31-7F72-A95D1A99B226}"/>
              </a:ext>
            </a:extLst>
          </p:cNvPr>
          <p:cNvSpPr txBox="1"/>
          <p:nvPr/>
        </p:nvSpPr>
        <p:spPr>
          <a:xfrm>
            <a:off x="4112968" y="6003162"/>
            <a:ext cx="999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Medical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2BEAD-E80D-601B-5F5D-446C3D12EC9F}"/>
              </a:ext>
            </a:extLst>
          </p:cNvPr>
          <p:cNvSpPr txBox="1"/>
          <p:nvPr/>
        </p:nvSpPr>
        <p:spPr>
          <a:xfrm>
            <a:off x="3306357" y="1839929"/>
            <a:ext cx="1370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Time &amp; 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C8B219-C5BF-92E3-1C0A-0B411EC82B3A}"/>
              </a:ext>
            </a:extLst>
          </p:cNvPr>
          <p:cNvSpPr txBox="1"/>
          <p:nvPr/>
        </p:nvSpPr>
        <p:spPr>
          <a:xfrm>
            <a:off x="5360293" y="421854"/>
            <a:ext cx="91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94852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585600A-ECC4-DDC2-66D3-5D6120CF2650}"/>
              </a:ext>
            </a:extLst>
          </p:cNvPr>
          <p:cNvSpPr/>
          <p:nvPr/>
        </p:nvSpPr>
        <p:spPr>
          <a:xfrm>
            <a:off x="1779603" y="978815"/>
            <a:ext cx="1848420" cy="2617169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4470EB-D9E2-6F9F-AE53-2E4279F6D79D}"/>
              </a:ext>
            </a:extLst>
          </p:cNvPr>
          <p:cNvSpPr/>
          <p:nvPr/>
        </p:nvSpPr>
        <p:spPr>
          <a:xfrm>
            <a:off x="1915763" y="1449588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VEHICLES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7E4E69-B247-B55C-720C-66D734019C50}"/>
              </a:ext>
            </a:extLst>
          </p:cNvPr>
          <p:cNvSpPr/>
          <p:nvPr/>
        </p:nvSpPr>
        <p:spPr>
          <a:xfrm>
            <a:off x="1927104" y="2015262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98029B1-BD6D-BB05-CC7A-359051E3DD49}"/>
              </a:ext>
            </a:extLst>
          </p:cNvPr>
          <p:cNvSpPr/>
          <p:nvPr/>
        </p:nvSpPr>
        <p:spPr>
          <a:xfrm>
            <a:off x="1915760" y="2580936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INVESTMENTS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F0E6583-7FCA-30E9-A362-71F4CAB4D658}"/>
              </a:ext>
            </a:extLst>
          </p:cNvPr>
          <p:cNvSpPr/>
          <p:nvPr/>
        </p:nvSpPr>
        <p:spPr>
          <a:xfrm>
            <a:off x="1915759" y="3146612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RENTAL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1DF07A7-4560-DABF-1F2A-DF3E35C70BAF}"/>
              </a:ext>
            </a:extLst>
          </p:cNvPr>
          <p:cNvSpPr/>
          <p:nvPr/>
        </p:nvSpPr>
        <p:spPr>
          <a:xfrm>
            <a:off x="3558022" y="3940686"/>
            <a:ext cx="1035489" cy="246650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 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140C8A-002F-2A18-0600-8DEC5ECA1510}"/>
              </a:ext>
            </a:extLst>
          </p:cNvPr>
          <p:cNvGrpSpPr/>
          <p:nvPr/>
        </p:nvGrpSpPr>
        <p:grpSpPr>
          <a:xfrm>
            <a:off x="4312014" y="1369631"/>
            <a:ext cx="1731988" cy="2157245"/>
            <a:chOff x="4753079" y="1168770"/>
            <a:chExt cx="1731988" cy="2157245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B6C92F9F-398A-774C-EBF4-0AAC640B721C}"/>
                </a:ext>
              </a:extLst>
            </p:cNvPr>
            <p:cNvSpPr/>
            <p:nvPr/>
          </p:nvSpPr>
          <p:spPr>
            <a:xfrm>
              <a:off x="4772802" y="1168770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Transportation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5D3F6F1-DE74-795D-64A9-AA0F3FF4D60C}"/>
                </a:ext>
              </a:extLst>
            </p:cNvPr>
            <p:cNvSpPr/>
            <p:nvPr/>
          </p:nvSpPr>
          <p:spPr>
            <a:xfrm>
              <a:off x="4762044" y="1735972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Housing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C803B7B7-1EB7-A502-CEF4-EC8E49A9FB02}"/>
                </a:ext>
              </a:extLst>
            </p:cNvPr>
            <p:cNvSpPr/>
            <p:nvPr/>
          </p:nvSpPr>
          <p:spPr>
            <a:xfrm>
              <a:off x="4753080" y="2303174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Investments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364870E-2CF5-1BF3-0048-6BC0C42ABE78}"/>
                </a:ext>
              </a:extLst>
            </p:cNvPr>
            <p:cNvSpPr/>
            <p:nvPr/>
          </p:nvSpPr>
          <p:spPr>
            <a:xfrm>
              <a:off x="4753079" y="2870377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Rental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EE9A2E-4110-BC7D-8919-A9A2C0B541DD}"/>
              </a:ext>
            </a:extLst>
          </p:cNvPr>
          <p:cNvCxnSpPr>
            <a:cxnSpLocks/>
            <a:stCxn id="3" idx="3"/>
            <a:endCxn id="72" idx="1"/>
          </p:cNvCxnSpPr>
          <p:nvPr/>
        </p:nvCxnSpPr>
        <p:spPr>
          <a:xfrm flipV="1">
            <a:off x="3491873" y="1597450"/>
            <a:ext cx="839864" cy="81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61FE0-DDA3-C3B3-792D-CD46673851EA}"/>
              </a:ext>
            </a:extLst>
          </p:cNvPr>
          <p:cNvCxnSpPr>
            <a:cxnSpLocks/>
            <a:stCxn id="67" idx="3"/>
            <a:endCxn id="77" idx="1"/>
          </p:cNvCxnSpPr>
          <p:nvPr/>
        </p:nvCxnSpPr>
        <p:spPr>
          <a:xfrm flipV="1">
            <a:off x="3503214" y="2164652"/>
            <a:ext cx="817765" cy="65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560A25-DE37-3B32-2CB7-45A7497E7DD0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 flipV="1">
            <a:off x="3491870" y="2731854"/>
            <a:ext cx="820145" cy="50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E587B2-2E55-8268-3B0A-F6983BCA0F0B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 flipV="1">
            <a:off x="3491869" y="3299057"/>
            <a:ext cx="820145" cy="35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15C55B5-5127-F126-33EA-5966304B5522}"/>
              </a:ext>
            </a:extLst>
          </p:cNvPr>
          <p:cNvSpPr/>
          <p:nvPr/>
        </p:nvSpPr>
        <p:spPr>
          <a:xfrm>
            <a:off x="6678693" y="1687576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D5AFAC0-0406-4912-B764-5D40A0BC8C79}"/>
              </a:ext>
            </a:extLst>
          </p:cNvPr>
          <p:cNvSpPr/>
          <p:nvPr/>
        </p:nvSpPr>
        <p:spPr>
          <a:xfrm>
            <a:off x="6678692" y="3065854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CB1922-6794-6FE6-19A0-F5EADFF5E8D4}"/>
              </a:ext>
            </a:extLst>
          </p:cNvPr>
          <p:cNvCxnSpPr>
            <a:cxnSpLocks/>
            <a:stCxn id="72" idx="3"/>
            <a:endCxn id="83" idx="1"/>
          </p:cNvCxnSpPr>
          <p:nvPr/>
        </p:nvCxnSpPr>
        <p:spPr>
          <a:xfrm>
            <a:off x="6044002" y="1597450"/>
            <a:ext cx="634691" cy="31794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D8F631-75EE-7C02-B413-E8C8E3082157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 flipV="1">
            <a:off x="6033244" y="1915395"/>
            <a:ext cx="645449" cy="24925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C8C2A4B-BDE1-63E7-B41D-71E967AB5ACE}"/>
              </a:ext>
            </a:extLst>
          </p:cNvPr>
          <p:cNvSpPr/>
          <p:nvPr/>
        </p:nvSpPr>
        <p:spPr>
          <a:xfrm>
            <a:off x="9215713" y="2506053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Retire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939E14-F5AD-A0AF-A908-7DE4D3719F96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 flipV="1">
            <a:off x="6024279" y="3293673"/>
            <a:ext cx="654413" cy="53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B3581A-6411-9760-14A8-2C8602AA8F5D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8390958" y="1915395"/>
            <a:ext cx="824755" cy="81847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C51B00-AB40-1DD0-4D8E-0EF6CC2564DA}"/>
              </a:ext>
            </a:extLst>
          </p:cNvPr>
          <p:cNvCxnSpPr>
            <a:cxnSpLocks/>
            <a:stCxn id="78" idx="3"/>
            <a:endCxn id="93" idx="1"/>
          </p:cNvCxnSpPr>
          <p:nvPr/>
        </p:nvCxnSpPr>
        <p:spPr>
          <a:xfrm>
            <a:off x="6024280" y="2731854"/>
            <a:ext cx="3191433" cy="201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3665F25-2B28-AF39-D79F-B3F5B96AD38A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 flipV="1">
            <a:off x="8390957" y="2733872"/>
            <a:ext cx="824756" cy="55980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30839146-F60F-4935-7F6F-3E85EC7DFAFE}"/>
              </a:ext>
            </a:extLst>
          </p:cNvPr>
          <p:cNvSpPr/>
          <p:nvPr/>
        </p:nvSpPr>
        <p:spPr>
          <a:xfrm>
            <a:off x="2541986" y="3940686"/>
            <a:ext cx="924672" cy="246650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name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988CE8-9B9E-5212-2B06-EC185DD5A1FD}"/>
              </a:ext>
            </a:extLst>
          </p:cNvPr>
          <p:cNvSpPr txBox="1"/>
          <p:nvPr/>
        </p:nvSpPr>
        <p:spPr>
          <a:xfrm>
            <a:off x="1850319" y="3908412"/>
            <a:ext cx="760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Legend: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14AAB30-5870-06BA-A9E0-81A690D299E6}"/>
              </a:ext>
            </a:extLst>
          </p:cNvPr>
          <p:cNvCxnSpPr>
            <a:cxnSpLocks/>
          </p:cNvCxnSpPr>
          <p:nvPr/>
        </p:nvCxnSpPr>
        <p:spPr>
          <a:xfrm>
            <a:off x="1779603" y="3797449"/>
            <a:ext cx="91483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7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F79DD9-234A-DB34-EC7E-8454738C5505}"/>
              </a:ext>
            </a:extLst>
          </p:cNvPr>
          <p:cNvSpPr/>
          <p:nvPr/>
        </p:nvSpPr>
        <p:spPr>
          <a:xfrm>
            <a:off x="373913" y="2690253"/>
            <a:ext cx="1511057" cy="532899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Budget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1342409-0C8D-A490-2C4D-B740056D2680}"/>
              </a:ext>
            </a:extLst>
          </p:cNvPr>
          <p:cNvSpPr/>
          <p:nvPr/>
        </p:nvSpPr>
        <p:spPr>
          <a:xfrm>
            <a:off x="373913" y="344812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8C59AB4-2DB1-C9BC-516A-176287535484}"/>
              </a:ext>
            </a:extLst>
          </p:cNvPr>
          <p:cNvSpPr/>
          <p:nvPr/>
        </p:nvSpPr>
        <p:spPr>
          <a:xfrm>
            <a:off x="373913" y="435489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C5E4B-5E07-0629-2170-30A824CC966A}"/>
              </a:ext>
            </a:extLst>
          </p:cNvPr>
          <p:cNvCxnSpPr>
            <a:cxnSpLocks/>
          </p:cNvCxnSpPr>
          <p:nvPr/>
        </p:nvCxnSpPr>
        <p:spPr>
          <a:xfrm>
            <a:off x="2119261" y="548469"/>
            <a:ext cx="0" cy="58846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7156C1-F280-9CEB-0910-AA75444B091E}"/>
              </a:ext>
            </a:extLst>
          </p:cNvPr>
          <p:cNvSpPr txBox="1"/>
          <p:nvPr/>
        </p:nvSpPr>
        <p:spPr>
          <a:xfrm>
            <a:off x="422139" y="2092957"/>
            <a:ext cx="141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retirement start year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74553-20AB-D60E-DB3C-C22A5660F79F}"/>
              </a:ext>
            </a:extLst>
          </p:cNvPr>
          <p:cNvSpPr txBox="1"/>
          <p:nvPr/>
        </p:nvSpPr>
        <p:spPr>
          <a:xfrm>
            <a:off x="5953417" y="363803"/>
            <a:ext cx="366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for each year of retirement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690320B-CEC3-38E5-B659-2DA18988F2AB}"/>
              </a:ext>
            </a:extLst>
          </p:cNvPr>
          <p:cNvSpPr/>
          <p:nvPr/>
        </p:nvSpPr>
        <p:spPr>
          <a:xfrm>
            <a:off x="3184273" y="408938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B28515-58E3-721C-3B88-5043066D1CCF}"/>
              </a:ext>
            </a:extLst>
          </p:cNvPr>
          <p:cNvSpPr/>
          <p:nvPr/>
        </p:nvSpPr>
        <p:spPr>
          <a:xfrm>
            <a:off x="3184273" y="31385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6C434A7-615D-0D5E-761F-40FF4F8E41D7}"/>
              </a:ext>
            </a:extLst>
          </p:cNvPr>
          <p:cNvSpPr/>
          <p:nvPr/>
        </p:nvSpPr>
        <p:spPr>
          <a:xfrm>
            <a:off x="3184274" y="1226308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B9B9F1-D77F-86BA-6C0E-B49D949CE354}"/>
              </a:ext>
            </a:extLst>
          </p:cNvPr>
          <p:cNvSpPr/>
          <p:nvPr/>
        </p:nvSpPr>
        <p:spPr>
          <a:xfrm>
            <a:off x="3184274" y="21556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AF081-41C7-3DF7-E714-B319AD899B26}"/>
              </a:ext>
            </a:extLst>
          </p:cNvPr>
          <p:cNvCxnSpPr>
            <a:cxnSpLocks/>
          </p:cNvCxnSpPr>
          <p:nvPr/>
        </p:nvCxnSpPr>
        <p:spPr>
          <a:xfrm>
            <a:off x="7565546" y="1981363"/>
            <a:ext cx="0" cy="164044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E43BAC-9AB7-F8B0-BBDB-4EC829239285}"/>
              </a:ext>
            </a:extLst>
          </p:cNvPr>
          <p:cNvSpPr txBox="1"/>
          <p:nvPr/>
        </p:nvSpPr>
        <p:spPr>
          <a:xfrm>
            <a:off x="3136315" y="5838021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income plus withdrawal satisfy budget?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4649B3AE-E695-9891-453D-75910FB29D71}"/>
              </a:ext>
            </a:extLst>
          </p:cNvPr>
          <p:cNvSpPr/>
          <p:nvPr/>
        </p:nvSpPr>
        <p:spPr>
          <a:xfrm>
            <a:off x="3448277" y="504066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EE7008-43A1-6CCE-51D2-9449C976CAA7}"/>
              </a:ext>
            </a:extLst>
          </p:cNvPr>
          <p:cNvSpPr txBox="1"/>
          <p:nvPr/>
        </p:nvSpPr>
        <p:spPr>
          <a:xfrm>
            <a:off x="4288512" y="547815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6F909-E8F2-223B-7F34-32832F83AA3E}"/>
              </a:ext>
            </a:extLst>
          </p:cNvPr>
          <p:cNvSpPr txBox="1"/>
          <p:nvPr/>
        </p:nvSpPr>
        <p:spPr>
          <a:xfrm>
            <a:off x="2970258" y="5470202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331EC4-C885-A0D9-5B66-BFF37EE3C1D2}"/>
              </a:ext>
            </a:extLst>
          </p:cNvPr>
          <p:cNvCxnSpPr>
            <a:cxnSpLocks/>
            <a:stCxn id="40" idx="1"/>
            <a:endCxn id="32" idx="1"/>
          </p:cNvCxnSpPr>
          <p:nvPr/>
        </p:nvCxnSpPr>
        <p:spPr>
          <a:xfrm rot="10800000">
            <a:off x="3184273" y="3433693"/>
            <a:ext cx="264004" cy="1983490"/>
          </a:xfrm>
          <a:prstGeom prst="bentConnector3">
            <a:avLst>
              <a:gd name="adj1" fmla="val 1865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C30A22-C44D-7BBA-53DF-C46C45416FA0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3846316" y="3728845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F86C14-F408-14A5-C3DB-A38C02D5EBBA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3846310" y="4679687"/>
            <a:ext cx="6" cy="3609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095C7B-0E7B-C65D-A4DD-F21D732EBFF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846317" y="1816612"/>
            <a:ext cx="0" cy="3390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D47658-74C7-9513-743D-77A01DED68F1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 flipH="1">
            <a:off x="3846316" y="2745945"/>
            <a:ext cx="1" cy="3925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257E54-3E25-FC17-D406-B95D4E69A7F1}"/>
              </a:ext>
            </a:extLst>
          </p:cNvPr>
          <p:cNvSpPr/>
          <p:nvPr/>
        </p:nvSpPr>
        <p:spPr>
          <a:xfrm>
            <a:off x="5365148" y="2846789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RMD 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FB07181-D55D-9B7E-5293-31B6BB68B2B6}"/>
              </a:ext>
            </a:extLst>
          </p:cNvPr>
          <p:cNvSpPr/>
          <p:nvPr/>
        </p:nvSpPr>
        <p:spPr>
          <a:xfrm>
            <a:off x="5635655" y="176419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EDD8C4-A3AA-90EC-7BB2-2B799EDB8EF7}"/>
              </a:ext>
            </a:extLst>
          </p:cNvPr>
          <p:cNvSpPr txBox="1"/>
          <p:nvPr/>
        </p:nvSpPr>
        <p:spPr>
          <a:xfrm>
            <a:off x="5238424" y="1014686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meet RMD amount?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DA50C-5ACC-149A-05DE-95F5C2188805}"/>
              </a:ext>
            </a:extLst>
          </p:cNvPr>
          <p:cNvSpPr txBox="1"/>
          <p:nvPr/>
        </p:nvSpPr>
        <p:spPr>
          <a:xfrm>
            <a:off x="6651147" y="214071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F5438-5BBF-2222-4FE2-5BA18F8C85F7}"/>
              </a:ext>
            </a:extLst>
          </p:cNvPr>
          <p:cNvSpPr txBox="1"/>
          <p:nvPr/>
        </p:nvSpPr>
        <p:spPr>
          <a:xfrm>
            <a:off x="5516878" y="2481099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D947F34-2B89-F6B5-0969-3E821760E454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 flipV="1">
            <a:off x="4244343" y="2140713"/>
            <a:ext cx="1391312" cy="32764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E5C0DE1-9CA4-0EF6-9B91-98577E7AB875}"/>
              </a:ext>
            </a:extLst>
          </p:cNvPr>
          <p:cNvSpPr/>
          <p:nvPr/>
        </p:nvSpPr>
        <p:spPr>
          <a:xfrm>
            <a:off x="5365148" y="3806522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 budget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B1A9409-41CE-F7ED-6E8C-67BA669029AE}"/>
              </a:ext>
            </a:extLst>
          </p:cNvPr>
          <p:cNvSpPr/>
          <p:nvPr/>
        </p:nvSpPr>
        <p:spPr>
          <a:xfrm>
            <a:off x="5365148" y="5716135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7019B4-1661-12A0-8265-58CFE613237B}"/>
              </a:ext>
            </a:extLst>
          </p:cNvPr>
          <p:cNvSpPr/>
          <p:nvPr/>
        </p:nvSpPr>
        <p:spPr>
          <a:xfrm>
            <a:off x="5365148" y="476529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6683DF-7BA2-D650-F3B7-6762565F75B8}"/>
              </a:ext>
            </a:extLst>
          </p:cNvPr>
          <p:cNvCxnSpPr>
            <a:cxnSpLocks/>
          </p:cNvCxnSpPr>
          <p:nvPr/>
        </p:nvCxnSpPr>
        <p:spPr>
          <a:xfrm>
            <a:off x="6027191" y="5355597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139CD7-2F25-943F-BA68-A660429E5AD6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 flipH="1">
            <a:off x="6027191" y="2517231"/>
            <a:ext cx="6497" cy="32955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9D0C88-968E-5186-90D5-6AAA26E8D65F}"/>
              </a:ext>
            </a:extLst>
          </p:cNvPr>
          <p:cNvCxnSpPr>
            <a:cxnSpLocks/>
          </p:cNvCxnSpPr>
          <p:nvPr/>
        </p:nvCxnSpPr>
        <p:spPr>
          <a:xfrm>
            <a:off x="6027191" y="3437093"/>
            <a:ext cx="0" cy="3694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A1F7E4-9FF6-D043-9994-E47F83F14A97}"/>
              </a:ext>
            </a:extLst>
          </p:cNvPr>
          <p:cNvCxnSpPr>
            <a:cxnSpLocks/>
          </p:cNvCxnSpPr>
          <p:nvPr/>
        </p:nvCxnSpPr>
        <p:spPr>
          <a:xfrm flipH="1">
            <a:off x="6027191" y="4422868"/>
            <a:ext cx="6489" cy="342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D2ED4E96-7F4D-CDE4-6288-8C4072820A5C}"/>
              </a:ext>
            </a:extLst>
          </p:cNvPr>
          <p:cNvSpPr/>
          <p:nvPr/>
        </p:nvSpPr>
        <p:spPr>
          <a:xfrm>
            <a:off x="8152272" y="242311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DBBF5F-D89E-06E4-3F8D-1A0DD3CB31DE}"/>
              </a:ext>
            </a:extLst>
          </p:cNvPr>
          <p:cNvSpPr txBox="1"/>
          <p:nvPr/>
        </p:nvSpPr>
        <p:spPr>
          <a:xfrm>
            <a:off x="7955181" y="1014686"/>
            <a:ext cx="121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exceed investment balance?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108B98-8E5A-67D6-1135-CBECEC89B17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431721" y="2140713"/>
            <a:ext cx="11338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84DC4D-1ACB-4391-218B-6B365C49419E}"/>
              </a:ext>
            </a:extLst>
          </p:cNvPr>
          <p:cNvCxnSpPr>
            <a:cxnSpLocks/>
          </p:cNvCxnSpPr>
          <p:nvPr/>
        </p:nvCxnSpPr>
        <p:spPr>
          <a:xfrm>
            <a:off x="2119261" y="1488907"/>
            <a:ext cx="85099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8582AD9-A44F-0161-0E52-DE7BF1C285F2}"/>
              </a:ext>
            </a:extLst>
          </p:cNvPr>
          <p:cNvCxnSpPr>
            <a:cxnSpLocks/>
          </p:cNvCxnSpPr>
          <p:nvPr/>
        </p:nvCxnSpPr>
        <p:spPr>
          <a:xfrm>
            <a:off x="7038063" y="3458609"/>
            <a:ext cx="527483" cy="5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334480F1-A5BB-29DA-C20A-82F0207C305C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5111378" y="4379754"/>
            <a:ext cx="2842497" cy="1010873"/>
          </a:xfrm>
          <a:prstGeom prst="bentConnector3">
            <a:avLst>
              <a:gd name="adj1" fmla="val -804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29A787-4DE2-C4D5-4FEA-838C171F2D76}"/>
              </a:ext>
            </a:extLst>
          </p:cNvPr>
          <p:cNvCxnSpPr>
            <a:cxnSpLocks/>
          </p:cNvCxnSpPr>
          <p:nvPr/>
        </p:nvCxnSpPr>
        <p:spPr>
          <a:xfrm flipV="1">
            <a:off x="7565546" y="2792066"/>
            <a:ext cx="585185" cy="50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44F74E6-06AF-7EAE-EC70-AAB6AFA78B4F}"/>
              </a:ext>
            </a:extLst>
          </p:cNvPr>
          <p:cNvSpPr txBox="1"/>
          <p:nvPr/>
        </p:nvSpPr>
        <p:spPr>
          <a:xfrm>
            <a:off x="8043551" y="3251055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5A513CB-E4E5-9562-616D-64C508F7F6ED}"/>
              </a:ext>
            </a:extLst>
          </p:cNvPr>
          <p:cNvCxnSpPr>
            <a:cxnSpLocks/>
          </p:cNvCxnSpPr>
          <p:nvPr/>
        </p:nvCxnSpPr>
        <p:spPr>
          <a:xfrm>
            <a:off x="8934324" y="2797115"/>
            <a:ext cx="95094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4389312-315B-6617-B200-0A0D7DFE382F}"/>
              </a:ext>
            </a:extLst>
          </p:cNvPr>
          <p:cNvSpPr txBox="1"/>
          <p:nvPr/>
        </p:nvSpPr>
        <p:spPr>
          <a:xfrm>
            <a:off x="9103901" y="2803614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53483C3-17F6-8993-778C-CC0944AA715C}"/>
              </a:ext>
            </a:extLst>
          </p:cNvPr>
          <p:cNvCxnSpPr>
            <a:cxnSpLocks/>
            <a:stCxn id="85" idx="2"/>
            <a:endCxn id="135" idx="0"/>
          </p:cNvCxnSpPr>
          <p:nvPr/>
        </p:nvCxnSpPr>
        <p:spPr>
          <a:xfrm>
            <a:off x="8550305" y="3176151"/>
            <a:ext cx="4335" cy="7518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7938DCB-17AA-5A67-30EE-5980AD10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11" y="3928016"/>
            <a:ext cx="1648657" cy="10862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EF2CBFC-D420-8460-70D3-ED33316EDEFD}"/>
              </a:ext>
            </a:extLst>
          </p:cNvPr>
          <p:cNvSpPr txBox="1"/>
          <p:nvPr/>
        </p:nvSpPr>
        <p:spPr>
          <a:xfrm>
            <a:off x="7611458" y="5116805"/>
            <a:ext cx="189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message and stop calculations?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F3A8ABA6-CAA7-5B3C-D9CC-345DC189F35A}"/>
              </a:ext>
            </a:extLst>
          </p:cNvPr>
          <p:cNvSpPr/>
          <p:nvPr/>
        </p:nvSpPr>
        <p:spPr>
          <a:xfrm>
            <a:off x="9943660" y="2503086"/>
            <a:ext cx="1754463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retirement plan 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9C4E8BD-CF58-7AFF-DA64-44077054D87D}"/>
              </a:ext>
            </a:extLst>
          </p:cNvPr>
          <p:cNvSpPr/>
          <p:nvPr/>
        </p:nvSpPr>
        <p:spPr>
          <a:xfrm>
            <a:off x="9937277" y="3460303"/>
            <a:ext cx="1754463" cy="1219365"/>
          </a:xfrm>
          <a:prstGeom prst="roundRect">
            <a:avLst>
              <a:gd name="adj" fmla="val 9540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Increment year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inflation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COLA(s)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R-o-R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B9A3F178-CC48-0D9D-B958-78EF2B1A7A47}"/>
              </a:ext>
            </a:extLst>
          </p:cNvPr>
          <p:cNvCxnSpPr>
            <a:cxnSpLocks/>
            <a:stCxn id="141" idx="2"/>
            <a:endCxn id="33" idx="0"/>
          </p:cNvCxnSpPr>
          <p:nvPr/>
        </p:nvCxnSpPr>
        <p:spPr>
          <a:xfrm rot="5400000" flipH="1">
            <a:off x="5603733" y="-531108"/>
            <a:ext cx="3453360" cy="6968192"/>
          </a:xfrm>
          <a:prstGeom prst="bentConnector5">
            <a:avLst>
              <a:gd name="adj1" fmla="val -6620"/>
              <a:gd name="adj2" fmla="val -16847"/>
              <a:gd name="adj3" fmla="val 11004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D4989AA-F75D-0768-D67A-0BF2465C7EE2}"/>
              </a:ext>
            </a:extLst>
          </p:cNvPr>
          <p:cNvSpPr txBox="1"/>
          <p:nvPr/>
        </p:nvSpPr>
        <p:spPr>
          <a:xfrm>
            <a:off x="494363" y="363803"/>
            <a:ext cx="127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 clicked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20C37D-1E2E-B21A-C3FC-9816D22BAAFF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 flipH="1">
            <a:off x="10814509" y="3093390"/>
            <a:ext cx="6383" cy="36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5B39A0E-17C5-7BA3-0057-2D43A69B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03" y="1123681"/>
            <a:ext cx="469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EDAC5A-BF78-089A-F954-630563A51F5A}"/>
              </a:ext>
            </a:extLst>
          </p:cNvPr>
          <p:cNvSpPr/>
          <p:nvPr/>
        </p:nvSpPr>
        <p:spPr>
          <a:xfrm>
            <a:off x="538154" y="1882339"/>
            <a:ext cx="1787159" cy="17689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hecklist outline">
            <a:extLst>
              <a:ext uri="{FF2B5EF4-FFF2-40B4-BE49-F238E27FC236}">
                <a16:creationId xmlns:a16="http://schemas.microsoft.com/office/drawing/2014/main" id="{887517C5-0284-4498-8E83-05EE8F56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070" y="635615"/>
            <a:ext cx="914400" cy="914400"/>
          </a:xfrm>
          <a:prstGeom prst="rect">
            <a:avLst/>
          </a:prstGeom>
        </p:spPr>
      </p:pic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AC0839DB-36EE-8C79-748A-5A5BAA85A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494" y="635615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E72C34-FFA7-6C08-F24F-62B22109F1F1}"/>
              </a:ext>
            </a:extLst>
          </p:cNvPr>
          <p:cNvSpPr/>
          <p:nvPr/>
        </p:nvSpPr>
        <p:spPr>
          <a:xfrm>
            <a:off x="798461" y="2137243"/>
            <a:ext cx="1266547" cy="1259100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llar with solid fill">
            <a:extLst>
              <a:ext uri="{FF2B5EF4-FFF2-40B4-BE49-F238E27FC236}">
                <a16:creationId xmlns:a16="http://schemas.microsoft.com/office/drawing/2014/main" id="{B3D6E388-39E5-0013-6356-D278D23B8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744" y="2237958"/>
            <a:ext cx="701185" cy="701185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C6360AE0-324E-3381-BE8E-CFC3305F0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266" y="2405209"/>
            <a:ext cx="808820" cy="8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8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12313</TotalTime>
  <Words>125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MT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Weilert</dc:creator>
  <cp:lastModifiedBy>Dave Weilert</cp:lastModifiedBy>
  <cp:revision>27</cp:revision>
  <dcterms:created xsi:type="dcterms:W3CDTF">2019-08-07T17:28:03Z</dcterms:created>
  <dcterms:modified xsi:type="dcterms:W3CDTF">2022-07-14T17:19:45Z</dcterms:modified>
</cp:coreProperties>
</file>