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D4"/>
    <a:srgbClr val="B8D8BE"/>
    <a:srgbClr val="ECE6FF"/>
    <a:srgbClr val="FDDD5C"/>
    <a:srgbClr val="FFFAA0"/>
    <a:srgbClr val="E4A0B7"/>
    <a:srgbClr val="E0D6FF"/>
    <a:srgbClr val="ECBFFF"/>
    <a:srgbClr val="ECBDC4"/>
    <a:srgbClr val="F5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/>
    <p:restoredTop sz="94672"/>
  </p:normalViewPr>
  <p:slideViewPr>
    <p:cSldViewPr snapToGrid="0" snapToObjects="1">
      <p:cViewPr>
        <p:scale>
          <a:sx n="155" d="100"/>
          <a:sy n="155" d="100"/>
        </p:scale>
        <p:origin x="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C210-2926-FA41-82D5-C68376F3B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A299D-AB08-4143-921B-84EE4563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EC600-ADDB-704A-A6B4-27AA8F46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C240-A919-D647-9526-E5FA7CA6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1166F-2068-6D49-ABFE-451447F3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CB8F-9A38-E74C-9F37-7B4959E8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5A8D3-B1F3-494C-A6CC-AFF4A522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18F5-F2FB-2C4C-99F4-348BDDAA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63B10-1F2F-A04C-AF36-E22092E8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4B67-54E6-F440-9F4A-CD2C00D9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E9DC1-6FAC-6041-B031-3411041EF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758F2-6FE4-9F48-9A4E-A866C451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2F12-16C2-5744-ADEC-D95AF49A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F892C-E108-094A-9DC6-C0615B04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3D5C-24E5-E745-8826-732880D9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A7AE-A483-1F47-BD06-07D3436F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EC4C-CBFD-7F47-A293-2CD9995A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F387-FD9A-C445-9C3B-3CE655F1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5793-0033-7641-89BD-75F21AEF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14E3-1808-244C-B8E4-A55C3009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6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4B3D-65FC-BA4A-8C02-8D3CF39A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83EDA-BA50-B943-B901-25B10A61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5C12-28AB-6441-8FBB-4A5B573C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9F268-9708-0D4E-A7B1-C9DBBA81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6444-E9B5-9E4D-ABB7-25AD4ACE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350B-7E6D-C143-B756-50AD3BCD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56EF-C480-9148-B084-2B7B3F6A3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85871-3CC5-274C-9D52-8D2D4BAA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AB90-6438-7645-95A1-1D25E965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C8AD5-F399-3D45-AA85-8E41F16D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1B8F9-C5BB-5A44-B849-30F36D9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5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82E9-F1EE-D841-9613-CDA597B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744FE-7B0A-7E44-81C9-897582B8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5260C-201C-7F4A-969C-B16E97BD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2FD79-A5E0-0343-9764-7CBAAB813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47DA9-A118-F147-AAFC-04DE814F5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2213E-9F2D-094A-A719-116C963B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37A39-ED01-5A4F-90FE-5DE1BB57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D40F2-CFC1-6540-905F-3FF2F782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4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85FE-6B58-7C48-8C06-AB46F901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7EA33-BFF6-BF4C-B157-B8981ED4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5A26C-880E-AE40-8DF1-5B44051F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B0103-F6ED-2A4A-86DE-6D276C2B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1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BBF62-0AE0-7541-90AF-215098D9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172E7-7E7D-D545-AC63-3D769845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02670-3B73-5F43-B238-1F640ABF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B424-44C2-6B4E-91BB-4F9796E2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C3F8-BF29-CB49-825A-709B7D89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B4C4D-99F5-654D-9ED9-D8573F5E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6BF09-D167-794D-B0DB-EAF06CBE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B039A-9927-9443-A112-4557ADA6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67C7F-3FFD-4048-B344-5AA72FA2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3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1F29-270C-BA4E-B012-2053F027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55A4D-8255-2044-B542-9D87D24FC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3FF21-AD6F-8B45-9192-1FA566A45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9A045-41EA-4D4E-904D-E43083F6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6EDF-4B25-8644-8C05-D937C464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9EFB-308F-3047-A204-6DCD8928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730DF-5AE1-AD4E-86C9-7DC3456E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23BD3-C060-394E-B024-51A52EE57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22E0-C637-1A4D-BA2A-0A178E5B8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8B7D-56B8-5848-9C59-6C63FE1FC0E6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9FB-0168-F04C-9D44-93A513471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D11E8-672B-654B-AC9F-88BE38CFD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svg"/><Relationship Id="rId18" Type="http://schemas.openxmlformats.org/officeDocument/2006/relationships/image" Target="../media/image13.png"/><Relationship Id="rId26" Type="http://schemas.openxmlformats.org/officeDocument/2006/relationships/image" Target="../media/image43.png"/><Relationship Id="rId39" Type="http://schemas.openxmlformats.org/officeDocument/2006/relationships/image" Target="../media/image38.svg"/><Relationship Id="rId21" Type="http://schemas.openxmlformats.org/officeDocument/2006/relationships/image" Target="../media/image16.svg"/><Relationship Id="rId34" Type="http://schemas.openxmlformats.org/officeDocument/2006/relationships/image" Target="../media/image33.png"/><Relationship Id="rId42" Type="http://schemas.openxmlformats.org/officeDocument/2006/relationships/image" Target="../media/image51.png"/><Relationship Id="rId47" Type="http://schemas.openxmlformats.org/officeDocument/2006/relationships/image" Target="../media/image2.svg"/><Relationship Id="rId50" Type="http://schemas.openxmlformats.org/officeDocument/2006/relationships/image" Target="../media/image5.png"/><Relationship Id="rId55" Type="http://schemas.openxmlformats.org/officeDocument/2006/relationships/image" Target="../media/image10.svg"/><Relationship Id="rId63" Type="http://schemas.openxmlformats.org/officeDocument/2006/relationships/image" Target="../media/image42.svg"/><Relationship Id="rId7" Type="http://schemas.openxmlformats.org/officeDocument/2006/relationships/image" Target="../media/image24.svg"/><Relationship Id="rId2" Type="http://schemas.openxmlformats.org/officeDocument/2006/relationships/image" Target="../media/image57.png"/><Relationship Id="rId16" Type="http://schemas.openxmlformats.org/officeDocument/2006/relationships/image" Target="../media/image11.png"/><Relationship Id="rId29" Type="http://schemas.openxmlformats.org/officeDocument/2006/relationships/image" Target="../media/image46.svg"/><Relationship Id="rId11" Type="http://schemas.openxmlformats.org/officeDocument/2006/relationships/image" Target="../media/image28.svg"/><Relationship Id="rId24" Type="http://schemas.openxmlformats.org/officeDocument/2006/relationships/image" Target="../media/image6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65.png"/><Relationship Id="rId45" Type="http://schemas.openxmlformats.org/officeDocument/2006/relationships/image" Target="../media/image68.svg"/><Relationship Id="rId53" Type="http://schemas.openxmlformats.org/officeDocument/2006/relationships/image" Target="../media/image8.svg"/><Relationship Id="rId58" Type="http://schemas.openxmlformats.org/officeDocument/2006/relationships/image" Target="../media/image29.png"/><Relationship Id="rId5" Type="http://schemas.openxmlformats.org/officeDocument/2006/relationships/image" Target="../media/image22.svg"/><Relationship Id="rId61" Type="http://schemas.openxmlformats.org/officeDocument/2006/relationships/image" Target="../media/image40.svg"/><Relationship Id="rId19" Type="http://schemas.openxmlformats.org/officeDocument/2006/relationships/image" Target="../media/image14.svg"/><Relationship Id="rId14" Type="http://schemas.openxmlformats.org/officeDocument/2006/relationships/image" Target="../media/image61.png"/><Relationship Id="rId22" Type="http://schemas.openxmlformats.org/officeDocument/2006/relationships/image" Target="../media/image17.png"/><Relationship Id="rId27" Type="http://schemas.openxmlformats.org/officeDocument/2006/relationships/image" Target="../media/image44.svg"/><Relationship Id="rId30" Type="http://schemas.openxmlformats.org/officeDocument/2006/relationships/image" Target="../media/image47.png"/><Relationship Id="rId35" Type="http://schemas.openxmlformats.org/officeDocument/2006/relationships/image" Target="../media/image34.svg"/><Relationship Id="rId43" Type="http://schemas.openxmlformats.org/officeDocument/2006/relationships/image" Target="../media/image52.svg"/><Relationship Id="rId48" Type="http://schemas.openxmlformats.org/officeDocument/2006/relationships/image" Target="../media/image3.png"/><Relationship Id="rId56" Type="http://schemas.openxmlformats.org/officeDocument/2006/relationships/image" Target="../media/image19.png"/><Relationship Id="rId8" Type="http://schemas.openxmlformats.org/officeDocument/2006/relationships/image" Target="../media/image25.png"/><Relationship Id="rId51" Type="http://schemas.openxmlformats.org/officeDocument/2006/relationships/image" Target="../media/image6.svg"/><Relationship Id="rId3" Type="http://schemas.openxmlformats.org/officeDocument/2006/relationships/image" Target="../media/image58.svg"/><Relationship Id="rId12" Type="http://schemas.openxmlformats.org/officeDocument/2006/relationships/image" Target="../media/image59.png"/><Relationship Id="rId17" Type="http://schemas.openxmlformats.org/officeDocument/2006/relationships/image" Target="../media/image12.svg"/><Relationship Id="rId25" Type="http://schemas.openxmlformats.org/officeDocument/2006/relationships/image" Target="../media/image6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1.png"/><Relationship Id="rId59" Type="http://schemas.openxmlformats.org/officeDocument/2006/relationships/image" Target="../media/image30.svg"/><Relationship Id="rId20" Type="http://schemas.openxmlformats.org/officeDocument/2006/relationships/image" Target="../media/image15.png"/><Relationship Id="rId41" Type="http://schemas.openxmlformats.org/officeDocument/2006/relationships/image" Target="../media/image66.svg"/><Relationship Id="rId54" Type="http://schemas.openxmlformats.org/officeDocument/2006/relationships/image" Target="../media/image9.png"/><Relationship Id="rId6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5" Type="http://schemas.openxmlformats.org/officeDocument/2006/relationships/image" Target="../media/image62.svg"/><Relationship Id="rId23" Type="http://schemas.openxmlformats.org/officeDocument/2006/relationships/image" Target="../media/image18.svg"/><Relationship Id="rId28" Type="http://schemas.openxmlformats.org/officeDocument/2006/relationships/image" Target="../media/image45.png"/><Relationship Id="rId36" Type="http://schemas.openxmlformats.org/officeDocument/2006/relationships/image" Target="../media/image35.png"/><Relationship Id="rId49" Type="http://schemas.openxmlformats.org/officeDocument/2006/relationships/image" Target="../media/image4.svg"/><Relationship Id="rId57" Type="http://schemas.openxmlformats.org/officeDocument/2006/relationships/image" Target="../media/image20.svg"/><Relationship Id="rId10" Type="http://schemas.openxmlformats.org/officeDocument/2006/relationships/image" Target="../media/image27.png"/><Relationship Id="rId31" Type="http://schemas.openxmlformats.org/officeDocument/2006/relationships/image" Target="../media/image48.svg"/><Relationship Id="rId44" Type="http://schemas.openxmlformats.org/officeDocument/2006/relationships/image" Target="../media/image67.png"/><Relationship Id="rId52" Type="http://schemas.openxmlformats.org/officeDocument/2006/relationships/image" Target="../media/image7.png"/><Relationship Id="rId60" Type="http://schemas.openxmlformats.org/officeDocument/2006/relationships/image" Target="../media/image39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7628D58-2F34-6B44-C6EA-294B6FE260C5}"/>
              </a:ext>
            </a:extLst>
          </p:cNvPr>
          <p:cNvGrpSpPr/>
          <p:nvPr/>
        </p:nvGrpSpPr>
        <p:grpSpPr>
          <a:xfrm>
            <a:off x="3180393" y="892996"/>
            <a:ext cx="5281219" cy="5072007"/>
            <a:chOff x="2757312" y="159443"/>
            <a:chExt cx="6836710" cy="656587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006E85C-4326-6DB3-B8CB-AFAAFE9E93AF}"/>
                </a:ext>
              </a:extLst>
            </p:cNvPr>
            <p:cNvGrpSpPr/>
            <p:nvPr/>
          </p:nvGrpSpPr>
          <p:grpSpPr>
            <a:xfrm>
              <a:off x="5157022" y="159443"/>
              <a:ext cx="2013775" cy="2013775"/>
              <a:chOff x="6813195" y="4218404"/>
              <a:chExt cx="2013775" cy="201377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C8B612E-4980-3B6B-F6E8-F0F0705D4202}"/>
                  </a:ext>
                </a:extLst>
              </p:cNvPr>
              <p:cNvSpPr/>
              <p:nvPr/>
            </p:nvSpPr>
            <p:spPr>
              <a:xfrm>
                <a:off x="6813195" y="4218404"/>
                <a:ext cx="2013775" cy="2013775"/>
              </a:xfrm>
              <a:prstGeom prst="ellipse">
                <a:avLst/>
              </a:prstGeom>
              <a:solidFill>
                <a:srgbClr val="EFCFD4"/>
              </a:solidFill>
              <a:ln w="63500">
                <a:solidFill>
                  <a:srgbClr val="E4A0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D40E025-5FE0-802A-C8DA-A557CF6B1609}"/>
                  </a:ext>
                </a:extLst>
              </p:cNvPr>
              <p:cNvGrpSpPr/>
              <p:nvPr/>
            </p:nvGrpSpPr>
            <p:grpSpPr>
              <a:xfrm>
                <a:off x="6855458" y="4296317"/>
                <a:ext cx="1824098" cy="1837419"/>
                <a:chOff x="5212242" y="4737218"/>
                <a:chExt cx="1824098" cy="1837419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10FA95B-F2D4-6BE9-2019-848CB4645E4E}"/>
                    </a:ext>
                  </a:extLst>
                </p:cNvPr>
                <p:cNvGrpSpPr/>
                <p:nvPr/>
              </p:nvGrpSpPr>
              <p:grpSpPr>
                <a:xfrm>
                  <a:off x="5212242" y="4737218"/>
                  <a:ext cx="1824098" cy="1392033"/>
                  <a:chOff x="6011477" y="591277"/>
                  <a:chExt cx="1824098" cy="1392033"/>
                </a:xfrm>
              </p:grpSpPr>
              <p:pic>
                <p:nvPicPr>
                  <p:cNvPr id="34" name="Graphic 33" descr="House outline">
                    <a:extLst>
                      <a:ext uri="{FF2B5EF4-FFF2-40B4-BE49-F238E27FC236}">
                        <a16:creationId xmlns:a16="http://schemas.microsoft.com/office/drawing/2014/main" id="{B38497D8-37AF-E307-76E8-673BCABE7C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91921" y="591277"/>
                    <a:ext cx="663416" cy="663416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 descr="Car outline">
                    <a:extLst>
                      <a:ext uri="{FF2B5EF4-FFF2-40B4-BE49-F238E27FC236}">
                        <a16:creationId xmlns:a16="http://schemas.microsoft.com/office/drawing/2014/main" id="{E983858F-A764-6817-EF4B-22AA0C44D3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2159" y="1319894"/>
                    <a:ext cx="663416" cy="663416"/>
                  </a:xfrm>
                  <a:prstGeom prst="rect">
                    <a:avLst/>
                  </a:prstGeom>
                </p:spPr>
              </p:pic>
              <p:pic>
                <p:nvPicPr>
                  <p:cNvPr id="36" name="Graphic 35" descr="Building outline">
                    <a:extLst>
                      <a:ext uri="{FF2B5EF4-FFF2-40B4-BE49-F238E27FC236}">
                        <a16:creationId xmlns:a16="http://schemas.microsoft.com/office/drawing/2014/main" id="{70E2B66C-4C52-EAD7-BBA3-2F806CA8FB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1477" y="1059678"/>
                    <a:ext cx="764933" cy="764933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Tools outline">
                    <a:extLst>
                      <a:ext uri="{FF2B5EF4-FFF2-40B4-BE49-F238E27FC236}">
                        <a16:creationId xmlns:a16="http://schemas.microsoft.com/office/drawing/2014/main" id="{13F4D2D7-34AE-EF10-36A5-D4090FE94C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04194" y="1350446"/>
                    <a:ext cx="366013" cy="36601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3" name="Graphic 32" descr="Travel outline">
                  <a:extLst>
                    <a:ext uri="{FF2B5EF4-FFF2-40B4-BE49-F238E27FC236}">
                      <a16:creationId xmlns:a16="http://schemas.microsoft.com/office/drawing/2014/main" id="{EFEB63D6-BC2D-2725-5934-F0EEAADC81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9770" y="5911838"/>
                  <a:ext cx="662799" cy="66279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A883ECC-04FE-03D5-AD67-3BD9F9CF45C6}"/>
                </a:ext>
              </a:extLst>
            </p:cNvPr>
            <p:cNvGrpSpPr/>
            <p:nvPr/>
          </p:nvGrpSpPr>
          <p:grpSpPr>
            <a:xfrm>
              <a:off x="7580247" y="1929473"/>
              <a:ext cx="2013775" cy="2013775"/>
              <a:chOff x="1292874" y="677066"/>
              <a:chExt cx="2013775" cy="201377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EF1AD9F-B696-59BC-FEA5-BB9433D4B7DF}"/>
                  </a:ext>
                </a:extLst>
              </p:cNvPr>
              <p:cNvSpPr/>
              <p:nvPr/>
            </p:nvSpPr>
            <p:spPr>
              <a:xfrm>
                <a:off x="1292874" y="677066"/>
                <a:ext cx="2013775" cy="2013775"/>
              </a:xfrm>
              <a:prstGeom prst="ellipse">
                <a:avLst/>
              </a:prstGeom>
              <a:solidFill>
                <a:srgbClr val="ECE6FF"/>
              </a:solidFill>
              <a:ln w="63500">
                <a:solidFill>
                  <a:srgbClr val="E0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B9100C3-7CDD-0194-E38F-D338AD851CCC}"/>
                  </a:ext>
                </a:extLst>
              </p:cNvPr>
              <p:cNvGrpSpPr/>
              <p:nvPr/>
            </p:nvGrpSpPr>
            <p:grpSpPr>
              <a:xfrm>
                <a:off x="1491302" y="832765"/>
                <a:ext cx="1535827" cy="1645705"/>
                <a:chOff x="4041703" y="1362129"/>
                <a:chExt cx="1810901" cy="1940458"/>
              </a:xfrm>
            </p:grpSpPr>
            <p:pic>
              <p:nvPicPr>
                <p:cNvPr id="18" name="Graphic 17" descr="Female Profile outline">
                  <a:extLst>
                    <a:ext uri="{FF2B5EF4-FFF2-40B4-BE49-F238E27FC236}">
                      <a16:creationId xmlns:a16="http://schemas.microsoft.com/office/drawing/2014/main" id="{ECBE9C6E-8DF8-CA4F-C199-5058B1F50A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1703" y="1698633"/>
                  <a:ext cx="773319" cy="746153"/>
                </a:xfrm>
                <a:prstGeom prst="rect">
                  <a:avLst/>
                </a:prstGeom>
              </p:spPr>
            </p:pic>
            <p:pic>
              <p:nvPicPr>
                <p:cNvPr id="19" name="Graphic 18" descr="Male profile outline">
                  <a:extLst>
                    <a:ext uri="{FF2B5EF4-FFF2-40B4-BE49-F238E27FC236}">
                      <a16:creationId xmlns:a16="http://schemas.microsoft.com/office/drawing/2014/main" id="{F9C5BC54-07EB-DFC2-51CD-611F76347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0574" y="2488072"/>
                  <a:ext cx="844171" cy="814515"/>
                </a:xfrm>
                <a:prstGeom prst="rect">
                  <a:avLst/>
                </a:prstGeom>
              </p:spPr>
            </p:pic>
            <p:pic>
              <p:nvPicPr>
                <p:cNvPr id="20" name="Graphic 19" descr="Cat outline">
                  <a:extLst>
                    <a:ext uri="{FF2B5EF4-FFF2-40B4-BE49-F238E27FC236}">
                      <a16:creationId xmlns:a16="http://schemas.microsoft.com/office/drawing/2014/main" id="{BFA43A68-06DE-188B-D39E-EC0C4BACDD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9654" y="1362129"/>
                  <a:ext cx="533550" cy="514807"/>
                </a:xfrm>
                <a:prstGeom prst="rect">
                  <a:avLst/>
                </a:prstGeom>
              </p:spPr>
            </p:pic>
            <p:pic>
              <p:nvPicPr>
                <p:cNvPr id="21" name="Graphic 20" descr="Dog outline">
                  <a:extLst>
                    <a:ext uri="{FF2B5EF4-FFF2-40B4-BE49-F238E27FC236}">
                      <a16:creationId xmlns:a16="http://schemas.microsoft.com/office/drawing/2014/main" id="{39887252-248C-56EA-0EC6-CF7B98A97B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63635" y="1796059"/>
                  <a:ext cx="688969" cy="664765"/>
                </a:xfrm>
                <a:prstGeom prst="rect">
                  <a:avLst/>
                </a:prstGeom>
              </p:spPr>
            </p:pic>
            <p:pic>
              <p:nvPicPr>
                <p:cNvPr id="38" name="Graphic 37" descr="Connections outline">
                  <a:extLst>
                    <a:ext uri="{FF2B5EF4-FFF2-40B4-BE49-F238E27FC236}">
                      <a16:creationId xmlns:a16="http://schemas.microsoft.com/office/drawing/2014/main" id="{F9064473-7535-1EBF-AFE8-156DC0F442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6475" y="2488072"/>
                  <a:ext cx="773319" cy="77331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3457B68-096C-D29B-5530-3AF36178FD6A}"/>
                </a:ext>
              </a:extLst>
            </p:cNvPr>
            <p:cNvGrpSpPr/>
            <p:nvPr/>
          </p:nvGrpSpPr>
          <p:grpSpPr>
            <a:xfrm>
              <a:off x="3598526" y="4684782"/>
              <a:ext cx="2013775" cy="2013775"/>
              <a:chOff x="6055056" y="1268713"/>
              <a:chExt cx="2013775" cy="201377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0F28303-1101-8030-2A61-D087B2BB7C8A}"/>
                  </a:ext>
                </a:extLst>
              </p:cNvPr>
              <p:cNvSpPr/>
              <p:nvPr/>
            </p:nvSpPr>
            <p:spPr>
              <a:xfrm>
                <a:off x="6055056" y="1268713"/>
                <a:ext cx="2013775" cy="2013775"/>
              </a:xfrm>
              <a:prstGeom prst="ellipse">
                <a:avLst/>
              </a:prstGeom>
              <a:solidFill>
                <a:srgbClr val="D2E7D6"/>
              </a:solidFill>
              <a:ln w="63500">
                <a:solidFill>
                  <a:srgbClr val="B8D8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D05C025-9550-C82A-0CF7-D02CA8F9D4D5}"/>
                  </a:ext>
                </a:extLst>
              </p:cNvPr>
              <p:cNvGrpSpPr/>
              <p:nvPr/>
            </p:nvGrpSpPr>
            <p:grpSpPr>
              <a:xfrm>
                <a:off x="6150086" y="1453289"/>
                <a:ext cx="1618147" cy="1567214"/>
                <a:chOff x="3720381" y="1750341"/>
                <a:chExt cx="1618147" cy="1567214"/>
              </a:xfrm>
            </p:grpSpPr>
            <p:pic>
              <p:nvPicPr>
                <p:cNvPr id="14" name="Graphic 13" descr="Medicine outline">
                  <a:extLst>
                    <a:ext uri="{FF2B5EF4-FFF2-40B4-BE49-F238E27FC236}">
                      <a16:creationId xmlns:a16="http://schemas.microsoft.com/office/drawing/2014/main" id="{9FF4D983-7D98-6D4F-1521-6C220F27F3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05628" y="2684803"/>
                  <a:ext cx="632752" cy="632752"/>
                </a:xfrm>
                <a:prstGeom prst="rect">
                  <a:avLst/>
                </a:prstGeom>
              </p:spPr>
            </p:pic>
            <p:pic>
              <p:nvPicPr>
                <p:cNvPr id="15" name="Graphic 14" descr="Medical outline">
                  <a:extLst>
                    <a:ext uri="{FF2B5EF4-FFF2-40B4-BE49-F238E27FC236}">
                      <a16:creationId xmlns:a16="http://schemas.microsoft.com/office/drawing/2014/main" id="{3FD04E77-C94A-57A9-FD27-A2D2D75C74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2127" y="1750341"/>
                  <a:ext cx="632753" cy="632753"/>
                </a:xfrm>
                <a:prstGeom prst="rect">
                  <a:avLst/>
                </a:prstGeom>
              </p:spPr>
            </p:pic>
            <p:pic>
              <p:nvPicPr>
                <p:cNvPr id="16" name="Graphic 15" descr="Heart with pulse outline">
                  <a:extLst>
                    <a:ext uri="{FF2B5EF4-FFF2-40B4-BE49-F238E27FC236}">
                      <a16:creationId xmlns:a16="http://schemas.microsoft.com/office/drawing/2014/main" id="{6018348E-BF46-2905-8791-767DAD7966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0381" y="2270354"/>
                  <a:ext cx="737670" cy="73767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Needle outline">
                  <a:extLst>
                    <a:ext uri="{FF2B5EF4-FFF2-40B4-BE49-F238E27FC236}">
                      <a16:creationId xmlns:a16="http://schemas.microsoft.com/office/drawing/2014/main" id="{31521170-90EC-D6F2-9744-A302C628AE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31861" y="2021883"/>
                  <a:ext cx="606667" cy="606667"/>
                </a:xfrm>
                <a:prstGeom prst="rect">
                  <a:avLst/>
                </a:prstGeom>
              </p:spPr>
            </p:pic>
          </p:grpSp>
          <p:pic>
            <p:nvPicPr>
              <p:cNvPr id="39" name="Graphic 38" descr="Stethoscope outline">
                <a:extLst>
                  <a:ext uri="{FF2B5EF4-FFF2-40B4-BE49-F238E27FC236}">
                    <a16:creationId xmlns:a16="http://schemas.microsoft.com/office/drawing/2014/main" id="{FBB2BDF7-B565-858B-5B5F-1EA662349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7269723" y="2284317"/>
                <a:ext cx="596703" cy="596703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7BC6A4A-AEBF-EA63-32A9-D8D5FEEB2D36}"/>
                </a:ext>
              </a:extLst>
            </p:cNvPr>
            <p:cNvGrpSpPr/>
            <p:nvPr/>
          </p:nvGrpSpPr>
          <p:grpSpPr>
            <a:xfrm>
              <a:off x="6675928" y="4711546"/>
              <a:ext cx="2013775" cy="2013775"/>
              <a:chOff x="6750483" y="3366967"/>
              <a:chExt cx="2013775" cy="201377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88BC99E-D949-9A6C-2BEB-7A01F21DE70C}"/>
                  </a:ext>
                </a:extLst>
              </p:cNvPr>
              <p:cNvSpPr/>
              <p:nvPr/>
            </p:nvSpPr>
            <p:spPr>
              <a:xfrm>
                <a:off x="6750483" y="3366967"/>
                <a:ext cx="2013775" cy="201377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Bank outline">
                <a:extLst>
                  <a:ext uri="{FF2B5EF4-FFF2-40B4-BE49-F238E27FC236}">
                    <a16:creationId xmlns:a16="http://schemas.microsoft.com/office/drawing/2014/main" id="{13B92D75-E419-6DFF-3C56-6AF298904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7939877" y="3697455"/>
                <a:ext cx="679631" cy="679631"/>
              </a:xfrm>
              <a:prstGeom prst="rect">
                <a:avLst/>
              </a:prstGeom>
            </p:spPr>
          </p:pic>
          <p:pic>
            <p:nvPicPr>
              <p:cNvPr id="27" name="Graphic 26" descr="Transfer1 outline">
                <a:extLst>
                  <a:ext uri="{FF2B5EF4-FFF2-40B4-BE49-F238E27FC236}">
                    <a16:creationId xmlns:a16="http://schemas.microsoft.com/office/drawing/2014/main" id="{445BACF3-BC49-663D-B63D-E7CCE46F4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7012294" y="3562104"/>
                <a:ext cx="679631" cy="679631"/>
              </a:xfrm>
              <a:prstGeom prst="rect">
                <a:avLst/>
              </a:prstGeom>
            </p:spPr>
          </p:pic>
          <p:pic>
            <p:nvPicPr>
              <p:cNvPr id="28" name="Graphic 27" descr="Coins outline">
                <a:extLst>
                  <a:ext uri="{FF2B5EF4-FFF2-40B4-BE49-F238E27FC236}">
                    <a16:creationId xmlns:a16="http://schemas.microsoft.com/office/drawing/2014/main" id="{C0A31CD9-278D-5E6B-7487-D5D0612D9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7028947" y="4318715"/>
                <a:ext cx="394928" cy="394928"/>
              </a:xfrm>
              <a:prstGeom prst="rect">
                <a:avLst/>
              </a:prstGeom>
            </p:spPr>
          </p:pic>
          <p:pic>
            <p:nvPicPr>
              <p:cNvPr id="29" name="Graphic 28" descr="Open hand outline">
                <a:extLst>
                  <a:ext uri="{FF2B5EF4-FFF2-40B4-BE49-F238E27FC236}">
                    <a16:creationId xmlns:a16="http://schemas.microsoft.com/office/drawing/2014/main" id="{7252BE2B-CAD9-F50B-3452-59355C29F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6941152" y="4461768"/>
                <a:ext cx="598701" cy="598701"/>
              </a:xfrm>
              <a:prstGeom prst="rect">
                <a:avLst/>
              </a:prstGeom>
            </p:spPr>
          </p:pic>
          <p:pic>
            <p:nvPicPr>
              <p:cNvPr id="40" name="Graphic 39" descr="Credit card outline">
                <a:extLst>
                  <a:ext uri="{FF2B5EF4-FFF2-40B4-BE49-F238E27FC236}">
                    <a16:creationId xmlns:a16="http://schemas.microsoft.com/office/drawing/2014/main" id="{3D386A8F-6724-9A5D-ED0B-A07955D03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7667408" y="4619278"/>
                <a:ext cx="598701" cy="598701"/>
              </a:xfrm>
              <a:prstGeom prst="rect">
                <a:avLst/>
              </a:prstGeom>
            </p:spPr>
          </p:pic>
          <p:pic>
            <p:nvPicPr>
              <p:cNvPr id="41" name="Graphic 40" descr="Dollar outline">
                <a:extLst>
                  <a:ext uri="{FF2B5EF4-FFF2-40B4-BE49-F238E27FC236}">
                    <a16:creationId xmlns:a16="http://schemas.microsoft.com/office/drawing/2014/main" id="{847D0AFE-2A20-10FC-57F0-BC5667AD1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7548995" y="4082825"/>
                <a:ext cx="539155" cy="539155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926A592-EC29-AD66-6375-A6C9D769B181}"/>
                </a:ext>
              </a:extLst>
            </p:cNvPr>
            <p:cNvGrpSpPr/>
            <p:nvPr/>
          </p:nvGrpSpPr>
          <p:grpSpPr>
            <a:xfrm>
              <a:off x="2757312" y="1929473"/>
              <a:ext cx="2013775" cy="2013775"/>
              <a:chOff x="3335544" y="3356088"/>
              <a:chExt cx="2013775" cy="20137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64C6485-0563-8015-32B9-8B53D0FD3773}"/>
                  </a:ext>
                </a:extLst>
              </p:cNvPr>
              <p:cNvSpPr/>
              <p:nvPr/>
            </p:nvSpPr>
            <p:spPr>
              <a:xfrm>
                <a:off x="3335544" y="3356088"/>
                <a:ext cx="2013775" cy="2013775"/>
              </a:xfrm>
              <a:prstGeom prst="ellipse">
                <a:avLst/>
              </a:prstGeom>
              <a:solidFill>
                <a:srgbClr val="FFFAA0"/>
              </a:solidFill>
              <a:ln w="63500">
                <a:solidFill>
                  <a:srgbClr val="FDDD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Graphic 21" descr="Monthly calendar outline">
                <a:extLst>
                  <a:ext uri="{FF2B5EF4-FFF2-40B4-BE49-F238E27FC236}">
                    <a16:creationId xmlns:a16="http://schemas.microsoft.com/office/drawing/2014/main" id="{252DFF51-2670-8E55-ABD0-BFD49AC79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3563552" y="3641800"/>
                <a:ext cx="737669" cy="737669"/>
              </a:xfrm>
              <a:prstGeom prst="rect">
                <a:avLst/>
              </a:prstGeom>
            </p:spPr>
          </p:pic>
          <p:pic>
            <p:nvPicPr>
              <p:cNvPr id="23" name="Graphic 22" descr="Cake outline">
                <a:extLst>
                  <a:ext uri="{FF2B5EF4-FFF2-40B4-BE49-F238E27FC236}">
                    <a16:creationId xmlns:a16="http://schemas.microsoft.com/office/drawing/2014/main" id="{74714769-9FFD-0B0E-77AE-7C625F662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4534333" y="4267420"/>
                <a:ext cx="631244" cy="631244"/>
              </a:xfrm>
              <a:prstGeom prst="rect">
                <a:avLst/>
              </a:prstGeom>
            </p:spPr>
          </p:pic>
          <p:pic>
            <p:nvPicPr>
              <p:cNvPr id="24" name="Graphic 23" descr="Clock outline">
                <a:extLst>
                  <a:ext uri="{FF2B5EF4-FFF2-40B4-BE49-F238E27FC236}">
                    <a16:creationId xmlns:a16="http://schemas.microsoft.com/office/drawing/2014/main" id="{04CF3DFA-65B5-63BB-6C06-A07C733D0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4350591" y="3641243"/>
                <a:ext cx="632752" cy="632752"/>
              </a:xfrm>
              <a:prstGeom prst="rect">
                <a:avLst/>
              </a:prstGeom>
            </p:spPr>
          </p:pic>
          <p:pic>
            <p:nvPicPr>
              <p:cNvPr id="25" name="Graphic 24" descr="Monthly calendar outline">
                <a:extLst>
                  <a:ext uri="{FF2B5EF4-FFF2-40B4-BE49-F238E27FC236}">
                    <a16:creationId xmlns:a16="http://schemas.microsoft.com/office/drawing/2014/main" id="{04101063-4B85-CE5A-3934-430F1DBD8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 rot="19625915">
                <a:off x="3601807" y="4323878"/>
                <a:ext cx="410715" cy="410715"/>
              </a:xfrm>
              <a:prstGeom prst="rect">
                <a:avLst/>
              </a:prstGeom>
            </p:spPr>
          </p:pic>
          <p:pic>
            <p:nvPicPr>
              <p:cNvPr id="42" name="Graphic 41" descr="Monthly calendar outline">
                <a:extLst>
                  <a:ext uri="{FF2B5EF4-FFF2-40B4-BE49-F238E27FC236}">
                    <a16:creationId xmlns:a16="http://schemas.microsoft.com/office/drawing/2014/main" id="{D47C8089-DB3E-CDDC-A5A7-613543E23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 rot="20999935">
                <a:off x="3942894" y="4632124"/>
                <a:ext cx="410715" cy="410715"/>
              </a:xfrm>
              <a:prstGeom prst="rect">
                <a:avLst/>
              </a:prstGeom>
            </p:spPr>
          </p:pic>
          <p:pic>
            <p:nvPicPr>
              <p:cNvPr id="43" name="Graphic 42" descr="Monthly calendar outline">
                <a:extLst>
                  <a:ext uri="{FF2B5EF4-FFF2-40B4-BE49-F238E27FC236}">
                    <a16:creationId xmlns:a16="http://schemas.microsoft.com/office/drawing/2014/main" id="{402BF3CA-3BE5-83A6-00CD-D24DEC797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 rot="18581573">
                <a:off x="4239313" y="4876275"/>
                <a:ext cx="417026" cy="41071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2DFEEC4-B5E1-1F34-8DA3-9BBED16C6B80}"/>
                </a:ext>
              </a:extLst>
            </p:cNvPr>
            <p:cNvGrpSpPr/>
            <p:nvPr/>
          </p:nvGrpSpPr>
          <p:grpSpPr>
            <a:xfrm>
              <a:off x="5157022" y="2626244"/>
              <a:ext cx="2013775" cy="2013775"/>
              <a:chOff x="4867760" y="2344903"/>
              <a:chExt cx="2013775" cy="201377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24ECA4-4E71-108F-321D-A96705C534FA}"/>
                  </a:ext>
                </a:extLst>
              </p:cNvPr>
              <p:cNvSpPr/>
              <p:nvPr/>
            </p:nvSpPr>
            <p:spPr>
              <a:xfrm>
                <a:off x="4867760" y="2344903"/>
                <a:ext cx="2013775" cy="20137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4DC6E92-389A-8A4F-ECFC-B37A24BCAB20}"/>
                  </a:ext>
                </a:extLst>
              </p:cNvPr>
              <p:cNvSpPr/>
              <p:nvPr/>
            </p:nvSpPr>
            <p:spPr>
              <a:xfrm>
                <a:off x="5497514" y="2582597"/>
                <a:ext cx="793119" cy="171323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0" b="0" cap="none" spc="0" dirty="0">
                    <a:ln w="0"/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badi MT Condensed Light" panose="020B0306030101010103" pitchFamily="34" charset="77"/>
                  </a:rPr>
                  <a:t>?</a:t>
                </a: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FDE1AE4-E7EA-171E-6E0A-F14A589C33DA}"/>
              </a:ext>
            </a:extLst>
          </p:cNvPr>
          <p:cNvSpPr txBox="1"/>
          <p:nvPr/>
        </p:nvSpPr>
        <p:spPr>
          <a:xfrm>
            <a:off x="7042364" y="1828139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Individuals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131EA3-A519-7100-247E-EED580FFAC5B}"/>
              </a:ext>
            </a:extLst>
          </p:cNvPr>
          <p:cNvSpPr txBox="1"/>
          <p:nvPr/>
        </p:nvSpPr>
        <p:spPr>
          <a:xfrm>
            <a:off x="6016246" y="6016810"/>
            <a:ext cx="1889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Income &amp; Assets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F1BFB8-322B-6B31-7F72-A95D1A99B226}"/>
              </a:ext>
            </a:extLst>
          </p:cNvPr>
          <p:cNvSpPr txBox="1"/>
          <p:nvPr/>
        </p:nvSpPr>
        <p:spPr>
          <a:xfrm>
            <a:off x="4112968" y="6003162"/>
            <a:ext cx="999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Medical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E2BEAD-E80D-601B-5F5D-446C3D12EC9F}"/>
              </a:ext>
            </a:extLst>
          </p:cNvPr>
          <p:cNvSpPr txBox="1"/>
          <p:nvPr/>
        </p:nvSpPr>
        <p:spPr>
          <a:xfrm>
            <a:off x="3306357" y="1839929"/>
            <a:ext cx="1370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Time &amp; 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C8B219-C5BF-92E3-1C0A-0B411EC82B3A}"/>
              </a:ext>
            </a:extLst>
          </p:cNvPr>
          <p:cNvSpPr txBox="1"/>
          <p:nvPr/>
        </p:nvSpPr>
        <p:spPr>
          <a:xfrm>
            <a:off x="5360293" y="421854"/>
            <a:ext cx="917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94852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585600A-ECC4-DDC2-66D3-5D6120CF2650}"/>
              </a:ext>
            </a:extLst>
          </p:cNvPr>
          <p:cNvSpPr/>
          <p:nvPr/>
        </p:nvSpPr>
        <p:spPr>
          <a:xfrm>
            <a:off x="1779603" y="978815"/>
            <a:ext cx="1848420" cy="2617169"/>
          </a:xfrm>
          <a:prstGeom prst="roundRect">
            <a:avLst>
              <a:gd name="adj" fmla="val 7463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A4470EB-D9E2-6F9F-AE53-2E4279F6D79D}"/>
              </a:ext>
            </a:extLst>
          </p:cNvPr>
          <p:cNvSpPr/>
          <p:nvPr/>
        </p:nvSpPr>
        <p:spPr>
          <a:xfrm>
            <a:off x="1915763" y="1449588"/>
            <a:ext cx="1576110" cy="311972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VEHICLES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7E4E69-B247-B55C-720C-66D734019C50}"/>
              </a:ext>
            </a:extLst>
          </p:cNvPr>
          <p:cNvSpPr/>
          <p:nvPr/>
        </p:nvSpPr>
        <p:spPr>
          <a:xfrm>
            <a:off x="1927104" y="2015262"/>
            <a:ext cx="1576110" cy="311972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98029B1-BD6D-BB05-CC7A-359051E3DD49}"/>
              </a:ext>
            </a:extLst>
          </p:cNvPr>
          <p:cNvSpPr/>
          <p:nvPr/>
        </p:nvSpPr>
        <p:spPr>
          <a:xfrm>
            <a:off x="1915760" y="2580936"/>
            <a:ext cx="1576110" cy="311973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INVESTMENTS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F0E6583-7FCA-30E9-A362-71F4CAB4D658}"/>
              </a:ext>
            </a:extLst>
          </p:cNvPr>
          <p:cNvSpPr/>
          <p:nvPr/>
        </p:nvSpPr>
        <p:spPr>
          <a:xfrm>
            <a:off x="1915759" y="3146612"/>
            <a:ext cx="1576110" cy="311973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RENTAL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1DF07A7-4560-DABF-1F2A-DF3E35C70BAF}"/>
              </a:ext>
            </a:extLst>
          </p:cNvPr>
          <p:cNvSpPr/>
          <p:nvPr/>
        </p:nvSpPr>
        <p:spPr>
          <a:xfrm>
            <a:off x="3558022" y="3940686"/>
            <a:ext cx="1035489" cy="246650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 section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140C8A-002F-2A18-0600-8DEC5ECA1510}"/>
              </a:ext>
            </a:extLst>
          </p:cNvPr>
          <p:cNvGrpSpPr/>
          <p:nvPr/>
        </p:nvGrpSpPr>
        <p:grpSpPr>
          <a:xfrm>
            <a:off x="4312014" y="1369631"/>
            <a:ext cx="1731988" cy="2157245"/>
            <a:chOff x="4753079" y="1168770"/>
            <a:chExt cx="1731988" cy="2157245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B6C92F9F-398A-774C-EBF4-0AAC640B721C}"/>
                </a:ext>
              </a:extLst>
            </p:cNvPr>
            <p:cNvSpPr/>
            <p:nvPr/>
          </p:nvSpPr>
          <p:spPr>
            <a:xfrm>
              <a:off x="4772802" y="1168770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Transportation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5D3F6F1-DE74-795D-64A9-AA0F3FF4D60C}"/>
                </a:ext>
              </a:extLst>
            </p:cNvPr>
            <p:cNvSpPr/>
            <p:nvPr/>
          </p:nvSpPr>
          <p:spPr>
            <a:xfrm>
              <a:off x="4762044" y="1735972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Housing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C803B7B7-1EB7-A502-CEF4-EC8E49A9FB02}"/>
                </a:ext>
              </a:extLst>
            </p:cNvPr>
            <p:cNvSpPr/>
            <p:nvPr/>
          </p:nvSpPr>
          <p:spPr>
            <a:xfrm>
              <a:off x="4753080" y="2303174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Investments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364870E-2CF5-1BF3-0048-6BC0C42ABE78}"/>
                </a:ext>
              </a:extLst>
            </p:cNvPr>
            <p:cNvSpPr/>
            <p:nvPr/>
          </p:nvSpPr>
          <p:spPr>
            <a:xfrm>
              <a:off x="4753079" y="2870377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Rental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EE9A2E-4110-BC7D-8919-A9A2C0B541DD}"/>
              </a:ext>
            </a:extLst>
          </p:cNvPr>
          <p:cNvCxnSpPr>
            <a:cxnSpLocks/>
            <a:stCxn id="3" idx="3"/>
            <a:endCxn id="72" idx="1"/>
          </p:cNvCxnSpPr>
          <p:nvPr/>
        </p:nvCxnSpPr>
        <p:spPr>
          <a:xfrm flipV="1">
            <a:off x="3491873" y="1597450"/>
            <a:ext cx="839864" cy="812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61FE0-DDA3-C3B3-792D-CD46673851EA}"/>
              </a:ext>
            </a:extLst>
          </p:cNvPr>
          <p:cNvCxnSpPr>
            <a:cxnSpLocks/>
            <a:stCxn id="67" idx="3"/>
            <a:endCxn id="77" idx="1"/>
          </p:cNvCxnSpPr>
          <p:nvPr/>
        </p:nvCxnSpPr>
        <p:spPr>
          <a:xfrm flipV="1">
            <a:off x="3503214" y="2164652"/>
            <a:ext cx="817765" cy="65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560A25-DE37-3B32-2CB7-45A7497E7DD0}"/>
              </a:ext>
            </a:extLst>
          </p:cNvPr>
          <p:cNvCxnSpPr>
            <a:cxnSpLocks/>
            <a:stCxn id="68" idx="3"/>
            <a:endCxn id="78" idx="1"/>
          </p:cNvCxnSpPr>
          <p:nvPr/>
        </p:nvCxnSpPr>
        <p:spPr>
          <a:xfrm flipV="1">
            <a:off x="3491870" y="2731854"/>
            <a:ext cx="820145" cy="506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2E587B2-2E55-8268-3B0A-F6983BCA0F0B}"/>
              </a:ext>
            </a:extLst>
          </p:cNvPr>
          <p:cNvCxnSpPr>
            <a:cxnSpLocks/>
            <a:stCxn id="69" idx="3"/>
            <a:endCxn id="79" idx="1"/>
          </p:cNvCxnSpPr>
          <p:nvPr/>
        </p:nvCxnSpPr>
        <p:spPr>
          <a:xfrm flipV="1">
            <a:off x="3491869" y="3299057"/>
            <a:ext cx="820145" cy="354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15C55B5-5127-F126-33EA-5966304B5522}"/>
              </a:ext>
            </a:extLst>
          </p:cNvPr>
          <p:cNvSpPr/>
          <p:nvPr/>
        </p:nvSpPr>
        <p:spPr>
          <a:xfrm>
            <a:off x="6678693" y="1687576"/>
            <a:ext cx="1712265" cy="455638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Budget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D5AFAC0-0406-4912-B764-5D40A0BC8C79}"/>
              </a:ext>
            </a:extLst>
          </p:cNvPr>
          <p:cNvSpPr/>
          <p:nvPr/>
        </p:nvSpPr>
        <p:spPr>
          <a:xfrm>
            <a:off x="6678692" y="3065854"/>
            <a:ext cx="1712265" cy="455638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FCB1922-6794-6FE6-19A0-F5EADFF5E8D4}"/>
              </a:ext>
            </a:extLst>
          </p:cNvPr>
          <p:cNvCxnSpPr>
            <a:cxnSpLocks/>
            <a:stCxn id="72" idx="3"/>
            <a:endCxn id="83" idx="1"/>
          </p:cNvCxnSpPr>
          <p:nvPr/>
        </p:nvCxnSpPr>
        <p:spPr>
          <a:xfrm>
            <a:off x="6044002" y="1597450"/>
            <a:ext cx="634691" cy="31794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D8F631-75EE-7C02-B413-E8C8E3082157}"/>
              </a:ext>
            </a:extLst>
          </p:cNvPr>
          <p:cNvCxnSpPr>
            <a:cxnSpLocks/>
            <a:stCxn id="77" idx="3"/>
            <a:endCxn id="83" idx="1"/>
          </p:cNvCxnSpPr>
          <p:nvPr/>
        </p:nvCxnSpPr>
        <p:spPr>
          <a:xfrm flipV="1">
            <a:off x="6033244" y="1915395"/>
            <a:ext cx="645449" cy="24925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C8C2A4B-BDE1-63E7-B41D-71E967AB5ACE}"/>
              </a:ext>
            </a:extLst>
          </p:cNvPr>
          <p:cNvSpPr/>
          <p:nvPr/>
        </p:nvSpPr>
        <p:spPr>
          <a:xfrm>
            <a:off x="9215713" y="2506053"/>
            <a:ext cx="1712265" cy="455638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Retire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A939E14-F5AD-A0AF-A908-7DE4D3719F96}"/>
              </a:ext>
            </a:extLst>
          </p:cNvPr>
          <p:cNvCxnSpPr>
            <a:cxnSpLocks/>
            <a:stCxn id="79" idx="3"/>
            <a:endCxn id="84" idx="1"/>
          </p:cNvCxnSpPr>
          <p:nvPr/>
        </p:nvCxnSpPr>
        <p:spPr>
          <a:xfrm flipV="1">
            <a:off x="6024279" y="3293673"/>
            <a:ext cx="654413" cy="538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1B3581A-6411-9760-14A8-2C8602AA8F5D}"/>
              </a:ext>
            </a:extLst>
          </p:cNvPr>
          <p:cNvCxnSpPr>
            <a:cxnSpLocks/>
            <a:stCxn id="83" idx="3"/>
            <a:endCxn id="93" idx="1"/>
          </p:cNvCxnSpPr>
          <p:nvPr/>
        </p:nvCxnSpPr>
        <p:spPr>
          <a:xfrm>
            <a:off x="8390958" y="1915395"/>
            <a:ext cx="824755" cy="81847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7C51B00-AB40-1DD0-4D8E-0EF6CC2564DA}"/>
              </a:ext>
            </a:extLst>
          </p:cNvPr>
          <p:cNvCxnSpPr>
            <a:cxnSpLocks/>
            <a:stCxn id="78" idx="3"/>
            <a:endCxn id="93" idx="1"/>
          </p:cNvCxnSpPr>
          <p:nvPr/>
        </p:nvCxnSpPr>
        <p:spPr>
          <a:xfrm>
            <a:off x="6024280" y="2731854"/>
            <a:ext cx="3191433" cy="201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3665F25-2B28-AF39-D79F-B3F5B96AD38A}"/>
              </a:ext>
            </a:extLst>
          </p:cNvPr>
          <p:cNvCxnSpPr>
            <a:cxnSpLocks/>
            <a:stCxn id="84" idx="3"/>
            <a:endCxn id="93" idx="1"/>
          </p:cNvCxnSpPr>
          <p:nvPr/>
        </p:nvCxnSpPr>
        <p:spPr>
          <a:xfrm flipV="1">
            <a:off x="8390957" y="2733872"/>
            <a:ext cx="824756" cy="55980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30839146-F60F-4935-7F6F-3E85EC7DFAFE}"/>
              </a:ext>
            </a:extLst>
          </p:cNvPr>
          <p:cNvSpPr/>
          <p:nvPr/>
        </p:nvSpPr>
        <p:spPr>
          <a:xfrm>
            <a:off x="2541986" y="3940686"/>
            <a:ext cx="924672" cy="246650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name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988CE8-9B9E-5212-2B06-EC185DD5A1FD}"/>
              </a:ext>
            </a:extLst>
          </p:cNvPr>
          <p:cNvSpPr txBox="1"/>
          <p:nvPr/>
        </p:nvSpPr>
        <p:spPr>
          <a:xfrm>
            <a:off x="1850319" y="3908412"/>
            <a:ext cx="760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Legend: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14AAB30-5870-06BA-A9E0-81A690D299E6}"/>
              </a:ext>
            </a:extLst>
          </p:cNvPr>
          <p:cNvCxnSpPr>
            <a:cxnSpLocks/>
          </p:cNvCxnSpPr>
          <p:nvPr/>
        </p:nvCxnSpPr>
        <p:spPr>
          <a:xfrm>
            <a:off x="1779603" y="3797449"/>
            <a:ext cx="91483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27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BF79DD9-234A-DB34-EC7E-8454738C5505}"/>
              </a:ext>
            </a:extLst>
          </p:cNvPr>
          <p:cNvSpPr/>
          <p:nvPr/>
        </p:nvSpPr>
        <p:spPr>
          <a:xfrm>
            <a:off x="373913" y="2690253"/>
            <a:ext cx="1511057" cy="532899"/>
          </a:xfrm>
          <a:prstGeom prst="roundRect">
            <a:avLst>
              <a:gd name="adj" fmla="val 19245"/>
            </a:avLst>
          </a:prstGeom>
          <a:solidFill>
            <a:srgbClr val="ECE6FF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Annual Budget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1342409-0C8D-A490-2C4D-B740056D2680}"/>
              </a:ext>
            </a:extLst>
          </p:cNvPr>
          <p:cNvSpPr/>
          <p:nvPr/>
        </p:nvSpPr>
        <p:spPr>
          <a:xfrm>
            <a:off x="373913" y="3448120"/>
            <a:ext cx="1511057" cy="681803"/>
          </a:xfrm>
          <a:prstGeom prst="roundRect">
            <a:avLst>
              <a:gd name="adj" fmla="val 19245"/>
            </a:avLst>
          </a:prstGeom>
          <a:solidFill>
            <a:srgbClr val="ECE6FF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Investment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Tax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$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8C59AB4-2DB1-C9BC-516A-176287535484}"/>
              </a:ext>
            </a:extLst>
          </p:cNvPr>
          <p:cNvSpPr/>
          <p:nvPr/>
        </p:nvSpPr>
        <p:spPr>
          <a:xfrm>
            <a:off x="373913" y="4354890"/>
            <a:ext cx="1511057" cy="681803"/>
          </a:xfrm>
          <a:prstGeom prst="roundRect">
            <a:avLst>
              <a:gd name="adj" fmla="val 19245"/>
            </a:avLst>
          </a:prstGeom>
          <a:solidFill>
            <a:srgbClr val="ECE6FF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Investment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Tax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5C5E4B-5E07-0629-2170-30A824CC966A}"/>
              </a:ext>
            </a:extLst>
          </p:cNvPr>
          <p:cNvCxnSpPr>
            <a:cxnSpLocks/>
          </p:cNvCxnSpPr>
          <p:nvPr/>
        </p:nvCxnSpPr>
        <p:spPr>
          <a:xfrm>
            <a:off x="2119261" y="548469"/>
            <a:ext cx="0" cy="58846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7156C1-F280-9CEB-0910-AA75444B091E}"/>
              </a:ext>
            </a:extLst>
          </p:cNvPr>
          <p:cNvSpPr txBox="1"/>
          <p:nvPr/>
        </p:nvSpPr>
        <p:spPr>
          <a:xfrm>
            <a:off x="422139" y="2092957"/>
            <a:ext cx="141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retirement start year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774553-20AB-D60E-DB3C-C22A5660F79F}"/>
              </a:ext>
            </a:extLst>
          </p:cNvPr>
          <p:cNvSpPr txBox="1"/>
          <p:nvPr/>
        </p:nvSpPr>
        <p:spPr>
          <a:xfrm>
            <a:off x="5953417" y="363803"/>
            <a:ext cx="366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for each year of retirement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690320B-CEC3-38E5-B659-2DA18988F2AB}"/>
              </a:ext>
            </a:extLst>
          </p:cNvPr>
          <p:cNvSpPr/>
          <p:nvPr/>
        </p:nvSpPr>
        <p:spPr>
          <a:xfrm>
            <a:off x="3184273" y="4089383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 taxes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6B28515-58E3-721C-3B88-5043066D1CCF}"/>
              </a:ext>
            </a:extLst>
          </p:cNvPr>
          <p:cNvSpPr/>
          <p:nvPr/>
        </p:nvSpPr>
        <p:spPr>
          <a:xfrm>
            <a:off x="3184273" y="3138541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withdrawal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6C434A7-615D-0D5E-761F-40FF4F8E41D7}"/>
              </a:ext>
            </a:extLst>
          </p:cNvPr>
          <p:cNvSpPr/>
          <p:nvPr/>
        </p:nvSpPr>
        <p:spPr>
          <a:xfrm>
            <a:off x="3184274" y="1226308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DB9B9F1-D77F-86BA-6C0E-B49D949CE354}"/>
              </a:ext>
            </a:extLst>
          </p:cNvPr>
          <p:cNvSpPr/>
          <p:nvPr/>
        </p:nvSpPr>
        <p:spPr>
          <a:xfrm>
            <a:off x="3184274" y="2155641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budget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0AF081-41C7-3DF7-E714-B319AD899B26}"/>
              </a:ext>
            </a:extLst>
          </p:cNvPr>
          <p:cNvCxnSpPr>
            <a:cxnSpLocks/>
          </p:cNvCxnSpPr>
          <p:nvPr/>
        </p:nvCxnSpPr>
        <p:spPr>
          <a:xfrm>
            <a:off x="7565546" y="1981363"/>
            <a:ext cx="0" cy="164044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E43BAC-9AB7-F8B0-BBDB-4EC829239285}"/>
              </a:ext>
            </a:extLst>
          </p:cNvPr>
          <p:cNvSpPr txBox="1"/>
          <p:nvPr/>
        </p:nvSpPr>
        <p:spPr>
          <a:xfrm>
            <a:off x="3136315" y="5838021"/>
            <a:ext cx="1485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income plus withdrawal satisfy budget?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4649B3AE-E695-9891-453D-75910FB29D71}"/>
              </a:ext>
            </a:extLst>
          </p:cNvPr>
          <p:cNvSpPr/>
          <p:nvPr/>
        </p:nvSpPr>
        <p:spPr>
          <a:xfrm>
            <a:off x="3448277" y="5040665"/>
            <a:ext cx="796066" cy="75303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EE7008-43A1-6CCE-51D2-9449C976CAA7}"/>
              </a:ext>
            </a:extLst>
          </p:cNvPr>
          <p:cNvSpPr txBox="1"/>
          <p:nvPr/>
        </p:nvSpPr>
        <p:spPr>
          <a:xfrm>
            <a:off x="4288512" y="5478153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6F909-E8F2-223B-7F34-32832F83AA3E}"/>
              </a:ext>
            </a:extLst>
          </p:cNvPr>
          <p:cNvSpPr txBox="1"/>
          <p:nvPr/>
        </p:nvSpPr>
        <p:spPr>
          <a:xfrm>
            <a:off x="2970258" y="5470202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2331EC4-C885-A0D9-5B66-BFF37EE3C1D2}"/>
              </a:ext>
            </a:extLst>
          </p:cNvPr>
          <p:cNvCxnSpPr>
            <a:cxnSpLocks/>
            <a:stCxn id="40" idx="1"/>
            <a:endCxn id="32" idx="1"/>
          </p:cNvCxnSpPr>
          <p:nvPr/>
        </p:nvCxnSpPr>
        <p:spPr>
          <a:xfrm rot="10800000">
            <a:off x="3184273" y="3433693"/>
            <a:ext cx="264004" cy="1983490"/>
          </a:xfrm>
          <a:prstGeom prst="bentConnector3">
            <a:avLst>
              <a:gd name="adj1" fmla="val 18659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C30A22-C44D-7BBA-53DF-C46C45416FA0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3846316" y="3728845"/>
            <a:ext cx="0" cy="360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F86C14-F408-14A5-C3DB-A38C02D5EBBA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flipH="1">
            <a:off x="3846310" y="4679687"/>
            <a:ext cx="6" cy="3609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095C7B-0E7B-C65D-A4DD-F21D732EBFF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846317" y="1816612"/>
            <a:ext cx="0" cy="3390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D47658-74C7-9513-743D-77A01DED68F1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 flipH="1">
            <a:off x="3846316" y="2745945"/>
            <a:ext cx="1" cy="39259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A257E54-3E25-FC17-D406-B95D4E69A7F1}"/>
              </a:ext>
            </a:extLst>
          </p:cNvPr>
          <p:cNvSpPr/>
          <p:nvPr/>
        </p:nvSpPr>
        <p:spPr>
          <a:xfrm>
            <a:off x="5365148" y="2846789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RMD </a:t>
            </a: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FB07181-D55D-9B7E-5293-31B6BB68B2B6}"/>
              </a:ext>
            </a:extLst>
          </p:cNvPr>
          <p:cNvSpPr/>
          <p:nvPr/>
        </p:nvSpPr>
        <p:spPr>
          <a:xfrm>
            <a:off x="5635655" y="1764195"/>
            <a:ext cx="796066" cy="75303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EDD8C4-A3AA-90EC-7BB2-2B799EDB8EF7}"/>
              </a:ext>
            </a:extLst>
          </p:cNvPr>
          <p:cNvSpPr txBox="1"/>
          <p:nvPr/>
        </p:nvSpPr>
        <p:spPr>
          <a:xfrm>
            <a:off x="5238424" y="1014686"/>
            <a:ext cx="1485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withdrawal meet RMD amount?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0DA50C-5ACC-149A-05DE-95F5C2188805}"/>
              </a:ext>
            </a:extLst>
          </p:cNvPr>
          <p:cNvSpPr txBox="1"/>
          <p:nvPr/>
        </p:nvSpPr>
        <p:spPr>
          <a:xfrm>
            <a:off x="6651147" y="2140713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FF5438-5BBF-2222-4FE2-5BA18F8C85F7}"/>
              </a:ext>
            </a:extLst>
          </p:cNvPr>
          <p:cNvSpPr txBox="1"/>
          <p:nvPr/>
        </p:nvSpPr>
        <p:spPr>
          <a:xfrm>
            <a:off x="5516878" y="2481099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D947F34-2B89-F6B5-0969-3E821760E454}"/>
              </a:ext>
            </a:extLst>
          </p:cNvPr>
          <p:cNvCxnSpPr>
            <a:cxnSpLocks/>
            <a:stCxn id="40" idx="3"/>
            <a:endCxn id="64" idx="1"/>
          </p:cNvCxnSpPr>
          <p:nvPr/>
        </p:nvCxnSpPr>
        <p:spPr>
          <a:xfrm flipV="1">
            <a:off x="4244343" y="2140713"/>
            <a:ext cx="1391312" cy="327647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E5C0DE1-9CA4-0EF6-9B91-98577E7AB875}"/>
              </a:ext>
            </a:extLst>
          </p:cNvPr>
          <p:cNvSpPr/>
          <p:nvPr/>
        </p:nvSpPr>
        <p:spPr>
          <a:xfrm>
            <a:off x="5365148" y="3806522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Adjust budget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B1A9409-41CE-F7ED-6E8C-67BA669029AE}"/>
              </a:ext>
            </a:extLst>
          </p:cNvPr>
          <p:cNvSpPr/>
          <p:nvPr/>
        </p:nvSpPr>
        <p:spPr>
          <a:xfrm>
            <a:off x="5365148" y="5716135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 taxes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07019B4-1661-12A0-8265-58CFE613237B}"/>
              </a:ext>
            </a:extLst>
          </p:cNvPr>
          <p:cNvSpPr/>
          <p:nvPr/>
        </p:nvSpPr>
        <p:spPr>
          <a:xfrm>
            <a:off x="5365148" y="4765293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withdrawal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6683DF-7BA2-D650-F3B7-6762565F75B8}"/>
              </a:ext>
            </a:extLst>
          </p:cNvPr>
          <p:cNvCxnSpPr>
            <a:cxnSpLocks/>
          </p:cNvCxnSpPr>
          <p:nvPr/>
        </p:nvCxnSpPr>
        <p:spPr>
          <a:xfrm>
            <a:off x="6027191" y="5355597"/>
            <a:ext cx="0" cy="360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7139CD7-2F25-943F-BA68-A660429E5AD6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 flipH="1">
            <a:off x="6027191" y="2517231"/>
            <a:ext cx="6497" cy="32955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9D0C88-968E-5186-90D5-6AAA26E8D65F}"/>
              </a:ext>
            </a:extLst>
          </p:cNvPr>
          <p:cNvCxnSpPr>
            <a:cxnSpLocks/>
          </p:cNvCxnSpPr>
          <p:nvPr/>
        </p:nvCxnSpPr>
        <p:spPr>
          <a:xfrm>
            <a:off x="6027191" y="3437093"/>
            <a:ext cx="0" cy="3694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A1F7E4-9FF6-D043-9994-E47F83F14A97}"/>
              </a:ext>
            </a:extLst>
          </p:cNvPr>
          <p:cNvCxnSpPr>
            <a:cxnSpLocks/>
          </p:cNvCxnSpPr>
          <p:nvPr/>
        </p:nvCxnSpPr>
        <p:spPr>
          <a:xfrm flipH="1">
            <a:off x="6027191" y="4422868"/>
            <a:ext cx="6489" cy="342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>
            <a:extLst>
              <a:ext uri="{FF2B5EF4-FFF2-40B4-BE49-F238E27FC236}">
                <a16:creationId xmlns:a16="http://schemas.microsoft.com/office/drawing/2014/main" id="{D2ED4E96-7F4D-CDE4-6288-8C4072820A5C}"/>
              </a:ext>
            </a:extLst>
          </p:cNvPr>
          <p:cNvSpPr/>
          <p:nvPr/>
        </p:nvSpPr>
        <p:spPr>
          <a:xfrm>
            <a:off x="8152272" y="2423115"/>
            <a:ext cx="796066" cy="75303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DBBF5F-D89E-06E4-3F8D-1A0DD3CB31DE}"/>
              </a:ext>
            </a:extLst>
          </p:cNvPr>
          <p:cNvSpPr txBox="1"/>
          <p:nvPr/>
        </p:nvSpPr>
        <p:spPr>
          <a:xfrm>
            <a:off x="7955181" y="1014686"/>
            <a:ext cx="1210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withdrawal exceed investment balance?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3108B98-8E5A-67D6-1135-CBECEC89B17C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6431721" y="2140713"/>
            <a:ext cx="11338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184DC4D-1ACB-4391-218B-6B365C49419E}"/>
              </a:ext>
            </a:extLst>
          </p:cNvPr>
          <p:cNvCxnSpPr>
            <a:cxnSpLocks/>
          </p:cNvCxnSpPr>
          <p:nvPr/>
        </p:nvCxnSpPr>
        <p:spPr>
          <a:xfrm>
            <a:off x="2119261" y="1488907"/>
            <a:ext cx="85099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8582AD9-A44F-0161-0E52-DE7BF1C285F2}"/>
              </a:ext>
            </a:extLst>
          </p:cNvPr>
          <p:cNvCxnSpPr>
            <a:cxnSpLocks/>
          </p:cNvCxnSpPr>
          <p:nvPr/>
        </p:nvCxnSpPr>
        <p:spPr>
          <a:xfrm>
            <a:off x="7038063" y="3458609"/>
            <a:ext cx="527483" cy="53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334480F1-A5BB-29DA-C20A-82F0207C305C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 flipH="1" flipV="1">
            <a:off x="5111378" y="4379754"/>
            <a:ext cx="2842497" cy="1010873"/>
          </a:xfrm>
          <a:prstGeom prst="bentConnector3">
            <a:avLst>
              <a:gd name="adj1" fmla="val -8042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129A787-4DE2-C4D5-4FEA-838C171F2D76}"/>
              </a:ext>
            </a:extLst>
          </p:cNvPr>
          <p:cNvCxnSpPr>
            <a:cxnSpLocks/>
          </p:cNvCxnSpPr>
          <p:nvPr/>
        </p:nvCxnSpPr>
        <p:spPr>
          <a:xfrm flipV="1">
            <a:off x="7565546" y="2792066"/>
            <a:ext cx="585185" cy="50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44F74E6-06AF-7EAE-EC70-AAB6AFA78B4F}"/>
              </a:ext>
            </a:extLst>
          </p:cNvPr>
          <p:cNvSpPr txBox="1"/>
          <p:nvPr/>
        </p:nvSpPr>
        <p:spPr>
          <a:xfrm>
            <a:off x="8043551" y="3251055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5A513CB-E4E5-9562-616D-64C508F7F6ED}"/>
              </a:ext>
            </a:extLst>
          </p:cNvPr>
          <p:cNvCxnSpPr>
            <a:cxnSpLocks/>
          </p:cNvCxnSpPr>
          <p:nvPr/>
        </p:nvCxnSpPr>
        <p:spPr>
          <a:xfrm>
            <a:off x="8934324" y="2797115"/>
            <a:ext cx="95094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4389312-315B-6617-B200-0A0D7DFE382F}"/>
              </a:ext>
            </a:extLst>
          </p:cNvPr>
          <p:cNvSpPr txBox="1"/>
          <p:nvPr/>
        </p:nvSpPr>
        <p:spPr>
          <a:xfrm>
            <a:off x="9103901" y="2803614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53483C3-17F6-8993-778C-CC0944AA715C}"/>
              </a:ext>
            </a:extLst>
          </p:cNvPr>
          <p:cNvCxnSpPr>
            <a:cxnSpLocks/>
            <a:stCxn id="85" idx="2"/>
            <a:endCxn id="135" idx="0"/>
          </p:cNvCxnSpPr>
          <p:nvPr/>
        </p:nvCxnSpPr>
        <p:spPr>
          <a:xfrm>
            <a:off x="8550305" y="3176151"/>
            <a:ext cx="4335" cy="7518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34">
            <a:extLst>
              <a:ext uri="{FF2B5EF4-FFF2-40B4-BE49-F238E27FC236}">
                <a16:creationId xmlns:a16="http://schemas.microsoft.com/office/drawing/2014/main" id="{57938DCB-17AA-5A67-30EE-5980AD10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311" y="3928016"/>
            <a:ext cx="1648657" cy="108626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4EF2CBFC-D420-8460-70D3-ED33316EDEFD}"/>
              </a:ext>
            </a:extLst>
          </p:cNvPr>
          <p:cNvSpPr txBox="1"/>
          <p:nvPr/>
        </p:nvSpPr>
        <p:spPr>
          <a:xfrm>
            <a:off x="7611458" y="5116805"/>
            <a:ext cx="189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message and stop calculations?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F3A8ABA6-CAA7-5B3C-D9CC-345DC189F35A}"/>
              </a:ext>
            </a:extLst>
          </p:cNvPr>
          <p:cNvSpPr/>
          <p:nvPr/>
        </p:nvSpPr>
        <p:spPr>
          <a:xfrm>
            <a:off x="9943660" y="2503086"/>
            <a:ext cx="1754463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retirement plan 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99C4E8BD-CF58-7AFF-DA64-44077054D87D}"/>
              </a:ext>
            </a:extLst>
          </p:cNvPr>
          <p:cNvSpPr/>
          <p:nvPr/>
        </p:nvSpPr>
        <p:spPr>
          <a:xfrm>
            <a:off x="9937277" y="3460303"/>
            <a:ext cx="1754463" cy="1219365"/>
          </a:xfrm>
          <a:prstGeom prst="roundRect">
            <a:avLst>
              <a:gd name="adj" fmla="val 9540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Increment year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Calculate inflation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Calculate COLA(s)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Calculate R-o-R</a:t>
            </a:r>
          </a:p>
        </p:txBody>
      </p: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B9A3F178-CC48-0D9D-B958-78EF2B1A7A47}"/>
              </a:ext>
            </a:extLst>
          </p:cNvPr>
          <p:cNvCxnSpPr>
            <a:cxnSpLocks/>
            <a:stCxn id="141" idx="2"/>
            <a:endCxn id="33" idx="0"/>
          </p:cNvCxnSpPr>
          <p:nvPr/>
        </p:nvCxnSpPr>
        <p:spPr>
          <a:xfrm rot="5400000" flipH="1">
            <a:off x="5603733" y="-531108"/>
            <a:ext cx="3453360" cy="6968192"/>
          </a:xfrm>
          <a:prstGeom prst="bentConnector5">
            <a:avLst>
              <a:gd name="adj1" fmla="val -6620"/>
              <a:gd name="adj2" fmla="val -16847"/>
              <a:gd name="adj3" fmla="val 11004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D4989AA-F75D-0768-D67A-0BF2465C7EE2}"/>
              </a:ext>
            </a:extLst>
          </p:cNvPr>
          <p:cNvSpPr txBox="1"/>
          <p:nvPr/>
        </p:nvSpPr>
        <p:spPr>
          <a:xfrm>
            <a:off x="494363" y="363803"/>
            <a:ext cx="127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 clicked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020C37D-1E2E-B21A-C3FC-9816D22BAAFF}"/>
              </a:ext>
            </a:extLst>
          </p:cNvPr>
          <p:cNvCxnSpPr>
            <a:cxnSpLocks/>
            <a:stCxn id="140" idx="2"/>
            <a:endCxn id="141" idx="0"/>
          </p:cNvCxnSpPr>
          <p:nvPr/>
        </p:nvCxnSpPr>
        <p:spPr>
          <a:xfrm flipH="1">
            <a:off x="10814509" y="3093390"/>
            <a:ext cx="6383" cy="36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45B39A0E-17C5-7BA3-0057-2D43A69B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03" y="1123681"/>
            <a:ext cx="469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7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028C36-FAE4-5E05-E7BD-8D5CD3062584}"/>
              </a:ext>
            </a:extLst>
          </p:cNvPr>
          <p:cNvSpPr/>
          <p:nvPr/>
        </p:nvSpPr>
        <p:spPr>
          <a:xfrm>
            <a:off x="4210890" y="255578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TaxRates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F2F9AFC-3F0F-3281-E993-86E68EBD72AE}"/>
              </a:ext>
            </a:extLst>
          </p:cNvPr>
          <p:cNvSpPr/>
          <p:nvPr/>
        </p:nvSpPr>
        <p:spPr>
          <a:xfrm>
            <a:off x="5390953" y="255578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Housing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5E5202-04F8-07AB-8C48-CA942D03CB2A}"/>
              </a:ext>
            </a:extLst>
          </p:cNvPr>
          <p:cNvSpPr/>
          <p:nvPr/>
        </p:nvSpPr>
        <p:spPr>
          <a:xfrm>
            <a:off x="5390953" y="298841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Transportation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CA67CDF-6CCB-E4ED-1C97-9134781987A8}"/>
              </a:ext>
            </a:extLst>
          </p:cNvPr>
          <p:cNvSpPr/>
          <p:nvPr/>
        </p:nvSpPr>
        <p:spPr>
          <a:xfrm>
            <a:off x="5384325" y="3437414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Investments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718B63-D313-1450-1BDD-1427FDA4E187}"/>
              </a:ext>
            </a:extLst>
          </p:cNvPr>
          <p:cNvSpPr/>
          <p:nvPr/>
        </p:nvSpPr>
        <p:spPr>
          <a:xfrm>
            <a:off x="5390953" y="385367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Rental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B3697A9-A95E-91B1-451B-C730D0993F2A}"/>
              </a:ext>
            </a:extLst>
          </p:cNvPr>
          <p:cNvSpPr/>
          <p:nvPr/>
        </p:nvSpPr>
        <p:spPr>
          <a:xfrm>
            <a:off x="6615225" y="255578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 Estimator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8B5194-7116-0B03-27B0-C2F6A32E6753}"/>
              </a:ext>
            </a:extLst>
          </p:cNvPr>
          <p:cNvSpPr/>
          <p:nvPr/>
        </p:nvSpPr>
        <p:spPr>
          <a:xfrm>
            <a:off x="6615225" y="298841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TaxRates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DFDB6D2-BB85-A36B-5639-198B1F48A274}"/>
              </a:ext>
            </a:extLst>
          </p:cNvPr>
          <p:cNvSpPr/>
          <p:nvPr/>
        </p:nvSpPr>
        <p:spPr>
          <a:xfrm>
            <a:off x="6615225" y="3437414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Rental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FD55C63-4CDF-0D2D-FF5C-B87FEDFE0E69}"/>
              </a:ext>
            </a:extLst>
          </p:cNvPr>
          <p:cNvSpPr/>
          <p:nvPr/>
        </p:nvSpPr>
        <p:spPr>
          <a:xfrm>
            <a:off x="7846125" y="255578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Housing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EA0BDC-5D50-AC0E-E7CA-E88FC0578E41}"/>
              </a:ext>
            </a:extLst>
          </p:cNvPr>
          <p:cNvSpPr/>
          <p:nvPr/>
        </p:nvSpPr>
        <p:spPr>
          <a:xfrm>
            <a:off x="7846125" y="298841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Transportation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F2E30C5-3FD8-D2AA-36C4-61A2F6850193}"/>
              </a:ext>
            </a:extLst>
          </p:cNvPr>
          <p:cNvSpPr/>
          <p:nvPr/>
        </p:nvSpPr>
        <p:spPr>
          <a:xfrm>
            <a:off x="7846125" y="3437414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Med-Insur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843DDBE-B1B7-4654-9917-3488EE39B455}"/>
              </a:ext>
            </a:extLst>
          </p:cNvPr>
          <p:cNvSpPr/>
          <p:nvPr/>
        </p:nvSpPr>
        <p:spPr>
          <a:xfrm>
            <a:off x="10307923" y="255578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COLACPI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CD32A8-672E-2175-CDCB-46DBEA437A0A}"/>
              </a:ext>
            </a:extLst>
          </p:cNvPr>
          <p:cNvSpPr/>
          <p:nvPr/>
        </p:nvSpPr>
        <p:spPr>
          <a:xfrm>
            <a:off x="10307923" y="298841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LifeTables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12F5F6A-410B-6175-2B6C-4CFDC0BA914C}"/>
              </a:ext>
            </a:extLst>
          </p:cNvPr>
          <p:cNvSpPr/>
          <p:nvPr/>
        </p:nvSpPr>
        <p:spPr>
          <a:xfrm>
            <a:off x="10307923" y="3437414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TaxTables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166C206-BF00-BE68-3A2F-410786366819}"/>
              </a:ext>
            </a:extLst>
          </p:cNvPr>
          <p:cNvSpPr/>
          <p:nvPr/>
        </p:nvSpPr>
        <p:spPr>
          <a:xfrm>
            <a:off x="10307923" y="385367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IRMAA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3FD78A9-1EF5-2E4A-567A-C45D622712B5}"/>
              </a:ext>
            </a:extLst>
          </p:cNvPr>
          <p:cNvSpPr/>
          <p:nvPr/>
        </p:nvSpPr>
        <p:spPr>
          <a:xfrm>
            <a:off x="10307923" y="428630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RMDTable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3FF3EC1-EB8C-1F3E-4A3B-D94C6EB411CD}"/>
              </a:ext>
            </a:extLst>
          </p:cNvPr>
          <p:cNvSpPr/>
          <p:nvPr/>
        </p:nvSpPr>
        <p:spPr>
          <a:xfrm>
            <a:off x="10307923" y="5151559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4E82CB5-6C21-6E1C-005D-5DC42F97A1C9}"/>
              </a:ext>
            </a:extLst>
          </p:cNvPr>
          <p:cNvSpPr/>
          <p:nvPr/>
        </p:nvSpPr>
        <p:spPr>
          <a:xfrm>
            <a:off x="9077025" y="2555782"/>
            <a:ext cx="1068674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RMD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24FE01-9553-82C5-1907-79C09D1EE4E0}"/>
              </a:ext>
            </a:extLst>
          </p:cNvPr>
          <p:cNvSpPr/>
          <p:nvPr/>
        </p:nvSpPr>
        <p:spPr>
          <a:xfrm>
            <a:off x="1854051" y="2538437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EData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2C816B3-6189-A8CB-7C77-39413781F490}"/>
              </a:ext>
            </a:extLst>
          </p:cNvPr>
          <p:cNvSpPr/>
          <p:nvPr/>
        </p:nvSpPr>
        <p:spPr>
          <a:xfrm>
            <a:off x="10307923" y="471893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Calculators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E80CA27-6269-3D59-6552-ED8C8C84ADE2}"/>
              </a:ext>
            </a:extLst>
          </p:cNvPr>
          <p:cNvSpPr/>
          <p:nvPr/>
        </p:nvSpPr>
        <p:spPr>
          <a:xfrm>
            <a:off x="4207567" y="1375861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Individuals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9EEF6C8-C777-5F57-AF53-1AE0BE471DEB}"/>
              </a:ext>
            </a:extLst>
          </p:cNvPr>
          <p:cNvSpPr/>
          <p:nvPr/>
        </p:nvSpPr>
        <p:spPr>
          <a:xfrm>
            <a:off x="5384325" y="1367232"/>
            <a:ext cx="1068674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Assets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E1F16B-FE50-147C-6642-CE8AC3A2C46E}"/>
              </a:ext>
            </a:extLst>
          </p:cNvPr>
          <p:cNvSpPr/>
          <p:nvPr/>
        </p:nvSpPr>
        <p:spPr>
          <a:xfrm>
            <a:off x="6615225" y="1364358"/>
            <a:ext cx="1068674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92B8FD9-C9C0-91DC-FE86-B8F8EDBF30AD}"/>
              </a:ext>
            </a:extLst>
          </p:cNvPr>
          <p:cNvSpPr/>
          <p:nvPr/>
        </p:nvSpPr>
        <p:spPr>
          <a:xfrm>
            <a:off x="7846125" y="1372985"/>
            <a:ext cx="1068674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Budget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E758505-9D61-7A17-6E42-0F57B8E37FBC}"/>
              </a:ext>
            </a:extLst>
          </p:cNvPr>
          <p:cNvSpPr/>
          <p:nvPr/>
        </p:nvSpPr>
        <p:spPr>
          <a:xfrm>
            <a:off x="10307923" y="1361481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Useful Info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04ADDB7-9430-F8E6-E13D-644052B34EF6}"/>
              </a:ext>
            </a:extLst>
          </p:cNvPr>
          <p:cNvSpPr/>
          <p:nvPr/>
        </p:nvSpPr>
        <p:spPr>
          <a:xfrm>
            <a:off x="9077025" y="1364357"/>
            <a:ext cx="1068674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Retire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FC5F08E-C9CC-770C-1501-25E798E0D46D}"/>
              </a:ext>
            </a:extLst>
          </p:cNvPr>
          <p:cNvSpPr/>
          <p:nvPr/>
        </p:nvSpPr>
        <p:spPr>
          <a:xfrm>
            <a:off x="3030809" y="1372985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D088A11-EEE5-CA40-D3AD-02BA287DDED5}"/>
              </a:ext>
            </a:extLst>
          </p:cNvPr>
          <p:cNvSpPr/>
          <p:nvPr/>
        </p:nvSpPr>
        <p:spPr>
          <a:xfrm>
            <a:off x="1854051" y="1364357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33C3B1A-9548-A42F-278A-8F7443B1C5A4}"/>
              </a:ext>
            </a:extLst>
          </p:cNvPr>
          <p:cNvSpPr/>
          <p:nvPr/>
        </p:nvSpPr>
        <p:spPr>
          <a:xfrm>
            <a:off x="677293" y="1361481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B8D8BE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Welcome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DEB8C71-2439-F159-E5D8-D81219A37244}"/>
              </a:ext>
            </a:extLst>
          </p:cNvPr>
          <p:cNvSpPr/>
          <p:nvPr/>
        </p:nvSpPr>
        <p:spPr>
          <a:xfrm>
            <a:off x="3027931" y="6092697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EFCFD4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5F8A11A-AEEC-4631-DE9D-E150CB6E4537}"/>
              </a:ext>
            </a:extLst>
          </p:cNvPr>
          <p:cNvSpPr/>
          <p:nvPr/>
        </p:nvSpPr>
        <p:spPr>
          <a:xfrm>
            <a:off x="1847850" y="6092697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EFCFD4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HomeChart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FFB0D67-B483-906A-115A-791F315AE780}"/>
              </a:ext>
            </a:extLst>
          </p:cNvPr>
          <p:cNvSpPr/>
          <p:nvPr/>
        </p:nvSpPr>
        <p:spPr>
          <a:xfrm>
            <a:off x="671092" y="6075352"/>
            <a:ext cx="1014532" cy="312691"/>
          </a:xfrm>
          <a:prstGeom prst="roundRect">
            <a:avLst>
              <a:gd name="adj" fmla="val 13794"/>
            </a:avLst>
          </a:prstGeom>
          <a:solidFill>
            <a:srgbClr val="EFCFD4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E022EF-CC54-8B6C-2B4D-9057F2CE4BFA}"/>
              </a:ext>
            </a:extLst>
          </p:cNvPr>
          <p:cNvSpPr txBox="1"/>
          <p:nvPr/>
        </p:nvSpPr>
        <p:spPr>
          <a:xfrm>
            <a:off x="205946" y="992149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tabs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94013E-145D-1C42-E06E-C9287AEF6E3E}"/>
              </a:ext>
            </a:extLst>
          </p:cNvPr>
          <p:cNvSpPr txBox="1"/>
          <p:nvPr/>
        </p:nvSpPr>
        <p:spPr>
          <a:xfrm>
            <a:off x="202641" y="2177321"/>
            <a:ext cx="148587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tabs</a:t>
            </a:r>
          </a:p>
          <a:p>
            <a:r>
              <a:rPr lang="en-US" sz="1100" dirty="0"/>
              <a:t>Navigate to theses tabs from the above default tab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DF8E3E-F738-34E0-483B-2B3EDA18B12B}"/>
              </a:ext>
            </a:extLst>
          </p:cNvPr>
          <p:cNvSpPr txBox="1"/>
          <p:nvPr/>
        </p:nvSpPr>
        <p:spPr>
          <a:xfrm>
            <a:off x="2987869" y="2473558"/>
            <a:ext cx="1187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Home tab can navigate to these default tabs:</a:t>
            </a:r>
          </a:p>
          <a:p>
            <a:endParaRPr 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A9B27B-79E2-E12B-8298-C6F2782AB3F6}"/>
              </a:ext>
            </a:extLst>
          </p:cNvPr>
          <p:cNvSpPr txBox="1"/>
          <p:nvPr/>
        </p:nvSpPr>
        <p:spPr>
          <a:xfrm>
            <a:off x="3118654" y="3062724"/>
            <a:ext cx="92548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-Individuals</a:t>
            </a:r>
          </a:p>
          <a:p>
            <a:r>
              <a:rPr lang="en-US" sz="1100" dirty="0"/>
              <a:t>-Assets</a:t>
            </a:r>
          </a:p>
          <a:p>
            <a:r>
              <a:rPr lang="en-US" sz="1100" dirty="0"/>
              <a:t>-Income</a:t>
            </a:r>
          </a:p>
          <a:p>
            <a:r>
              <a:rPr lang="en-US" sz="1100" dirty="0"/>
              <a:t>-Budget</a:t>
            </a:r>
          </a:p>
          <a:p>
            <a:r>
              <a:rPr lang="en-US" sz="1100" dirty="0"/>
              <a:t>-Retire</a:t>
            </a:r>
          </a:p>
          <a:p>
            <a:r>
              <a:rPr lang="en-US" sz="1100" dirty="0"/>
              <a:t>-Useful Info</a:t>
            </a:r>
          </a:p>
          <a:p>
            <a:endParaRPr 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0300E9-8603-90C0-4317-B2C26097A3C6}"/>
              </a:ext>
            </a:extLst>
          </p:cNvPr>
          <p:cNvSpPr txBox="1"/>
          <p:nvPr/>
        </p:nvSpPr>
        <p:spPr>
          <a:xfrm>
            <a:off x="202641" y="5600863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 tabs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66C7717-6306-342B-0FB9-3FEFA510123B}"/>
              </a:ext>
            </a:extLst>
          </p:cNvPr>
          <p:cNvSpPr/>
          <p:nvPr/>
        </p:nvSpPr>
        <p:spPr>
          <a:xfrm>
            <a:off x="1849929" y="2988412"/>
            <a:ext cx="1014532" cy="312691"/>
          </a:xfrm>
          <a:prstGeom prst="roundRect">
            <a:avLst>
              <a:gd name="adj" fmla="val 1379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ImportMsg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E67BE5-157B-D06D-E867-3CEB791EF702}"/>
              </a:ext>
            </a:extLst>
          </p:cNvPr>
          <p:cNvSpPr txBox="1"/>
          <p:nvPr/>
        </p:nvSpPr>
        <p:spPr>
          <a:xfrm>
            <a:off x="1757457" y="5678219"/>
            <a:ext cx="855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These tabs are only available in the Visual Basic feature whish is accessed from Excel Developer menu option.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00E004-D663-D81E-8803-077E15090ED1}"/>
              </a:ext>
            </a:extLst>
          </p:cNvPr>
          <p:cNvCxnSpPr>
            <a:cxnSpLocks/>
          </p:cNvCxnSpPr>
          <p:nvPr/>
        </p:nvCxnSpPr>
        <p:spPr>
          <a:xfrm>
            <a:off x="202641" y="2067698"/>
            <a:ext cx="11289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0C2150-A73E-CDC6-C474-B36A848D4E98}"/>
              </a:ext>
            </a:extLst>
          </p:cNvPr>
          <p:cNvCxnSpPr>
            <a:cxnSpLocks/>
          </p:cNvCxnSpPr>
          <p:nvPr/>
        </p:nvCxnSpPr>
        <p:spPr>
          <a:xfrm>
            <a:off x="202641" y="5600863"/>
            <a:ext cx="11289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wn Arrow 68">
            <a:extLst>
              <a:ext uri="{FF2B5EF4-FFF2-40B4-BE49-F238E27FC236}">
                <a16:creationId xmlns:a16="http://schemas.microsoft.com/office/drawing/2014/main" id="{4C11BC1D-8D88-F45F-92B0-D9F555C979AD}"/>
              </a:ext>
            </a:extLst>
          </p:cNvPr>
          <p:cNvSpPr/>
          <p:nvPr/>
        </p:nvSpPr>
        <p:spPr>
          <a:xfrm flipH="1">
            <a:off x="3478608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54BF418C-6727-2CE0-67DA-278EA57711D8}"/>
              </a:ext>
            </a:extLst>
          </p:cNvPr>
          <p:cNvSpPr/>
          <p:nvPr/>
        </p:nvSpPr>
        <p:spPr>
          <a:xfrm flipH="1">
            <a:off x="2300965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ABF0C0-3502-B626-5869-6C30F0ED3B7A}"/>
              </a:ext>
            </a:extLst>
          </p:cNvPr>
          <p:cNvSpPr/>
          <p:nvPr/>
        </p:nvSpPr>
        <p:spPr>
          <a:xfrm flipH="1">
            <a:off x="5833894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FF1A85BF-8A68-3AEE-2C7A-B3A61FC1D405}"/>
              </a:ext>
            </a:extLst>
          </p:cNvPr>
          <p:cNvSpPr/>
          <p:nvPr/>
        </p:nvSpPr>
        <p:spPr>
          <a:xfrm flipH="1">
            <a:off x="4656251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97C8B749-6280-06EE-E168-D2250C70A909}"/>
              </a:ext>
            </a:extLst>
          </p:cNvPr>
          <p:cNvSpPr/>
          <p:nvPr/>
        </p:nvSpPr>
        <p:spPr>
          <a:xfrm flipH="1">
            <a:off x="8276413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8514478D-29E2-BEB3-6F0B-6262B06EA3A4}"/>
              </a:ext>
            </a:extLst>
          </p:cNvPr>
          <p:cNvSpPr/>
          <p:nvPr/>
        </p:nvSpPr>
        <p:spPr>
          <a:xfrm flipH="1">
            <a:off x="7098770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583B0FD6-79B4-6F42-889C-27CF869D54D1}"/>
              </a:ext>
            </a:extLst>
          </p:cNvPr>
          <p:cNvSpPr/>
          <p:nvPr/>
        </p:nvSpPr>
        <p:spPr>
          <a:xfrm flipH="1">
            <a:off x="10718932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E0989265-067F-5A77-B33B-A4B4F7EFF97A}"/>
              </a:ext>
            </a:extLst>
          </p:cNvPr>
          <p:cNvSpPr/>
          <p:nvPr/>
        </p:nvSpPr>
        <p:spPr>
          <a:xfrm flipH="1">
            <a:off x="9541289" y="1790895"/>
            <a:ext cx="112460" cy="2059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8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EDAC5A-BF78-089A-F954-630563A51F5A}"/>
              </a:ext>
            </a:extLst>
          </p:cNvPr>
          <p:cNvSpPr/>
          <p:nvPr/>
        </p:nvSpPr>
        <p:spPr>
          <a:xfrm>
            <a:off x="538154" y="1882339"/>
            <a:ext cx="1787159" cy="17689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Checklist outline">
            <a:extLst>
              <a:ext uri="{FF2B5EF4-FFF2-40B4-BE49-F238E27FC236}">
                <a16:creationId xmlns:a16="http://schemas.microsoft.com/office/drawing/2014/main" id="{887517C5-0284-4498-8E83-05EE8F56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6771" y="2169900"/>
            <a:ext cx="914400" cy="914400"/>
          </a:xfrm>
          <a:prstGeom prst="rect">
            <a:avLst/>
          </a:prstGeom>
        </p:spPr>
      </p:pic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AC0839DB-36EE-8C79-748A-5A5BAA85A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494" y="635615"/>
            <a:ext cx="914400" cy="9144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5E72C34-FFA7-6C08-F24F-62B22109F1F1}"/>
              </a:ext>
            </a:extLst>
          </p:cNvPr>
          <p:cNvSpPr/>
          <p:nvPr/>
        </p:nvSpPr>
        <p:spPr>
          <a:xfrm>
            <a:off x="798461" y="2137243"/>
            <a:ext cx="1266547" cy="1259100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llar with solid fill">
            <a:extLst>
              <a:ext uri="{FF2B5EF4-FFF2-40B4-BE49-F238E27FC236}">
                <a16:creationId xmlns:a16="http://schemas.microsoft.com/office/drawing/2014/main" id="{B3D6E388-39E5-0013-6356-D278D23B8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744" y="2237958"/>
            <a:ext cx="701185" cy="701185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C6360AE0-324E-3381-BE8E-CFC3305F0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3266" y="2405209"/>
            <a:ext cx="808820" cy="80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2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4214EC-3825-B118-ED94-8C7276522F8F}"/>
              </a:ext>
            </a:extLst>
          </p:cNvPr>
          <p:cNvGrpSpPr/>
          <p:nvPr/>
        </p:nvGrpSpPr>
        <p:grpSpPr>
          <a:xfrm>
            <a:off x="3442101" y="1031507"/>
            <a:ext cx="5279787" cy="5279787"/>
            <a:chOff x="2809964" y="1101056"/>
            <a:chExt cx="5279787" cy="52797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F7C41AA-5539-99E7-29E1-563EE37A34A9}"/>
                </a:ext>
              </a:extLst>
            </p:cNvPr>
            <p:cNvGrpSpPr/>
            <p:nvPr/>
          </p:nvGrpSpPr>
          <p:grpSpPr>
            <a:xfrm>
              <a:off x="2809964" y="1101056"/>
              <a:ext cx="5279787" cy="5279787"/>
              <a:chOff x="2809964" y="1101056"/>
              <a:chExt cx="5279787" cy="5279787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8164E3A-9AD1-8E7A-E755-53CBBDF7F0E2}"/>
                  </a:ext>
                </a:extLst>
              </p:cNvPr>
              <p:cNvSpPr/>
              <p:nvPr/>
            </p:nvSpPr>
            <p:spPr>
              <a:xfrm>
                <a:off x="2809964" y="1101056"/>
                <a:ext cx="5279787" cy="52797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5-Point Star 86">
                <a:extLst>
                  <a:ext uri="{FF2B5EF4-FFF2-40B4-BE49-F238E27FC236}">
                    <a16:creationId xmlns:a16="http://schemas.microsoft.com/office/drawing/2014/main" id="{5F81800C-7F6D-618C-15AE-6006F4B92C28}"/>
                  </a:ext>
                </a:extLst>
              </p:cNvPr>
              <p:cNvSpPr/>
              <p:nvPr/>
            </p:nvSpPr>
            <p:spPr>
              <a:xfrm>
                <a:off x="4533178" y="2860694"/>
                <a:ext cx="1833358" cy="1760510"/>
              </a:xfrm>
              <a:prstGeom prst="star5">
                <a:avLst>
                  <a:gd name="adj" fmla="val 40653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5AD5CFF-1D92-7329-0C98-755E2FDAABBF}"/>
                </a:ext>
              </a:extLst>
            </p:cNvPr>
            <p:cNvCxnSpPr>
              <a:cxnSpLocks/>
              <a:stCxn id="86" idx="0"/>
              <a:endCxn id="87" idx="0"/>
            </p:cNvCxnSpPr>
            <p:nvPr/>
          </p:nvCxnSpPr>
          <p:spPr>
            <a:xfrm flipH="1">
              <a:off x="5449857" y="1101056"/>
              <a:ext cx="1" cy="1759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8D77E6F-9A28-DFC6-AE71-B848DC2D2E7B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6016395" y="4621200"/>
              <a:ext cx="935543" cy="1295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0D301-4C90-BEA8-183E-7E07F1CA3A8E}"/>
                </a:ext>
              </a:extLst>
            </p:cNvPr>
            <p:cNvCxnSpPr>
              <a:cxnSpLocks/>
              <a:endCxn id="87" idx="4"/>
            </p:cNvCxnSpPr>
            <p:nvPr/>
          </p:nvCxnSpPr>
          <p:spPr>
            <a:xfrm flipH="1">
              <a:off x="6366534" y="3003046"/>
              <a:ext cx="1601340" cy="530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2C999CA-55A2-5FF7-9B51-07E35452F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1958" y="4622988"/>
              <a:ext cx="935543" cy="1295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E181F20-2433-3E46-E41A-10E05C77D267}"/>
                </a:ext>
              </a:extLst>
            </p:cNvPr>
            <p:cNvCxnSpPr>
              <a:cxnSpLocks/>
            </p:cNvCxnSpPr>
            <p:nvPr/>
          </p:nvCxnSpPr>
          <p:spPr>
            <a:xfrm>
              <a:off x="2936628" y="3016578"/>
              <a:ext cx="1583367" cy="51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Graphic 58" descr="Head with gears outline">
            <a:extLst>
              <a:ext uri="{FF2B5EF4-FFF2-40B4-BE49-F238E27FC236}">
                <a16:creationId xmlns:a16="http://schemas.microsoft.com/office/drawing/2014/main" id="{454FA4BA-D8A7-EC69-D04D-F58F66ED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7117" y="6000689"/>
            <a:ext cx="627670" cy="62767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55678357-2A36-1BAC-A76C-558F1B3B3884}"/>
              </a:ext>
            </a:extLst>
          </p:cNvPr>
          <p:cNvGrpSpPr/>
          <p:nvPr/>
        </p:nvGrpSpPr>
        <p:grpSpPr>
          <a:xfrm>
            <a:off x="6190007" y="1342979"/>
            <a:ext cx="1618147" cy="1839982"/>
            <a:chOff x="3720381" y="1641157"/>
            <a:chExt cx="1618147" cy="1839982"/>
          </a:xfrm>
        </p:grpSpPr>
        <p:pic>
          <p:nvPicPr>
            <p:cNvPr id="25" name="Graphic 24" descr="Medicine outline">
              <a:extLst>
                <a:ext uri="{FF2B5EF4-FFF2-40B4-BE49-F238E27FC236}">
                  <a16:creationId xmlns:a16="http://schemas.microsoft.com/office/drawing/2014/main" id="{96C62015-3CAA-7396-903F-533E70C10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66772" y="2848387"/>
              <a:ext cx="632752" cy="632752"/>
            </a:xfrm>
            <a:prstGeom prst="rect">
              <a:avLst/>
            </a:prstGeom>
          </p:spPr>
        </p:pic>
        <p:pic>
          <p:nvPicPr>
            <p:cNvPr id="51" name="Graphic 50" descr="Medical outline">
              <a:extLst>
                <a:ext uri="{FF2B5EF4-FFF2-40B4-BE49-F238E27FC236}">
                  <a16:creationId xmlns:a16="http://schemas.microsoft.com/office/drawing/2014/main" id="{C3B9B582-8180-E0A2-F10D-59E8123F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32127" y="1641157"/>
              <a:ext cx="632753" cy="632753"/>
            </a:xfrm>
            <a:prstGeom prst="rect">
              <a:avLst/>
            </a:prstGeom>
          </p:spPr>
        </p:pic>
        <p:pic>
          <p:nvPicPr>
            <p:cNvPr id="53" name="Graphic 52" descr="Heart with pulse outline">
              <a:extLst>
                <a:ext uri="{FF2B5EF4-FFF2-40B4-BE49-F238E27FC236}">
                  <a16:creationId xmlns:a16="http://schemas.microsoft.com/office/drawing/2014/main" id="{B4431002-9418-3A62-6470-B1E09BD7D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20381" y="2188466"/>
              <a:ext cx="737670" cy="737670"/>
            </a:xfrm>
            <a:prstGeom prst="rect">
              <a:avLst/>
            </a:prstGeom>
          </p:spPr>
        </p:pic>
        <p:pic>
          <p:nvPicPr>
            <p:cNvPr id="61" name="Graphic 60" descr="Needle outline">
              <a:extLst>
                <a:ext uri="{FF2B5EF4-FFF2-40B4-BE49-F238E27FC236}">
                  <a16:creationId xmlns:a16="http://schemas.microsoft.com/office/drawing/2014/main" id="{0713AB2B-6494-9803-C7C6-890B64BDE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31861" y="2021883"/>
              <a:ext cx="606667" cy="606667"/>
            </a:xfrm>
            <a:prstGeom prst="rect">
              <a:avLst/>
            </a:prstGeom>
          </p:spPr>
        </p:pic>
      </p:grpSp>
      <p:pic>
        <p:nvPicPr>
          <p:cNvPr id="63" name="Graphic 62" descr="Caret Up with solid fill">
            <a:extLst>
              <a:ext uri="{FF2B5EF4-FFF2-40B4-BE49-F238E27FC236}">
                <a16:creationId xmlns:a16="http://schemas.microsoft.com/office/drawing/2014/main" id="{9DAE8ECE-6F87-9FA0-6DBF-203F83B1CC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760" y="148382"/>
            <a:ext cx="914400" cy="914400"/>
          </a:xfrm>
          <a:prstGeom prst="rect">
            <a:avLst/>
          </a:prstGeom>
        </p:spPr>
      </p:pic>
      <p:pic>
        <p:nvPicPr>
          <p:cNvPr id="66" name="Graphic 65" descr="Caret Up with solid fill">
            <a:extLst>
              <a:ext uri="{FF2B5EF4-FFF2-40B4-BE49-F238E27FC236}">
                <a16:creationId xmlns:a16="http://schemas.microsoft.com/office/drawing/2014/main" id="{86DE5B95-EB89-0C4E-DA75-6B36FE8500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1078306" y="148382"/>
            <a:ext cx="914400" cy="914400"/>
          </a:xfrm>
          <a:prstGeom prst="rect">
            <a:avLst/>
          </a:prstGeom>
        </p:spPr>
      </p:pic>
      <p:pic>
        <p:nvPicPr>
          <p:cNvPr id="29" name="Graphic 28" descr="Female Profile outline">
            <a:extLst>
              <a:ext uri="{FF2B5EF4-FFF2-40B4-BE49-F238E27FC236}">
                <a16:creationId xmlns:a16="http://schemas.microsoft.com/office/drawing/2014/main" id="{4E788C9A-02C2-29A7-4479-2CAFBAA099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36822" y="1695824"/>
            <a:ext cx="773319" cy="746153"/>
          </a:xfrm>
          <a:prstGeom prst="rect">
            <a:avLst/>
          </a:prstGeom>
        </p:spPr>
      </p:pic>
      <p:pic>
        <p:nvPicPr>
          <p:cNvPr id="31" name="Graphic 30" descr="Male profile outline">
            <a:extLst>
              <a:ext uri="{FF2B5EF4-FFF2-40B4-BE49-F238E27FC236}">
                <a16:creationId xmlns:a16="http://schemas.microsoft.com/office/drawing/2014/main" id="{3518ED4E-4103-03D2-E358-332A19D4E9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55582" y="2198354"/>
            <a:ext cx="844170" cy="814515"/>
          </a:xfrm>
          <a:prstGeom prst="rect">
            <a:avLst/>
          </a:prstGeom>
        </p:spPr>
      </p:pic>
      <p:pic>
        <p:nvPicPr>
          <p:cNvPr id="70" name="Graphic 69" descr="Cat outline">
            <a:extLst>
              <a:ext uri="{FF2B5EF4-FFF2-40B4-BE49-F238E27FC236}">
                <a16:creationId xmlns:a16="http://schemas.microsoft.com/office/drawing/2014/main" id="{535943A2-3F7B-C0B7-CD34-A2D260FECD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05152" y="1457925"/>
            <a:ext cx="533550" cy="514807"/>
          </a:xfrm>
          <a:prstGeom prst="rect">
            <a:avLst/>
          </a:prstGeom>
        </p:spPr>
      </p:pic>
      <p:pic>
        <p:nvPicPr>
          <p:cNvPr id="72" name="Graphic 71" descr="Dog outline">
            <a:extLst>
              <a:ext uri="{FF2B5EF4-FFF2-40B4-BE49-F238E27FC236}">
                <a16:creationId xmlns:a16="http://schemas.microsoft.com/office/drawing/2014/main" id="{F5BB6E20-76F3-B840-8608-6F16C1AB38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5225566" y="1621663"/>
            <a:ext cx="688968" cy="664765"/>
          </a:xfrm>
          <a:prstGeom prst="rect">
            <a:avLst/>
          </a:prstGeom>
        </p:spPr>
      </p:pic>
      <p:pic>
        <p:nvPicPr>
          <p:cNvPr id="74" name="Graphic 73" descr="Scroll outline">
            <a:extLst>
              <a:ext uri="{FF2B5EF4-FFF2-40B4-BE49-F238E27FC236}">
                <a16:creationId xmlns:a16="http://schemas.microsoft.com/office/drawing/2014/main" id="{DFFEA3B4-B1FA-637F-83F3-786EAEE058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499080" y="6024052"/>
            <a:ext cx="664671" cy="664671"/>
          </a:xfrm>
          <a:prstGeom prst="rect">
            <a:avLst/>
          </a:prstGeom>
        </p:spPr>
      </p:pic>
      <p:pic>
        <p:nvPicPr>
          <p:cNvPr id="7" name="Graphic 6" descr="Monthly calendar outline">
            <a:extLst>
              <a:ext uri="{FF2B5EF4-FFF2-40B4-BE49-F238E27FC236}">
                <a16:creationId xmlns:a16="http://schemas.microsoft.com/office/drawing/2014/main" id="{643DE1E1-FE09-FE97-805F-A88095AE283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63552" y="3491672"/>
            <a:ext cx="737669" cy="737669"/>
          </a:xfrm>
          <a:prstGeom prst="rect">
            <a:avLst/>
          </a:prstGeom>
        </p:spPr>
      </p:pic>
      <p:pic>
        <p:nvPicPr>
          <p:cNvPr id="19" name="Graphic 18" descr="Cake outline">
            <a:extLst>
              <a:ext uri="{FF2B5EF4-FFF2-40B4-BE49-F238E27FC236}">
                <a16:creationId xmlns:a16="http://schemas.microsoft.com/office/drawing/2014/main" id="{B9E0D206-5A1F-897C-693C-ADBF39DDADA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384594" y="4105426"/>
            <a:ext cx="807244" cy="807244"/>
          </a:xfrm>
          <a:prstGeom prst="rect">
            <a:avLst/>
          </a:prstGeom>
        </p:spPr>
      </p:pic>
      <p:pic>
        <p:nvPicPr>
          <p:cNvPr id="47" name="Graphic 46" descr="Clock outline">
            <a:extLst>
              <a:ext uri="{FF2B5EF4-FFF2-40B4-BE49-F238E27FC236}">
                <a16:creationId xmlns:a16="http://schemas.microsoft.com/office/drawing/2014/main" id="{F7B98F32-8C1F-095F-19CB-CF5461C895F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89650" y="3373884"/>
            <a:ext cx="632752" cy="632752"/>
          </a:xfrm>
          <a:prstGeom prst="rect">
            <a:avLst/>
          </a:prstGeom>
        </p:spPr>
      </p:pic>
      <p:pic>
        <p:nvPicPr>
          <p:cNvPr id="75" name="Graphic 74" descr="Monthly calendar outline">
            <a:extLst>
              <a:ext uri="{FF2B5EF4-FFF2-40B4-BE49-F238E27FC236}">
                <a16:creationId xmlns:a16="http://schemas.microsoft.com/office/drawing/2014/main" id="{0931DE85-8A34-C9E5-E12A-31FE497FE6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19625915">
            <a:off x="3884389" y="4282285"/>
            <a:ext cx="410715" cy="410715"/>
          </a:xfrm>
          <a:prstGeom prst="rect">
            <a:avLst/>
          </a:prstGeom>
        </p:spPr>
      </p:pic>
      <p:pic>
        <p:nvPicPr>
          <p:cNvPr id="13" name="Graphic 12" descr="Bank outline">
            <a:extLst>
              <a:ext uri="{FF2B5EF4-FFF2-40B4-BE49-F238E27FC236}">
                <a16:creationId xmlns:a16="http://schemas.microsoft.com/office/drawing/2014/main" id="{FD378578-03D7-0A03-D5C4-7C55F02E3FD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923080" y="3209963"/>
            <a:ext cx="679631" cy="679631"/>
          </a:xfrm>
          <a:prstGeom prst="rect">
            <a:avLst/>
          </a:prstGeom>
        </p:spPr>
      </p:pic>
      <p:pic>
        <p:nvPicPr>
          <p:cNvPr id="35" name="Graphic 34" descr="Transfer1 outline">
            <a:extLst>
              <a:ext uri="{FF2B5EF4-FFF2-40B4-BE49-F238E27FC236}">
                <a16:creationId xmlns:a16="http://schemas.microsoft.com/office/drawing/2014/main" id="{1D1DF4EB-3972-6287-92AB-6C86F9BC0FC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012294" y="3562104"/>
            <a:ext cx="679631" cy="679631"/>
          </a:xfrm>
          <a:prstGeom prst="rect">
            <a:avLst/>
          </a:prstGeom>
        </p:spPr>
      </p:pic>
      <p:pic>
        <p:nvPicPr>
          <p:cNvPr id="57" name="Graphic 56" descr="Coins outline">
            <a:extLst>
              <a:ext uri="{FF2B5EF4-FFF2-40B4-BE49-F238E27FC236}">
                <a16:creationId xmlns:a16="http://schemas.microsoft.com/office/drawing/2014/main" id="{F17BF9B8-79DF-9D7C-F4EB-4A854667EDC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906115" y="4154939"/>
            <a:ext cx="394928" cy="394928"/>
          </a:xfrm>
          <a:prstGeom prst="rect">
            <a:avLst/>
          </a:prstGeom>
        </p:spPr>
      </p:pic>
      <p:pic>
        <p:nvPicPr>
          <p:cNvPr id="77" name="Graphic 76" descr="Open hand outline">
            <a:extLst>
              <a:ext uri="{FF2B5EF4-FFF2-40B4-BE49-F238E27FC236}">
                <a16:creationId xmlns:a16="http://schemas.microsoft.com/office/drawing/2014/main" id="{32B2518E-BF6A-1405-4907-3CAB60B98A3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818320" y="4297992"/>
            <a:ext cx="598701" cy="598701"/>
          </a:xfrm>
          <a:prstGeom prst="rect">
            <a:avLst/>
          </a:prstGeom>
        </p:spPr>
      </p:pic>
      <p:pic>
        <p:nvPicPr>
          <p:cNvPr id="5" name="Graphic 4" descr="Gantt Chart outline">
            <a:extLst>
              <a:ext uri="{FF2B5EF4-FFF2-40B4-BE49-F238E27FC236}">
                <a16:creationId xmlns:a16="http://schemas.microsoft.com/office/drawing/2014/main" id="{60C8863D-54E9-A0D9-5CB2-0677D736CAA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49423" y="3860506"/>
            <a:ext cx="607294" cy="607294"/>
          </a:xfrm>
          <a:prstGeom prst="rect">
            <a:avLst/>
          </a:prstGeom>
        </p:spPr>
      </p:pic>
      <p:pic>
        <p:nvPicPr>
          <p:cNvPr id="9" name="Graphic 8" descr="Checklist outline">
            <a:extLst>
              <a:ext uri="{FF2B5EF4-FFF2-40B4-BE49-F238E27FC236}">
                <a16:creationId xmlns:a16="http://schemas.microsoft.com/office/drawing/2014/main" id="{958433A1-0725-D85A-C2C6-793994F0AD1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13567" y="2143280"/>
            <a:ext cx="652410" cy="652410"/>
          </a:xfrm>
          <a:prstGeom prst="rect">
            <a:avLst/>
          </a:prstGeom>
        </p:spPr>
      </p:pic>
      <p:pic>
        <p:nvPicPr>
          <p:cNvPr id="79" name="Graphic 78" descr="Badge Question Mark outline">
            <a:extLst>
              <a:ext uri="{FF2B5EF4-FFF2-40B4-BE49-F238E27FC236}">
                <a16:creationId xmlns:a16="http://schemas.microsoft.com/office/drawing/2014/main" id="{F227FC65-188F-9D7A-1976-7B5A5DEBC27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46055" y="2945766"/>
            <a:ext cx="1659970" cy="1659972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A5558AF-F453-9E06-8051-05054D746267}"/>
              </a:ext>
            </a:extLst>
          </p:cNvPr>
          <p:cNvGrpSpPr/>
          <p:nvPr/>
        </p:nvGrpSpPr>
        <p:grpSpPr>
          <a:xfrm>
            <a:off x="5081927" y="4814779"/>
            <a:ext cx="2024237" cy="1320862"/>
            <a:chOff x="5212242" y="4802419"/>
            <a:chExt cx="2024237" cy="132086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4E2D85C-F7D0-AE76-4C53-C57C4E97FE10}"/>
                </a:ext>
              </a:extLst>
            </p:cNvPr>
            <p:cNvGrpSpPr/>
            <p:nvPr/>
          </p:nvGrpSpPr>
          <p:grpSpPr>
            <a:xfrm>
              <a:off x="5212242" y="4802419"/>
              <a:ext cx="1560581" cy="1247483"/>
              <a:chOff x="6011477" y="656478"/>
              <a:chExt cx="1560581" cy="1247483"/>
            </a:xfrm>
          </p:grpSpPr>
          <p:pic>
            <p:nvPicPr>
              <p:cNvPr id="15" name="Graphic 14" descr="House outline">
                <a:extLst>
                  <a:ext uri="{FF2B5EF4-FFF2-40B4-BE49-F238E27FC236}">
                    <a16:creationId xmlns:a16="http://schemas.microsoft.com/office/drawing/2014/main" id="{9C99A4AF-4F47-B490-E3C1-4F53795E80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6542629" y="656478"/>
                <a:ext cx="663416" cy="663416"/>
              </a:xfrm>
              <a:prstGeom prst="rect">
                <a:avLst/>
              </a:prstGeom>
            </p:spPr>
          </p:pic>
          <p:pic>
            <p:nvPicPr>
              <p:cNvPr id="27" name="Graphic 26" descr="Car outline">
                <a:extLst>
                  <a:ext uri="{FF2B5EF4-FFF2-40B4-BE49-F238E27FC236}">
                    <a16:creationId xmlns:a16="http://schemas.microsoft.com/office/drawing/2014/main" id="{9E8DD4B9-D5DA-6F6D-FCCD-3D9401E3C2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6674886" y="1240545"/>
                <a:ext cx="663416" cy="663416"/>
              </a:xfrm>
              <a:prstGeom prst="rect">
                <a:avLst/>
              </a:prstGeom>
            </p:spPr>
          </p:pic>
          <p:pic>
            <p:nvPicPr>
              <p:cNvPr id="55" name="Graphic 54" descr="Building outline">
                <a:extLst>
                  <a:ext uri="{FF2B5EF4-FFF2-40B4-BE49-F238E27FC236}">
                    <a16:creationId xmlns:a16="http://schemas.microsoft.com/office/drawing/2014/main" id="{FAECE68B-10A4-DC64-86BC-244FA1814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6011477" y="1059678"/>
                <a:ext cx="764933" cy="764933"/>
              </a:xfrm>
              <a:prstGeom prst="rect">
                <a:avLst/>
              </a:prstGeom>
            </p:spPr>
          </p:pic>
          <p:pic>
            <p:nvPicPr>
              <p:cNvPr id="68" name="Graphic 67" descr="Tools outline">
                <a:extLst>
                  <a:ext uri="{FF2B5EF4-FFF2-40B4-BE49-F238E27FC236}">
                    <a16:creationId xmlns:a16="http://schemas.microsoft.com/office/drawing/2014/main" id="{443855CC-689A-66B9-DA01-1ABD93990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96DAC541-7B7A-43D3-8B79-37D633B846F1}">
                    <asvg:svgBlip xmlns:asvg="http://schemas.microsoft.com/office/drawing/2016/SVG/main" r:embed="rId53"/>
                  </a:ext>
                </a:extLst>
              </a:blip>
              <a:stretch>
                <a:fillRect/>
              </a:stretch>
            </p:blipFill>
            <p:spPr>
              <a:xfrm>
                <a:off x="7206045" y="1032571"/>
                <a:ext cx="366013" cy="366013"/>
              </a:xfrm>
              <a:prstGeom prst="rect">
                <a:avLst/>
              </a:prstGeom>
            </p:spPr>
          </p:pic>
        </p:grpSp>
        <p:pic>
          <p:nvPicPr>
            <p:cNvPr id="118" name="Graphic 117" descr="Travel outline">
              <a:extLst>
                <a:ext uri="{FF2B5EF4-FFF2-40B4-BE49-F238E27FC236}">
                  <a16:creationId xmlns:a16="http://schemas.microsoft.com/office/drawing/2014/main" id="{2C501110-D795-49C4-1B2D-D39E23F6B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6573680" y="5460482"/>
              <a:ext cx="662799" cy="662799"/>
            </a:xfrm>
            <a:prstGeom prst="rect">
              <a:avLst/>
            </a:prstGeom>
          </p:spPr>
        </p:pic>
      </p:grpSp>
      <p:pic>
        <p:nvPicPr>
          <p:cNvPr id="121" name="Graphic 120" descr="Connections outline">
            <a:extLst>
              <a:ext uri="{FF2B5EF4-FFF2-40B4-BE49-F238E27FC236}">
                <a16:creationId xmlns:a16="http://schemas.microsoft.com/office/drawing/2014/main" id="{1128AA6B-EC6B-FFCF-DD8D-90A96C53F0C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4053092" y="2372915"/>
            <a:ext cx="773319" cy="773319"/>
          </a:xfrm>
          <a:prstGeom prst="rect">
            <a:avLst/>
          </a:prstGeom>
        </p:spPr>
      </p:pic>
      <p:pic>
        <p:nvPicPr>
          <p:cNvPr id="123" name="Graphic 122" descr="Stethoscope outline">
            <a:extLst>
              <a:ext uri="{FF2B5EF4-FFF2-40B4-BE49-F238E27FC236}">
                <a16:creationId xmlns:a16="http://schemas.microsoft.com/office/drawing/2014/main" id="{E22AD97A-CB9D-C23D-2FF0-8BA1912C0702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7405783" y="2342871"/>
            <a:ext cx="596703" cy="596703"/>
          </a:xfrm>
          <a:prstGeom prst="rect">
            <a:avLst/>
          </a:prstGeom>
        </p:spPr>
      </p:pic>
      <p:pic>
        <p:nvPicPr>
          <p:cNvPr id="125" name="Graphic 124" descr="Credit card outline">
            <a:extLst>
              <a:ext uri="{FF2B5EF4-FFF2-40B4-BE49-F238E27FC236}">
                <a16:creationId xmlns:a16="http://schemas.microsoft.com/office/drawing/2014/main" id="{26AE0560-DD5D-8277-BD16-186EEB5F8156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273460" y="4508898"/>
            <a:ext cx="914400" cy="914400"/>
          </a:xfrm>
          <a:prstGeom prst="rect">
            <a:avLst/>
          </a:prstGeom>
        </p:spPr>
      </p:pic>
      <p:pic>
        <p:nvPicPr>
          <p:cNvPr id="127" name="Graphic 126" descr="Dollar outline">
            <a:extLst>
              <a:ext uri="{FF2B5EF4-FFF2-40B4-BE49-F238E27FC236}">
                <a16:creationId xmlns:a16="http://schemas.microsoft.com/office/drawing/2014/main" id="{231D92DE-A25B-B4DB-4239-05BFB0BFBEB0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7777698" y="3984874"/>
            <a:ext cx="539155" cy="539155"/>
          </a:xfrm>
          <a:prstGeom prst="rect">
            <a:avLst/>
          </a:prstGeom>
        </p:spPr>
      </p:pic>
      <p:pic>
        <p:nvPicPr>
          <p:cNvPr id="128" name="Graphic 127" descr="Monthly calendar outline">
            <a:extLst>
              <a:ext uri="{FF2B5EF4-FFF2-40B4-BE49-F238E27FC236}">
                <a16:creationId xmlns:a16="http://schemas.microsoft.com/office/drawing/2014/main" id="{C5D860E3-EB29-9DBF-1F0B-960797B060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0999935">
            <a:off x="3942894" y="4700364"/>
            <a:ext cx="410715" cy="410715"/>
          </a:xfrm>
          <a:prstGeom prst="rect">
            <a:avLst/>
          </a:prstGeom>
        </p:spPr>
      </p:pic>
      <p:pic>
        <p:nvPicPr>
          <p:cNvPr id="129" name="Graphic 128" descr="Monthly calendar outline">
            <a:extLst>
              <a:ext uri="{FF2B5EF4-FFF2-40B4-BE49-F238E27FC236}">
                <a16:creationId xmlns:a16="http://schemas.microsoft.com/office/drawing/2014/main" id="{021DE511-7496-7FEF-9185-4BC9638FF59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18581573">
            <a:off x="4239313" y="4971811"/>
            <a:ext cx="417026" cy="410715"/>
          </a:xfrm>
          <a:prstGeom prst="rect">
            <a:avLst/>
          </a:prstGeom>
        </p:spPr>
      </p:pic>
      <p:sp>
        <p:nvSpPr>
          <p:cNvPr id="130" name="Oval 129">
            <a:extLst>
              <a:ext uri="{FF2B5EF4-FFF2-40B4-BE49-F238E27FC236}">
                <a16:creationId xmlns:a16="http://schemas.microsoft.com/office/drawing/2014/main" id="{69FC0003-2714-F0DC-E277-303D0AE030EB}"/>
              </a:ext>
            </a:extLst>
          </p:cNvPr>
          <p:cNvSpPr/>
          <p:nvPr/>
        </p:nvSpPr>
        <p:spPr>
          <a:xfrm>
            <a:off x="1839787" y="786899"/>
            <a:ext cx="2013775" cy="2013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12380</TotalTime>
  <Words>216</Words>
  <Application>Microsoft Macintosh PowerPoint</Application>
  <PresentationFormat>Widescreen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MT Condensed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Weilert</dc:creator>
  <cp:lastModifiedBy>Dave Weilert</cp:lastModifiedBy>
  <cp:revision>28</cp:revision>
  <dcterms:created xsi:type="dcterms:W3CDTF">2019-08-07T17:28:03Z</dcterms:created>
  <dcterms:modified xsi:type="dcterms:W3CDTF">2022-07-16T16:39:04Z</dcterms:modified>
</cp:coreProperties>
</file>