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4" r:id="rId4"/>
  </p:sldMasterIdLst>
  <p:sldIdLst>
    <p:sldId id="257" r:id="rId5"/>
    <p:sldId id="261" r:id="rId6"/>
    <p:sldId id="263" r:id="rId7"/>
    <p:sldId id="266" r:id="rId8"/>
    <p:sldId id="268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ECF6-FB3B-447F-A637-192008FB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2CDCD-E2EF-4FE1-B24D-344D39E3F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BB9DF-7CA2-4436-BBA2-0D7497CC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437D1-47DF-433C-A35B-B1DB7A78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971FE-455B-44BC-9267-2F7633BA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0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D446-9B4C-4B2B-BD55-6FCFAD79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F91E7-BD15-412D-A017-1842EA20F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EFDB-60E1-4156-BDF1-16B7AF07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07E3-18A8-43D9-A751-81395B05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C16B4-9BFB-4FE6-B8B4-24AA3AB5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982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E7E62-8F51-446F-AC16-A5EF75E67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46C6D-4B40-412A-95A7-1B728730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F5928-536F-44A0-96D7-D5299FAF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36F8-B101-41B4-A5F4-08937C9D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DD26-6091-41DF-98C7-77A8DB0C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576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9895-150D-46B3-B726-B85821D4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4773E-40F6-4E23-B5F0-EFC6C02F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2F1D5-693F-4735-ADA1-88B727FE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835F7-6599-48F9-9731-99A6F37B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B39BD-97B5-487E-9B8B-3333A29D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7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95E8-B773-4AA6-8CA8-EBA927EA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27B21-5195-426B-823C-3E9831EA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C8789-997E-429D-81B5-C86B2A36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E9F73-F1B1-4D10-B829-A9CA1968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615A-3FD8-40E7-BBE3-4B5AEA6D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8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3F74-8389-48EC-A7EA-B371FF13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EB6E-7C07-4B04-BBBE-B6E911D3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B9786-E236-4735-9426-AA55F2CA6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557CF-7C65-4529-B351-2E13A762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ABBB4-3DB7-42C1-A0F8-0E3476D7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CE473-87B9-4615-8A61-070E27BA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4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77CB-08BF-4E14-9CF0-9B861556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AFCF1-2A8A-4613-9845-D08265186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9D0F4-EC4C-4B15-B17E-54F5DBF65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D4940-B108-4B17-AC56-B0A94E08C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F0779-F903-4D2D-BE0C-8ADCEB975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46061-8EBC-4551-AC15-A193C1C3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CFED1-67D3-4A18-ADE0-D374D852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C79D1-45C9-4F54-9DCB-E7F16CE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2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5EC5-E7BE-420D-9BDF-5C8AB59D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7F5F8-40BC-4AC8-B4D0-F11A4A52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D0E47-AA54-49CC-BE6D-C10295F1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B06EA-F0AA-4265-9AF7-190F14FF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6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FF1BF-A33C-45D4-9B21-918F99F0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47E53-21E9-45F8-97D7-6A26BCA0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D92CD-4493-486C-A9A6-3C1BD8E5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7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2A6D-515E-4026-B7DB-86077AA2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0B6D-550A-410E-9FC5-C10A4F9AE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7A251-8A75-4BC9-B761-424C0FBF3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80A1D-FB24-4ECE-898A-D02937EE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2D3D2-D61A-4CA5-8078-382C5198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1C33A-B8B9-4CCD-B752-E562F7CA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7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8DF1-6480-468D-A251-44B79017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B3C2A-DD17-46F5-B358-AB1A705AF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9D046-4BCA-44A3-9E40-9B34E0F30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90396-B4C0-4972-AD69-5E393481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7F6A0-A8FA-49D9-A7A8-BDD93888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4EADB-8C61-4EC2-A4C4-538BE360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0C7A1-2722-454D-A0A9-2754FBB5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D627-E5BE-4FC9-8A89-2E08800E3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4EED-433C-4012-AA84-95081AC6D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6887F-5CAB-4621-B534-FF23ED1C8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2540-5D96-4280-AD52-0A3393722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7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uds in the sky&#10;&#10;Description automatically generated">
            <a:extLst>
              <a:ext uri="{FF2B5EF4-FFF2-40B4-BE49-F238E27FC236}">
                <a16:creationId xmlns:a16="http://schemas.microsoft.com/office/drawing/2014/main" id="{E4C5957E-0C5C-48B0-AFD3-34197977E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" r="22804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261" y="771988"/>
            <a:ext cx="4023360" cy="3517933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Canadian Climate Data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20000"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By David Sullivan   - 500955153</a:t>
            </a:r>
          </a:p>
          <a:p>
            <a:pPr algn="l">
              <a:spcAft>
                <a:spcPts val="600"/>
              </a:spcAft>
            </a:pPr>
            <a:r>
              <a:rPr lang="en-US" sz="2000" dirty="0"/>
              <a:t>CKME 136</a:t>
            </a:r>
          </a:p>
          <a:p>
            <a:pPr algn="l">
              <a:spcAft>
                <a:spcPts val="600"/>
              </a:spcAft>
            </a:pPr>
            <a:r>
              <a:rPr lang="en-US" sz="2000" dirty="0"/>
              <a:t>2020-04-15</a:t>
            </a:r>
          </a:p>
          <a:p>
            <a:pPr algn="l">
              <a:spcAft>
                <a:spcPts val="600"/>
              </a:spcAft>
            </a:pP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Canadian Weather Stations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F21546-E70F-4792-A6A8-5584E17F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3"/>
            <a:ext cx="3697873" cy="3415623"/>
          </a:xfrm>
        </p:spPr>
        <p:txBody>
          <a:bodyPr>
            <a:normAutofit/>
          </a:bodyPr>
          <a:lstStyle/>
          <a:p>
            <a:r>
              <a:rPr lang="en-US" sz="1800" dirty="0"/>
              <a:t>289 total stations </a:t>
            </a:r>
          </a:p>
          <a:p>
            <a:r>
              <a:rPr lang="en-US" sz="1800" dirty="0"/>
              <a:t>Daily data from at least 1980 to 2017</a:t>
            </a:r>
          </a:p>
          <a:p>
            <a:r>
              <a:rPr lang="en-US" sz="1800" dirty="0"/>
              <a:t>Daily mean and max temperatures, wind, precipitation data</a:t>
            </a:r>
          </a:p>
          <a:p>
            <a:r>
              <a:rPr lang="en-US" sz="1800" dirty="0"/>
              <a:t>Grouped by main latitude ranges in the populated belt and Toronto and Vancouver areas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Content Placeholder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0B0D240-DCC3-4806-BF58-09B0CBFE1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8" r="1448" b="2"/>
          <a:stretch/>
        </p:blipFill>
        <p:spPr>
          <a:xfrm>
            <a:off x="5443936" y="643467"/>
            <a:ext cx="595842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210317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Supplemental Data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F21546-E70F-4792-A6A8-5584E17F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Local ground solar radiation measured for the Toronto and Vancouver locations</a:t>
            </a:r>
          </a:p>
          <a:p>
            <a:r>
              <a:rPr lang="en-US" sz="2000" dirty="0"/>
              <a:t>Top of Atmosphere solar energy levels from NASA satellite data</a:t>
            </a:r>
          </a:p>
          <a:p>
            <a:r>
              <a:rPr lang="en-US" sz="2000" dirty="0"/>
              <a:t>Global average CO2 levels from NOAA </a:t>
            </a:r>
            <a:r>
              <a:rPr lang="en-GB" sz="2000" dirty="0"/>
              <a:t>Mauna Loa Observatory in Hawaii 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A satellite in space&#10;&#10;Description automatically generated">
            <a:extLst>
              <a:ext uri="{FF2B5EF4-FFF2-40B4-BE49-F238E27FC236}">
                <a16:creationId xmlns:a16="http://schemas.microsoft.com/office/drawing/2014/main" id="{87EAC1A5-758B-4ABC-B394-C12F22B91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363" y="2230452"/>
            <a:ext cx="6250769" cy="445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1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7CD896-5EE6-43FF-B4B3-EF42E697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4" y="2362871"/>
            <a:ext cx="4140104" cy="4109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71" y="325589"/>
            <a:ext cx="4140104" cy="1135075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Toronto stations data – summer months</a:t>
            </a:r>
          </a:p>
        </p:txBody>
      </p:sp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7894ABE-947C-464D-AE6B-368166777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5552" r="-197"/>
          <a:stretch/>
        </p:blipFill>
        <p:spPr>
          <a:xfrm>
            <a:off x="5735781" y="0"/>
            <a:ext cx="6445133" cy="4180843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2A72A89-567D-4479-BF27-302875F53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643" y="3184072"/>
            <a:ext cx="3983678" cy="3551976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CD0DFC4A-0BF3-49EE-9573-07BDC755D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321" y="3184071"/>
            <a:ext cx="3983679" cy="355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3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E949DDA0-5727-4B6F-80B2-9A6405956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75"/>
          <a:stretch/>
        </p:blipFill>
        <p:spPr>
          <a:xfrm>
            <a:off x="5694518" y="0"/>
            <a:ext cx="6497482" cy="3812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1" y="170650"/>
            <a:ext cx="4762223" cy="1313765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Vancouver stations data – summer months</a:t>
            </a:r>
          </a:p>
        </p:txBody>
      </p:sp>
      <p:pic>
        <p:nvPicPr>
          <p:cNvPr id="4" name="Picture 3" descr="A flock of birds flying in the sky&#10;&#10;Description automatically generated">
            <a:extLst>
              <a:ext uri="{FF2B5EF4-FFF2-40B4-BE49-F238E27FC236}">
                <a16:creationId xmlns:a16="http://schemas.microsoft.com/office/drawing/2014/main" id="{F60AE236-EEA1-4E50-BA83-16A84AB34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368" y="3070243"/>
            <a:ext cx="4081632" cy="363931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B73E15-1C7D-4477-B146-A6942C125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9" y="2351314"/>
            <a:ext cx="4232529" cy="3924833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DD2E528-1951-4395-8A7D-F66F853DE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8841" y="3075709"/>
            <a:ext cx="4081632" cy="35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9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D080129-FAD3-4165-BCC3-09DDB7DCD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6"/>
          <a:stretch/>
        </p:blipFill>
        <p:spPr>
          <a:xfrm>
            <a:off x="4892634" y="0"/>
            <a:ext cx="7299366" cy="3310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1" y="170650"/>
            <a:ext cx="4762223" cy="1313765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 Latitude range 49.0 to 51.0 – summer months</a:t>
            </a:r>
          </a:p>
        </p:txBody>
      </p:sp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AED3B733-EBDD-4F00-9246-CBD1A379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623" y="2980705"/>
            <a:ext cx="4015376" cy="35802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8AB766-65CD-48E4-A953-CB15D6874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10690"/>
            <a:ext cx="4274277" cy="4052597"/>
          </a:xfrm>
          <a:prstGeom prst="rect">
            <a:avLst/>
          </a:prstGeom>
        </p:spPr>
      </p:pic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692A01C-9633-4CB8-9822-984E1CA1F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437" y="2980706"/>
            <a:ext cx="4015375" cy="358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DBE0A476-62EE-4A0D-AD2F-C737DD568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-359036"/>
            <a:ext cx="10029825" cy="74361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EB846C-7185-4DA8-9860-67CEE18A6D97}"/>
              </a:ext>
            </a:extLst>
          </p:cNvPr>
          <p:cNvSpPr/>
          <p:nvPr/>
        </p:nvSpPr>
        <p:spPr>
          <a:xfrm>
            <a:off x="0" y="-342900"/>
            <a:ext cx="9860035" cy="7543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5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13" y="178548"/>
            <a:ext cx="3681397" cy="529905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CA" sz="2800" dirty="0"/>
              <a:t>Correlation Results</a:t>
            </a:r>
            <a:endParaRPr lang="en-US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846106-AA10-4D2E-91DE-287E5AD95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32413"/>
              </p:ext>
            </p:extLst>
          </p:nvPr>
        </p:nvGraphicFramePr>
        <p:xfrm>
          <a:off x="544613" y="1756418"/>
          <a:ext cx="5937250" cy="1917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7175">
                  <a:extLst>
                    <a:ext uri="{9D8B030D-6E8A-4147-A177-3AD203B41FA5}">
                      <a16:colId xmlns:a16="http://schemas.microsoft.com/office/drawing/2014/main" val="389574772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799188415"/>
                    </a:ext>
                  </a:extLst>
                </a:gridCol>
                <a:gridCol w="1134745">
                  <a:extLst>
                    <a:ext uri="{9D8B030D-6E8A-4147-A177-3AD203B41FA5}">
                      <a16:colId xmlns:a16="http://schemas.microsoft.com/office/drawing/2014/main" val="142681843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51144763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632900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Temperature Dataset - Annual avg temp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Toronto-200km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Vancouver-200km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Latitude range47to49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Latitude range49to51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687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CO2 Correlation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36.0%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36.0%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65.0%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260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CO2 p-value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0.0302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0.02736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1.90E-05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0.9197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7039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TOA Solar levels correlation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-22.0%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7.0%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-37.0%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-9.0%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124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TOA Solar p-value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0.1919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0.663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0.02389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0.6102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0429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Local Solar levels correlation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67.0%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23.0%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n/a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n/a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74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Local Solar level p-value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5.76E-06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0.1699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n/a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n/a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01479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187E76-DC18-49B3-80D7-DCA2B5F71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30343"/>
              </p:ext>
            </p:extLst>
          </p:nvPr>
        </p:nvGraphicFramePr>
        <p:xfrm>
          <a:off x="488315" y="4332287"/>
          <a:ext cx="6049846" cy="1974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7175">
                  <a:extLst>
                    <a:ext uri="{9D8B030D-6E8A-4147-A177-3AD203B41FA5}">
                      <a16:colId xmlns:a16="http://schemas.microsoft.com/office/drawing/2014/main" val="4109385659"/>
                    </a:ext>
                  </a:extLst>
                </a:gridCol>
                <a:gridCol w="1013026">
                  <a:extLst>
                    <a:ext uri="{9D8B030D-6E8A-4147-A177-3AD203B41FA5}">
                      <a16:colId xmlns:a16="http://schemas.microsoft.com/office/drawing/2014/main" val="13573306"/>
                    </a:ext>
                  </a:extLst>
                </a:gridCol>
                <a:gridCol w="1134745">
                  <a:extLst>
                    <a:ext uri="{9D8B030D-6E8A-4147-A177-3AD203B41FA5}">
                      <a16:colId xmlns:a16="http://schemas.microsoft.com/office/drawing/2014/main" val="3721907190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655627308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40925247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Temperature Dataset - Summer avg temp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Toronto-200km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Vancouver-200km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Latitude range47to49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Latitude range49to51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070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CO2 Correlation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28.0%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100" dirty="0">
                          <a:effectLst/>
                        </a:rPr>
                        <a:t>64.0%</a:t>
                      </a:r>
                      <a:endParaRPr lang="en-CA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58.0%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51.0%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443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CO2 p-value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0.09567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>
                          <a:effectLst/>
                        </a:rPr>
                        <a:t>0.004942</a:t>
                      </a:r>
                      <a:endParaRPr lang="en-CA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0.0001948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0.01458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885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TOA Solar levels correlation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-2.0%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100">
                          <a:effectLst/>
                        </a:rPr>
                        <a:t>-37.0%</a:t>
                      </a:r>
                      <a:endParaRPr lang="en-CA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-47.0%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-37.0%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8319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TOA Solar p-value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0.9038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>
                          <a:effectLst/>
                        </a:rPr>
                        <a:t>0.01023</a:t>
                      </a:r>
                      <a:endParaRPr lang="en-CA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0.00324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0.05146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356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Local Solar levels correlation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66.0%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100">
                          <a:effectLst/>
                        </a:rPr>
                        <a:t>52.0%</a:t>
                      </a:r>
                      <a:endParaRPr lang="en-CA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n/a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n/a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12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Local Solar level p-value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1.02E-05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effectLst/>
                        </a:rPr>
                        <a:t>3.57E-05</a:t>
                      </a:r>
                      <a:endParaRPr lang="en-CA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n/a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n/a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6333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22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Canadian Climate Data project</vt:lpstr>
      <vt:lpstr>Canadian Weather Stations</vt:lpstr>
      <vt:lpstr>Supplemental Data</vt:lpstr>
      <vt:lpstr>Toronto stations data – summer months</vt:lpstr>
      <vt:lpstr>Vancouver stations data – summer months</vt:lpstr>
      <vt:lpstr> Latitude range 49.0 to 51.0 – summer months</vt:lpstr>
      <vt:lpstr>Correlation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2020-04-15T16:24:35Z</dcterms:created>
  <dcterms:modified xsi:type="dcterms:W3CDTF">2020-04-15T17:13:30Z</dcterms:modified>
</cp:coreProperties>
</file>