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304" r:id="rId5"/>
    <p:sldId id="278" r:id="rId6"/>
    <p:sldId id="259" r:id="rId7"/>
    <p:sldId id="289" r:id="rId8"/>
    <p:sldId id="272" r:id="rId9"/>
    <p:sldId id="281" r:id="rId10"/>
    <p:sldId id="268" r:id="rId11"/>
    <p:sldId id="269" r:id="rId12"/>
    <p:sldId id="270" r:id="rId13"/>
    <p:sldId id="282" r:id="rId14"/>
    <p:sldId id="271" r:id="rId15"/>
    <p:sldId id="279" r:id="rId16"/>
    <p:sldId id="291" r:id="rId17"/>
    <p:sldId id="262" r:id="rId18"/>
    <p:sldId id="297" r:id="rId19"/>
    <p:sldId id="299" r:id="rId20"/>
    <p:sldId id="300" r:id="rId21"/>
    <p:sldId id="280" r:id="rId22"/>
    <p:sldId id="266" r:id="rId23"/>
    <p:sldId id="265" r:id="rId24"/>
    <p:sldId id="298" r:id="rId25"/>
    <p:sldId id="292" r:id="rId26"/>
    <p:sldId id="301" r:id="rId27"/>
    <p:sldId id="305" r:id="rId28"/>
    <p:sldId id="303" r:id="rId29"/>
    <p:sldId id="267" r:id="rId30"/>
    <p:sldId id="315" r:id="rId31"/>
    <p:sldId id="283" r:id="rId32"/>
    <p:sldId id="307" r:id="rId33"/>
    <p:sldId id="309" r:id="rId34"/>
    <p:sldId id="308" r:id="rId35"/>
    <p:sldId id="290" r:id="rId36"/>
    <p:sldId id="311" r:id="rId37"/>
    <p:sldId id="312" r:id="rId38"/>
    <p:sldId id="313" r:id="rId39"/>
    <p:sldId id="314" r:id="rId40"/>
    <p:sldId id="286" r:id="rId41"/>
    <p:sldId id="28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215" autoAdjust="0"/>
  </p:normalViewPr>
  <p:slideViewPr>
    <p:cSldViewPr snapToGrid="0">
      <p:cViewPr>
        <p:scale>
          <a:sx n="66" d="100"/>
          <a:sy n="66" d="100"/>
        </p:scale>
        <p:origin x="6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E295-FCD0-4D44-A623-0109822EB7BA}" type="datetimeFigureOut">
              <a:rPr lang="en-US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9A71F-16AD-4A5C-8B78-03B236BAD3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9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5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in 2.3:</a:t>
            </a:r>
          </a:p>
          <a:p>
            <a:pPr marL="171450" indent="-171450">
              <a:buFontTx/>
              <a:buChar char="-"/>
            </a:pPr>
            <a:r>
              <a:rPr lang="en-US" dirty="0"/>
              <a:t>domain support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psexec</a:t>
            </a:r>
            <a:r>
              <a:rPr lang="en-US" dirty="0"/>
              <a:t> support – run commands on remote systems (double hop)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PATH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Explicit Windows Update hotfix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Event log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8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6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7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9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32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2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8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8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9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8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6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42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9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2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6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5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4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3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5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3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2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1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40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confuse learning Ansible with learning how to configure and administer your systems.</a:t>
            </a:r>
          </a:p>
          <a:p>
            <a:endParaRPr lang="en-US" dirty="0"/>
          </a:p>
          <a:p>
            <a:r>
              <a:rPr lang="en-US" dirty="0"/>
              <a:t>Ansible is a means to an end, and a reaction to a need from IT admins and DevOps teams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Primarily for VM configuration, but some SaaS modules exist</a:t>
            </a:r>
          </a:p>
          <a:p>
            <a:endParaRPr lang="en-US"/>
          </a:p>
          <a:p>
            <a:r>
              <a:rPr lang="en-US"/>
              <a:t>DevOps = the breakdown of the wall between development and operations through software-defined infrastructure and cross team cooperation.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3360808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58928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85344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6656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3360808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3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59488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85904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0480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6896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64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1517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F47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8299840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0" y="2006601"/>
            <a:ext cx="4572000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33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72838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71779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845235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83465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5583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609600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593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320800" y="53594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625600" y="2514600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3629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349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51932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8904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43504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60776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857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77032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9473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0639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67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333">
                <a:solidFill>
                  <a:schemeClr val="tx1"/>
                </a:solidFill>
              </a:defRPr>
            </a:lvl4pPr>
            <a:lvl5pP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8575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6608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127251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127251"/>
            <a:ext cx="3048000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041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112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33528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5892800" y="256743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8428736" y="255727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325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58928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833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25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8928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6096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4915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829925" y="4851400"/>
            <a:ext cx="2319676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12803" y="4857749"/>
            <a:ext cx="2150701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812801" y="4349749"/>
            <a:ext cx="2336800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12803" y="4349749"/>
            <a:ext cx="21357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5892801" y="4857749"/>
            <a:ext cx="2233639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5892801" y="4349749"/>
            <a:ext cx="22180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332048" y="4857749"/>
            <a:ext cx="2335952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332049" y="4349749"/>
            <a:ext cx="23196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812800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3352801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58720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83104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390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41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2324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87206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882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69765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104648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036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2800" y="1905000"/>
            <a:ext cx="10668000" cy="37592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067">
                <a:solidFill>
                  <a:schemeClr val="tx1"/>
                </a:solidFill>
                <a:latin typeface="Raleway Medium"/>
                <a:cs typeface="Raleway Medium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7905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279312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279736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28016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28016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28016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71120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06776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807200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80720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80720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80720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71120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8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71120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9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71120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0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71120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1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625856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2" name="Content Placeholder 6"/>
          <p:cNvSpPr>
            <a:spLocks noGrp="1" noChangeAspect="1"/>
          </p:cNvSpPr>
          <p:nvPr>
            <p:ph sz="quarter" idx="70" hasCustomPrompt="1"/>
          </p:nvPr>
        </p:nvSpPr>
        <p:spPr>
          <a:xfrm>
            <a:off x="625856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3" name="Content Placeholder 6"/>
          <p:cNvSpPr>
            <a:spLocks noGrp="1" noChangeAspect="1"/>
          </p:cNvSpPr>
          <p:nvPr>
            <p:ph sz="quarter" idx="71" hasCustomPrompt="1"/>
          </p:nvPr>
        </p:nvSpPr>
        <p:spPr>
          <a:xfrm>
            <a:off x="625856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4" name="Content Placeholder 6"/>
          <p:cNvSpPr>
            <a:spLocks noGrp="1" noChangeAspect="1"/>
          </p:cNvSpPr>
          <p:nvPr>
            <p:ph sz="quarter" idx="72" hasCustomPrompt="1"/>
          </p:nvPr>
        </p:nvSpPr>
        <p:spPr>
          <a:xfrm>
            <a:off x="625856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5" name="Content Placeholder 6"/>
          <p:cNvSpPr>
            <a:spLocks noGrp="1" noChangeAspect="1"/>
          </p:cNvSpPr>
          <p:nvPr>
            <p:ph sz="quarter" idx="73" hasCustomPrompt="1"/>
          </p:nvPr>
        </p:nvSpPr>
        <p:spPr>
          <a:xfrm>
            <a:off x="625856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9708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09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05000"/>
            <a:ext cx="10972800" cy="3962403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chemeClr val="tx1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chemeClr val="tx1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chemeClr val="tx1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chemeClr val="tx1"/>
                </a:solidFill>
                <a:latin typeface="Raleway Medium"/>
                <a:cs typeface="Raleway Medium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0550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12800" y="21488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12800" y="24130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12800" y="35712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12800" y="383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12800" y="4993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12800" y="5257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6321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1621" y="-24387"/>
            <a:ext cx="12192000" cy="4875787"/>
          </a:xfrm>
        </p:spPr>
        <p:txBody>
          <a:bodyPr>
            <a:normAutofit/>
          </a:bodyPr>
          <a:lstStyle>
            <a:lvl1pPr>
              <a:defRPr sz="1867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4076025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7D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</p:spTree>
    <p:extLst>
      <p:ext uri="{BB962C8B-B14F-4D97-AF65-F5344CB8AC3E}">
        <p14:creationId xmlns:p14="http://schemas.microsoft.com/office/powerpoint/2010/main" val="2543047706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88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556680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812800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782483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812800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782483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2275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 txBox="1">
            <a:spLocks/>
          </p:cNvSpPr>
          <p:nvPr/>
        </p:nvSpPr>
        <p:spPr>
          <a:xfrm>
            <a:off x="1" y="0"/>
            <a:ext cx="12191999" cy="4241800"/>
          </a:xfrm>
          <a:prstGeom prst="rect">
            <a:avLst/>
          </a:prstGeom>
          <a:solidFill>
            <a:srgbClr val="343E48"/>
          </a:solidFill>
        </p:spPr>
        <p:txBody>
          <a:bodyPr vert="horz" lIns="121920" tIns="60960" rIns="121920" bIns="6096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83" y="1905001"/>
            <a:ext cx="5066635" cy="314959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14088" y="2131200"/>
            <a:ext cx="3744000" cy="23475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0160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2743200" y="482600"/>
            <a:ext cx="67056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kern="0" spc="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4254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994400" y="4572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667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994400" y="482600"/>
            <a:ext cx="54864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5179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9312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93445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5179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9312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93445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179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1749312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3493445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5179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1749312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3493445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4335728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5448002" y="1625003"/>
            <a:ext cx="1295999" cy="1295997"/>
          </a:xfrm>
          <a:prstGeom prst="ellipse">
            <a:avLst/>
          </a:prstGeom>
          <a:ln w="28575" cmpd="sng">
            <a:solidFill>
              <a:srgbClr val="FFFFFF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298743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4861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81112"/>
            <a:ext cx="6422880" cy="399268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1600" y="2568000"/>
            <a:ext cx="4752000" cy="2976000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174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827554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0" y="685800"/>
            <a:ext cx="5080000" cy="1143000"/>
          </a:xfrm>
        </p:spPr>
        <p:txBody>
          <a:bodyPr>
            <a:noAutofit/>
          </a:bodyPr>
          <a:lstStyle>
            <a:lvl1pPr algn="l">
              <a:defRPr sz="3733"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2031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518400" y="4144434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518400" y="47498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3114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701532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311400"/>
            <a:ext cx="62992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300389" y="3032360"/>
            <a:ext cx="3992033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954439" y="255482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0627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006600"/>
            <a:ext cx="12192000" cy="2844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8687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01-iPad-Air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889000"/>
            <a:ext cx="3540868" cy="497840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78631" y="1600199"/>
            <a:ext cx="2921205" cy="37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51849167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c-Cinema-Monitor-Style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961433"/>
            <a:ext cx="5689600" cy="4424884"/>
          </a:xfrm>
          <a:prstGeom prst="rect">
            <a:avLst/>
          </a:prstGeom>
        </p:spPr>
      </p:pic>
      <p:sp>
        <p:nvSpPr>
          <p:cNvPr id="9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3622565" y="2352001"/>
            <a:ext cx="4708635" cy="294289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3099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63" y="508000"/>
            <a:ext cx="2892876" cy="57658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4978401" y="1397000"/>
            <a:ext cx="2207999" cy="386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73381315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2032000"/>
            <a:ext cx="2230191" cy="44450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62226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pic>
        <p:nvPicPr>
          <p:cNvPr id="4" name="Picture 3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1" y="2032000"/>
            <a:ext cx="2230191" cy="4445000"/>
          </a:xfrm>
          <a:prstGeom prst="rect">
            <a:avLst/>
          </a:prstGeom>
        </p:spPr>
      </p:pic>
      <p:sp>
        <p:nvSpPr>
          <p:cNvPr id="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40890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363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3282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881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87551"/>
            <a:ext cx="51837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627312"/>
            <a:ext cx="518371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5" y="1987551"/>
            <a:ext cx="528742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5" y="2627312"/>
            <a:ext cx="528742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25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4850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9848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1053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1588232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defRPr sz="2000">
                <a:solidFill>
                  <a:schemeClr val="tx1"/>
                </a:solidFill>
              </a:defRPr>
            </a:lvl3pPr>
            <a:lvl4pPr marL="457200" indent="0">
              <a:buNone/>
              <a:defRPr sz="2000">
                <a:solidFill>
                  <a:schemeClr val="tx1"/>
                </a:solidFill>
              </a:defRPr>
            </a:lvl4pPr>
            <a:lvl5pPr marL="693738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680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p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291069"/>
            <a:ext cx="10757098" cy="1108427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FontTx/>
              <a:buNone/>
              <a:defRPr lang="en-US" sz="5098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3386667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6163733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89408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3352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609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6197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8940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2932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60960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60960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096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224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47344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63296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79552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55168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71424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95808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8798400" y="3429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4723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63296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7955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96824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791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29056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45008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1264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36880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53136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77520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6969600" y="3286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2894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45008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6126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78536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4558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1188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1995598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1"/>
            <a:ext cx="106680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88CE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ransition spd="slow">
    <p:pull/>
  </p:transition>
  <p:txStyles>
    <p:titleStyle>
      <a:lvl1pPr algn="l" defTabSz="121917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Raleway Medium"/>
          <a:ea typeface="Calibri"/>
          <a:cs typeface="Raleway Medium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b="0" i="0" kern="1200">
          <a:solidFill>
            <a:srgbClr val="404040"/>
          </a:solidFill>
          <a:latin typeface="Raleway Medium"/>
          <a:ea typeface="+mn-ea"/>
          <a:cs typeface="Raleway Medium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rgbClr val="404040"/>
          </a:solidFill>
          <a:latin typeface="Raleway Medium"/>
          <a:ea typeface="+mn-ea"/>
          <a:cs typeface="Raleway Medium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467" b="0" i="0" kern="1200">
          <a:solidFill>
            <a:srgbClr val="404040"/>
          </a:solidFill>
          <a:latin typeface="Raleway Medium"/>
          <a:ea typeface="+mn-ea"/>
          <a:cs typeface="Raleway Medium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yb/ansible-azure-window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/blob/devel/examples/scripts/ConfigureRemotingForAnsible.ps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ansibleuser@mydomain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e.g.@MYDOMAIN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arWs7q8kA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yb/ansible-azure-window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ansible/blob/devel/docs/docsite/rst/roadmap/ROADMAP_2_3.r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Ansible for Windows</a:t>
            </a:r>
            <a:br>
              <a:rPr lang="en-US">
                <a:solidFill>
                  <a:schemeClr val="tx1"/>
                </a:solidFill>
              </a:rPr>
            </a:br>
            <a:r>
              <a:rPr lang="en-US"/>
              <a:t>and Azure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David Benedic</a:t>
            </a:r>
            <a:br>
              <a:rPr lang="en-US"/>
            </a:br>
            <a:r>
              <a:rPr lang="en-US"/>
              <a:t>Cardinal Solutions Group</a:t>
            </a:r>
          </a:p>
        </p:txBody>
      </p:sp>
      <p:pic>
        <p:nvPicPr>
          <p:cNvPr id="4" name="Picture 3" descr="ansible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49" y="76152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62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Ansible can provision infrastructure and services</a:t>
            </a:r>
          </a:p>
          <a:p>
            <a:pPr lvl="1"/>
            <a:r>
              <a:rPr lang="en-US" sz="2250" dirty="0"/>
              <a:t>Azure and other cloud providers</a:t>
            </a:r>
            <a:endParaRPr lang="en-US" sz="2267" dirty="0"/>
          </a:p>
          <a:p>
            <a:pPr lvl="1"/>
            <a:r>
              <a:rPr lang="en-US" sz="2250" dirty="0"/>
              <a:t>OpenStack</a:t>
            </a:r>
          </a:p>
          <a:p>
            <a:pPr lvl="1"/>
            <a:r>
              <a:rPr lang="en-US" sz="2250" dirty="0"/>
              <a:t>VMWare</a:t>
            </a:r>
          </a:p>
          <a:p>
            <a:pPr lvl="1"/>
            <a:r>
              <a:rPr lang="en-US" sz="2250" dirty="0"/>
              <a:t>Docker</a:t>
            </a:r>
          </a:p>
          <a:p>
            <a:pPr marL="609585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3799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Ansible can ensure a configuration state on a host</a:t>
            </a:r>
          </a:p>
          <a:p>
            <a:r>
              <a:rPr lang="en-US" sz="2400" dirty="0"/>
              <a:t>Hosts are treated as state machines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/>
              <a:t>Linux hosts – SSH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/>
              <a:t>Windows hosts - </a:t>
            </a:r>
            <a:r>
              <a:rPr lang="en-US" sz="2400" dirty="0" err="1"/>
              <a:t>WinRM</a:t>
            </a:r>
            <a:endParaRPr lang="en-US" sz="2400" dirty="0">
              <a:solidFill>
                <a:schemeClr val="tx1"/>
              </a:solidFill>
            </a:endParaRPr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Management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88286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/>
              <a:t>Ansible can deploy and configure systems, networks, storage, etc. in a predictable, ordered manner</a:t>
            </a:r>
          </a:p>
          <a:p>
            <a:pPr marL="876286" lvl="1" indent="-342900"/>
            <a:r>
              <a:rPr lang="en-US" sz="2250" dirty="0"/>
              <a:t>e.g. remove a host, one at a time, from a load balancer pool to perform an update, upgrade or release</a:t>
            </a:r>
          </a:p>
          <a:p>
            <a:pPr marL="876286" lvl="1" indent="-342900"/>
            <a:r>
              <a:rPr lang="en-US" sz="2250" dirty="0"/>
              <a:t>e.g. perform a staged deployment across a large environment</a:t>
            </a:r>
          </a:p>
          <a:p>
            <a:pPr marL="342900" indent="-342900"/>
            <a:r>
              <a:rPr lang="en-US" sz="2400" dirty="0"/>
              <a:t>Multithreaded execution possible</a:t>
            </a:r>
          </a:p>
          <a:p>
            <a:pPr marL="342900" indent="-342900"/>
            <a:endParaRPr lang="en-US" sz="2400" dirty="0"/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Orchestration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23179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Query host state</a:t>
            </a:r>
          </a:p>
          <a:p>
            <a:r>
              <a:rPr lang="en-US" sz="2400" dirty="0"/>
              <a:t>Ad-hoc configuration changes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/>
              <a:t>Audit hosts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88850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 dirty="0"/>
              <a:t>Ansible can manage application deployments to hosts</a:t>
            </a:r>
          </a:p>
          <a:p>
            <a:pPr marL="342900" indent="-342900"/>
            <a:r>
              <a:rPr lang="en-US" sz="2550" dirty="0"/>
              <a:t>Sanity check deployment</a:t>
            </a:r>
          </a:p>
          <a:p>
            <a:pPr marL="342900" indent="-342900"/>
            <a:r>
              <a:rPr lang="en-US" sz="2550" dirty="0"/>
              <a:t>Integrates well into CI/CD pipeline</a:t>
            </a:r>
          </a:p>
          <a:p>
            <a:pPr marL="342900" indent="-342900"/>
            <a:endParaRPr lang="en-US" sz="2400" dirty="0"/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86437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WHY ANSIBLE FOR WINDOWS?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122013958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/>
              <a:t>One technology to manage heterogeneous Linux/Windows environments</a:t>
            </a:r>
          </a:p>
          <a:p>
            <a:pPr marL="342900" indent="-342900"/>
            <a:r>
              <a:rPr lang="en-US" sz="2400" dirty="0"/>
              <a:t>Ansible does more than just host configuration</a:t>
            </a:r>
          </a:p>
          <a:p>
            <a:pPr marL="342900" indent="-342900"/>
            <a:r>
              <a:rPr lang="en-US" sz="2400" dirty="0"/>
              <a:t>Ansible 2.3 release put a lot of emphasis on Windows support</a:t>
            </a:r>
          </a:p>
          <a:p>
            <a:pPr marL="342900" indent="-342900"/>
            <a:r>
              <a:rPr lang="en-US" sz="2400" dirty="0"/>
              <a:t>It’s easy to bootstrap</a:t>
            </a:r>
          </a:p>
          <a:p>
            <a:pPr marL="342900" indent="-342900"/>
            <a:r>
              <a:rPr lang="en-US" sz="2400" dirty="0"/>
              <a:t>Ansible is open source</a:t>
            </a:r>
          </a:p>
          <a:p>
            <a:pPr marL="342900" indent="-342900"/>
            <a:r>
              <a:rPr lang="en-US" sz="2400" dirty="0"/>
              <a:t>Ansible is extensible – write your own Windows modules!</a:t>
            </a:r>
          </a:p>
          <a:p>
            <a:pPr marL="342900" indent="-342900"/>
            <a:r>
              <a:rPr lang="en-US" sz="2400" dirty="0"/>
              <a:t>Bigger picture: automation glue, helps tie disparate pieces together</a:t>
            </a:r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 for Windows?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041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b="0" dirty="0"/>
              <a:t>Problems with Ansible and </a:t>
            </a:r>
            <a:r>
              <a:rPr lang="en-US" sz="3700" b="0" dirty="0" err="1"/>
              <a:t>WindowS</a:t>
            </a:r>
            <a:endParaRPr lang="en-US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380502124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/>
              <a:t>Ansible is Linux-first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250" dirty="0"/>
            </a:br>
            <a:r>
              <a:rPr lang="en-US" sz="2250" dirty="0"/>
              <a:t>(you have to get creative on Windows)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Ansible and Windows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3CA38-A4AE-4C77-80D3-C35DDFD14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42" y="2316656"/>
            <a:ext cx="6782719" cy="592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76BD7-CA3A-4D04-A636-8D3C61C79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42" y="3112523"/>
            <a:ext cx="9048355" cy="6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863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No native binary support for Windows</a:t>
            </a:r>
            <a:br>
              <a:rPr lang="en-US" sz="2267" dirty="0"/>
            </a:br>
            <a:endParaRPr lang="en-US" sz="2267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Ansible and Windows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13210-9B7E-41DA-9BA6-383D3022D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23" y="2632906"/>
            <a:ext cx="9869277" cy="1133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4AA5F6-E275-4B92-924F-6603E3C54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23" y="4350180"/>
            <a:ext cx="985022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5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5930" indent="-455930"/>
            <a:r>
              <a:rPr lang="en-US" sz="2400" dirty="0"/>
              <a:t>What is Ansible?</a:t>
            </a:r>
            <a:endParaRPr lang="en-US" dirty="0"/>
          </a:p>
          <a:p>
            <a:pPr marL="455930" indent="-455930"/>
            <a:r>
              <a:rPr lang="en-US" sz="2400" dirty="0"/>
              <a:t>Why Ansible for Windows?</a:t>
            </a:r>
          </a:p>
          <a:p>
            <a:pPr marL="455930" indent="-455930"/>
            <a:r>
              <a:rPr lang="en-US" sz="2400" dirty="0"/>
              <a:t>Problems with Ansible and Windows</a:t>
            </a:r>
          </a:p>
          <a:p>
            <a:pPr marL="455930" indent="-455930"/>
            <a:r>
              <a:rPr lang="en-US" sz="2400" dirty="0"/>
              <a:t>Preparing Control Machine</a:t>
            </a:r>
          </a:p>
          <a:p>
            <a:pPr marL="455930" indent="-455930"/>
            <a:r>
              <a:rPr lang="en-US" sz="2400" dirty="0"/>
              <a:t>Preparing Target Host</a:t>
            </a:r>
          </a:p>
          <a:p>
            <a:pPr marL="455930" indent="-455930"/>
            <a:r>
              <a:rPr lang="en-US" sz="2400" dirty="0"/>
              <a:t>Authenticating to Windows</a:t>
            </a:r>
          </a:p>
          <a:p>
            <a:pPr marL="455930" indent="-455930"/>
            <a:r>
              <a:rPr lang="en-US" sz="2400" dirty="0"/>
              <a:t>Useful Ansible Windows Modules</a:t>
            </a:r>
          </a:p>
          <a:p>
            <a:pPr marL="455930" indent="-455930"/>
            <a:endParaRPr lang="en-US" sz="2400" dirty="0"/>
          </a:p>
          <a:p>
            <a:pPr marL="456565" indent="-456565"/>
            <a:endParaRPr lang="en-US" dirty="0"/>
          </a:p>
          <a:p>
            <a:pPr marL="456565" indent="-456565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</a:p>
        </p:txBody>
      </p:sp>
    </p:spTree>
    <p:extLst>
      <p:ext uri="{BB962C8B-B14F-4D97-AF65-F5344CB8AC3E}">
        <p14:creationId xmlns:p14="http://schemas.microsoft.com/office/powerpoint/2010/main" val="1214756761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33" dirty="0"/>
              <a:t>Ansible default conventions must be overridden to support Windows</a:t>
            </a:r>
            <a:br>
              <a:rPr lang="en-US" sz="2400" dirty="0"/>
            </a:br>
            <a:endParaRPr lang="en-US" sz="2400" dirty="0"/>
          </a:p>
          <a:p>
            <a:pPr marL="342900" indent="-342900"/>
            <a:r>
              <a:rPr lang="en-US" sz="2533" dirty="0"/>
              <a:t>Authentication against AD is daunting when compared to SSH</a:t>
            </a:r>
            <a:br>
              <a:rPr lang="en-US" sz="2533" dirty="0"/>
            </a:br>
            <a:endParaRPr lang="en-US" sz="2533" dirty="0"/>
          </a:p>
          <a:p>
            <a:pPr marL="342900" indent="-342900"/>
            <a:r>
              <a:rPr lang="en-US" sz="2533" dirty="0"/>
              <a:t>Windows script return codes aren’t always 0 or 1</a:t>
            </a:r>
            <a:br>
              <a:rPr lang="en-US" sz="2267" dirty="0"/>
            </a:br>
            <a:endParaRPr lang="en-US" sz="2267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Ansible and Windows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9741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5930" indent="-455930"/>
            <a:r>
              <a:rPr lang="en-US" sz="4000" dirty="0"/>
              <a:t>Preparing control machine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082209793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64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Control machine needs </a:t>
            </a:r>
            <a:r>
              <a:rPr lang="en-US" sz="2400" u="sng" dirty="0"/>
              <a:t>network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u="sng" dirty="0"/>
              <a:t>connectivity</a:t>
            </a:r>
            <a:r>
              <a:rPr lang="en-US" sz="2400" dirty="0"/>
              <a:t> to target host(s)</a:t>
            </a:r>
          </a:p>
          <a:p>
            <a:r>
              <a:rPr lang="en-US" sz="2400" dirty="0"/>
              <a:t>Secure connectivity preferred</a:t>
            </a:r>
          </a:p>
          <a:p>
            <a:pPr lvl="1"/>
            <a:r>
              <a:rPr lang="en-US" sz="2267" dirty="0"/>
              <a:t>Bastion Host within </a:t>
            </a:r>
            <a:r>
              <a:rPr lang="en-US" sz="2267" dirty="0" err="1"/>
              <a:t>VNet</a:t>
            </a:r>
            <a:endParaRPr lang="en-US" sz="2267" dirty="0"/>
          </a:p>
          <a:p>
            <a:pPr lvl="1"/>
            <a:r>
              <a:rPr lang="en-US" sz="2267" dirty="0"/>
              <a:t>Azure Point-to-Site VPN</a:t>
            </a:r>
          </a:p>
          <a:p>
            <a:pPr lvl="1"/>
            <a:r>
              <a:rPr lang="en-US" sz="2267" dirty="0"/>
              <a:t>Azure Site-to-Site VPN (e.g. Palo</a:t>
            </a:r>
            <a:br>
              <a:rPr lang="en-US" sz="2267" dirty="0"/>
            </a:br>
            <a:r>
              <a:rPr lang="en-US" sz="2267" dirty="0"/>
              <a:t>Alto Networks, Azure VPN)</a:t>
            </a:r>
          </a:p>
          <a:p>
            <a:pPr lvl="1"/>
            <a:r>
              <a:rPr lang="en-US" sz="2267" dirty="0"/>
              <a:t>Azure Express Route</a:t>
            </a:r>
          </a:p>
          <a:p>
            <a:r>
              <a:rPr lang="en-US" sz="2400" dirty="0"/>
              <a:t>If authenticating with AD, DNS and PTR</a:t>
            </a:r>
            <a:br>
              <a:rPr lang="en-US" sz="2400" dirty="0"/>
            </a:br>
            <a:r>
              <a:rPr lang="en-US" sz="2400" dirty="0"/>
              <a:t>resolution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nsible-Top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33" y="914400"/>
            <a:ext cx="3515667" cy="49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085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350" dirty="0"/>
              <a:t>Linux, Mac, and Windows (</a:t>
            </a:r>
            <a:r>
              <a:rPr lang="en-US" sz="2350" dirty="0" err="1"/>
              <a:t>kinda</a:t>
            </a:r>
            <a:r>
              <a:rPr lang="en-US" sz="2350" dirty="0"/>
              <a:t>)</a:t>
            </a:r>
            <a:br>
              <a:rPr lang="en-US" sz="2350" dirty="0"/>
            </a:br>
            <a:endParaRPr lang="en-US" sz="2350" dirty="0"/>
          </a:p>
          <a:p>
            <a:pPr marL="419099" indent="-342900"/>
            <a:r>
              <a:rPr lang="en-US" sz="2350" dirty="0"/>
              <a:t>Python 2.x or 3.x (as of Ansible 2.2)</a:t>
            </a:r>
            <a:br>
              <a:rPr lang="en-US" sz="2350" dirty="0"/>
            </a:br>
            <a:endParaRPr lang="en-US" sz="2350" dirty="0">
              <a:solidFill>
                <a:srgbClr val="000000"/>
              </a:solidFill>
            </a:endParaRPr>
          </a:p>
          <a:p>
            <a:pPr marL="419099" indent="-342900"/>
            <a:r>
              <a:rPr lang="en-US" sz="2250" dirty="0" err="1"/>
              <a:t>PyWinRM</a:t>
            </a:r>
            <a:r>
              <a:rPr lang="en-US" sz="2250" dirty="0"/>
              <a:t> (Windows)</a:t>
            </a:r>
            <a:r>
              <a:rPr lang="en-US" sz="2350" dirty="0"/>
              <a:t> and/or </a:t>
            </a:r>
            <a:r>
              <a:rPr lang="en-US" sz="2350" dirty="0" err="1"/>
              <a:t>Paramiko</a:t>
            </a:r>
            <a:r>
              <a:rPr lang="en-US" sz="2350" dirty="0"/>
              <a:t> (Linux)</a:t>
            </a:r>
            <a:br>
              <a:rPr lang="en-US" sz="2350" dirty="0"/>
            </a:br>
            <a:endParaRPr lang="en-US" sz="2350" dirty="0">
              <a:solidFill>
                <a:srgbClr val="000000"/>
              </a:solidFill>
            </a:endParaRPr>
          </a:p>
          <a:p>
            <a:pPr marL="419099" indent="-342900"/>
            <a:r>
              <a:rPr lang="en-US" sz="2250" dirty="0"/>
              <a:t>Ansible binaries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52472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AC405-4715-48D5-9BE7-63A4FAF4A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03" y="2373441"/>
            <a:ext cx="8678486" cy="371527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94DB69-F842-4B94-B493-53379953D629}"/>
              </a:ext>
            </a:extLst>
          </p:cNvPr>
          <p:cNvSpPr txBox="1">
            <a:spLocks/>
          </p:cNvSpPr>
          <p:nvPr/>
        </p:nvSpPr>
        <p:spPr>
          <a:xfrm>
            <a:off x="965200" y="1955802"/>
            <a:ext cx="10668000" cy="1278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67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3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33" b="0" i="0" kern="1200">
                <a:solidFill>
                  <a:srgbClr val="B4B4B4"/>
                </a:solidFill>
                <a:latin typeface="Raleway Medium"/>
                <a:ea typeface="+mn-ea"/>
                <a:cs typeface="Raleway Medium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099" indent="-342900"/>
            <a:r>
              <a:rPr lang="en-US" sz="2350" dirty="0">
                <a:solidFill>
                  <a:schemeClr val="tx1"/>
                </a:solidFill>
              </a:rPr>
              <a:t>Prebuilt Docker container with everything you need to get started:</a:t>
            </a:r>
            <a:br>
              <a:rPr lang="en-US" sz="235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62381372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698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100" dirty="0"/>
              <a:t>Application-only identity in Active Directory (AD)</a:t>
            </a:r>
            <a:br>
              <a:rPr lang="en-US" sz="2100" dirty="0"/>
            </a:br>
            <a:endParaRPr lang="en-US" sz="2100" dirty="0"/>
          </a:p>
          <a:p>
            <a:pPr marL="419099" indent="-342900"/>
            <a:r>
              <a:rPr lang="en-US" sz="2100" dirty="0"/>
              <a:t>SP grants your application access to Azure tenants, subscriptions, and resources</a:t>
            </a:r>
            <a:br>
              <a:rPr lang="en-US" sz="2100" dirty="0"/>
            </a:br>
            <a:endParaRPr lang="en-US" sz="2100" dirty="0"/>
          </a:p>
          <a:p>
            <a:pPr marL="419099" indent="-342900"/>
            <a:r>
              <a:rPr lang="en-US" sz="2100" dirty="0"/>
              <a:t>Permissions can be limited</a:t>
            </a:r>
          </a:p>
          <a:p>
            <a:pPr marL="952485" lvl="1" indent="-342900"/>
            <a:r>
              <a:rPr lang="en-US" sz="1967" dirty="0"/>
              <a:t>Role-based Access Controls</a:t>
            </a:r>
          </a:p>
          <a:p>
            <a:pPr marL="952485" lvl="1" indent="-342900"/>
            <a:r>
              <a:rPr lang="en-US" sz="1967" dirty="0"/>
              <a:t>Subscription-level permissions</a:t>
            </a:r>
          </a:p>
          <a:p>
            <a:pPr marL="952485" lvl="1" indent="-342900"/>
            <a:r>
              <a:rPr lang="en-US" sz="1967" dirty="0"/>
              <a:t>Resource-level permissions</a:t>
            </a:r>
            <a:br>
              <a:rPr lang="en-US" sz="1967" dirty="0"/>
            </a:br>
            <a:endParaRPr lang="en-US" sz="1967" dirty="0"/>
          </a:p>
          <a:p>
            <a:pPr marL="419099" indent="-342900"/>
            <a:r>
              <a:rPr lang="en-US" sz="2100" dirty="0"/>
              <a:t>Service Principals are associated with an AD Application</a:t>
            </a:r>
            <a:br>
              <a:rPr lang="en-US" sz="2100" dirty="0"/>
            </a:br>
            <a:endParaRPr lang="en-US" sz="2100" dirty="0"/>
          </a:p>
          <a:p>
            <a:pPr marL="419099" indent="-342900"/>
            <a:r>
              <a:rPr lang="en-US" sz="2100" dirty="0"/>
              <a:t>Multiple Service Principals can be created from a single AD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Service Principal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04766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100" dirty="0"/>
              <a:t>Service Principal is used by Ansible to:</a:t>
            </a:r>
          </a:p>
          <a:p>
            <a:pPr marL="952485" lvl="1" indent="-342900"/>
            <a:r>
              <a:rPr lang="en-US" sz="1967" dirty="0"/>
              <a:t>Provision Azure infrastructure</a:t>
            </a:r>
          </a:p>
          <a:p>
            <a:pPr marL="952485" lvl="1" indent="-342900"/>
            <a:r>
              <a:rPr lang="en-US" sz="1967" dirty="0"/>
              <a:t>Retrieve information about Azure Resources, e.g. dynamic inventory/inventory scripts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Service Principal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31653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270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33399" indent="-457200">
              <a:buAutoNum type="arabicPeriod"/>
            </a:pPr>
            <a:r>
              <a:rPr lang="en-US" sz="1967" dirty="0"/>
              <a:t>Create an Application Identity in Azure Active Directory</a:t>
            </a:r>
            <a:br>
              <a:rPr lang="en-US" sz="1967" dirty="0"/>
            </a:br>
            <a:endParaRPr lang="en-US" sz="1967" dirty="0"/>
          </a:p>
          <a:p>
            <a:pPr marL="533399" indent="-457200">
              <a:buAutoNum type="arabicPeriod"/>
            </a:pPr>
            <a:r>
              <a:rPr lang="en-US" sz="1967" dirty="0"/>
              <a:t>Create a Service Principal that belongs to the Application Identity created in step 1</a:t>
            </a:r>
            <a:br>
              <a:rPr lang="en-US" sz="1967" dirty="0"/>
            </a:br>
            <a:endParaRPr lang="en-US" sz="1967" dirty="0"/>
          </a:p>
          <a:p>
            <a:pPr marL="533399" indent="-457200">
              <a:buAutoNum type="arabicPeriod"/>
            </a:pPr>
            <a:r>
              <a:rPr lang="en-US" sz="1967" dirty="0"/>
              <a:t>Grant the Service Principal access to an Azure Subscription or Resource</a:t>
            </a:r>
            <a:br>
              <a:rPr lang="en-US" sz="1967" dirty="0"/>
            </a:br>
            <a:br>
              <a:rPr lang="en-US" sz="1967" dirty="0"/>
            </a:br>
            <a:br>
              <a:rPr lang="en-US" sz="1967" dirty="0"/>
            </a:br>
            <a:endParaRPr lang="en-US" sz="1967" dirty="0"/>
          </a:p>
          <a:p>
            <a:pPr marL="76199" indent="0">
              <a:buNone/>
            </a:pPr>
            <a:r>
              <a:rPr lang="en-US" sz="1800" dirty="0"/>
              <a:t>Detailed walkthrough in presentation repo: </a:t>
            </a:r>
            <a:r>
              <a:rPr lang="en-US" sz="1800" dirty="0">
                <a:hlinkClick r:id="rId3"/>
              </a:rPr>
              <a:t>https://github.com/daveyb/ansible-azure-windows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Steps to an Azure Service Principal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60649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5930" indent="-455930"/>
            <a:r>
              <a:rPr lang="en-US" sz="4000" dirty="0"/>
              <a:t>Preparing Azure target host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996904148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408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WinRM</a:t>
            </a:r>
            <a:r>
              <a:rPr lang="en-US" sz="2400" dirty="0"/>
              <a:t> (Windows)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Use Azure </a:t>
            </a:r>
            <a:r>
              <a:rPr lang="en-US" sz="2400" dirty="0" err="1"/>
              <a:t>CustomScriptExtension</a:t>
            </a:r>
            <a:r>
              <a:rPr lang="en-US" sz="2400" dirty="0"/>
              <a:t> to inject </a:t>
            </a:r>
            <a:r>
              <a:rPr lang="en-US" sz="2400" dirty="0" err="1"/>
              <a:t>WinRM</a:t>
            </a:r>
            <a:r>
              <a:rPr lang="en-US" sz="2400" dirty="0"/>
              <a:t> configuration onto new Azure VMs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err="1"/>
              <a:t>Powershell</a:t>
            </a:r>
            <a:r>
              <a:rPr lang="en-US" sz="2400" dirty="0"/>
              <a:t> 3.0+ required (Windows 2012 or newer)</a:t>
            </a:r>
          </a:p>
          <a:p>
            <a:pPr lvl="1"/>
            <a:r>
              <a:rPr lang="en-US" sz="2267" dirty="0"/>
              <a:t>Custom image for Windows 2008 with PS 3.0+ already installed</a:t>
            </a:r>
            <a:br>
              <a:rPr lang="en-US" sz="2267" dirty="0"/>
            </a:br>
            <a:endParaRPr lang="en-US" sz="2267" dirty="0"/>
          </a:p>
          <a:p>
            <a:r>
              <a:rPr lang="en-US" sz="2400" dirty="0"/>
              <a:t>Ansible-provided </a:t>
            </a:r>
            <a:r>
              <a:rPr lang="en-US" sz="2400" dirty="0" err="1"/>
              <a:t>WinRM</a:t>
            </a:r>
            <a:r>
              <a:rPr lang="en-US" sz="2400" dirty="0"/>
              <a:t> configuration script:</a:t>
            </a:r>
            <a:br>
              <a:rPr lang="en-US" sz="2400" dirty="0"/>
            </a:br>
            <a:r>
              <a:rPr lang="en-US" sz="1733" dirty="0">
                <a:hlinkClick r:id="rId3"/>
              </a:rPr>
              <a:t>https://github.com/ansible/ansible/blob/devel/examples/scripts/ConfigureRemotingForAnsible.ps1</a:t>
            </a:r>
            <a:endParaRPr lang="en-US" sz="1733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Host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424543"/>
            <a:ext cx="6705600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6294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5930" indent="-455930"/>
            <a:r>
              <a:rPr lang="en-US" sz="2400" dirty="0"/>
              <a:t>Introduce Ansible for Azure</a:t>
            </a:r>
          </a:p>
          <a:p>
            <a:pPr marL="455930" indent="-455930"/>
            <a:r>
              <a:rPr lang="en-US" sz="2400" dirty="0"/>
              <a:t>Relieve fears about using Ansible with Windows</a:t>
            </a:r>
            <a:endParaRPr dirty="0">
              <a:solidFill>
                <a:schemeClr val="tx1"/>
              </a:solidFill>
            </a:endParaRPr>
          </a:p>
          <a:p>
            <a:pPr marL="455930" indent="-455930"/>
            <a:r>
              <a:rPr lang="en-US" sz="2400" dirty="0"/>
              <a:t>Encourage exploration beyond this presentation</a:t>
            </a:r>
          </a:p>
          <a:p>
            <a:pPr marL="455930" indent="-455930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72190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408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Create a Windows </a:t>
            </a:r>
            <a:r>
              <a:rPr lang="en-US" sz="2400" dirty="0" err="1"/>
              <a:t>hostgroup</a:t>
            </a:r>
            <a:r>
              <a:rPr lang="en-US" sz="2400" dirty="0"/>
              <a:t> and configure overrides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Add Azure VMs to a Windows </a:t>
            </a:r>
            <a:r>
              <a:rPr lang="en-US" sz="2400" dirty="0" err="1"/>
              <a:t>hostgroup</a:t>
            </a:r>
            <a:r>
              <a:rPr lang="en-US" sz="2400" dirty="0"/>
              <a:t> or subgroup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Inventory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424543"/>
            <a:ext cx="6705600" cy="43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61174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388723424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No additional python libraries needed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Specify </a:t>
            </a:r>
            <a:r>
              <a:rPr lang="en-US" sz="2250" dirty="0" err="1"/>
              <a:t>ansible_user</a:t>
            </a:r>
            <a:r>
              <a:rPr lang="en-US" sz="2250" dirty="0"/>
              <a:t> and </a:t>
            </a:r>
            <a:r>
              <a:rPr lang="en-US" sz="2250" dirty="0" err="1"/>
              <a:t>ansible_password</a:t>
            </a:r>
            <a:r>
              <a:rPr lang="en-US" sz="2250" dirty="0"/>
              <a:t> to authenticate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Pass as ansible-playbook arguments in automation pipeline builds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06106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Used to authenticate local and domain accounts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Specify </a:t>
            </a:r>
            <a:r>
              <a:rPr lang="en-US" sz="2250" dirty="0" err="1"/>
              <a:t>ansible_winrm_transport</a:t>
            </a:r>
            <a:r>
              <a:rPr lang="en-US" sz="2250" dirty="0"/>
              <a:t>=</a:t>
            </a:r>
            <a:r>
              <a:rPr lang="en-US" sz="2250" dirty="0" err="1"/>
              <a:t>credssp</a:t>
            </a:r>
            <a:r>
              <a:rPr lang="en-US" sz="2250" dirty="0"/>
              <a:t> in ansible configuration or inventory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Authenticate with </a:t>
            </a:r>
            <a:r>
              <a:rPr lang="en-US" sz="2250" dirty="0" err="1"/>
              <a:t>ansible_user</a:t>
            </a:r>
            <a:r>
              <a:rPr lang="en-US" sz="2250" dirty="0"/>
              <a:t> and </a:t>
            </a:r>
            <a:r>
              <a:rPr lang="en-US" sz="2250" dirty="0" err="1"/>
              <a:t>ansible_password</a:t>
            </a:r>
            <a:r>
              <a:rPr lang="en-US" sz="2250" dirty="0"/>
              <a:t> as you would with Basic authentication, except append the domain suffix to the username, </a:t>
            </a:r>
            <a:r>
              <a:rPr lang="en-US" sz="2250" dirty="0" err="1"/>
              <a:t>e.g</a:t>
            </a:r>
            <a:r>
              <a:rPr lang="en-US" sz="2250" dirty="0"/>
              <a:t> </a:t>
            </a:r>
            <a:r>
              <a:rPr lang="en-US" sz="2250" dirty="0">
                <a:hlinkClick r:id="rId3"/>
              </a:rPr>
              <a:t>ansibleuser@mydomain.com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Can support transient hops (remote machine to remote machine)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CredSSP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06608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Requires KRB5 library and configuration on control machine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Append AD domain suffix to hosts in inventory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Expects AD domain suffix in ALL CAPS, </a:t>
            </a:r>
            <a:r>
              <a:rPr lang="en-US" sz="2250" dirty="0">
                <a:hlinkClick r:id="rId3"/>
              </a:rPr>
              <a:t>e.g.@MYDOMAIN.COM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As of Ansible 2.3, Kerberos ticket management is handled automatically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78140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ANSIBLE WINDOWS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529714307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Allows remote execution of PowerShell commands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A “go to” module – if there isn’t already a module for what you’re trying to do, start with </a:t>
            </a:r>
            <a:r>
              <a:rPr lang="en-US" sz="2250" dirty="0" err="1"/>
              <a:t>win_shell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You often have to manage idempotency and return codes yourself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win_shell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58111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Standup a Domain Controller</a:t>
            </a:r>
          </a:p>
          <a:p>
            <a:pPr marL="76199" indent="0">
              <a:buNone/>
            </a:pPr>
            <a:endParaRPr lang="en-US" sz="2250" dirty="0"/>
          </a:p>
          <a:p>
            <a:pPr marL="419099" indent="-342900"/>
            <a:r>
              <a:rPr lang="en-US" sz="2250" dirty="0"/>
              <a:t>Does not work (in current 2.4 release) on a DC in a </a:t>
            </a:r>
            <a:r>
              <a:rPr lang="en-US" sz="2250" i="1" dirty="0"/>
              <a:t>new </a:t>
            </a:r>
            <a:r>
              <a:rPr lang="en-US" sz="2250" dirty="0"/>
              <a:t>forest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win_domain_controller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57447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Add or remove a binary from the Windows System 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win_path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55212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250" dirty="0"/>
              <a:t>Chocolatey is a package manager for Windows</a:t>
            </a:r>
            <a:br>
              <a:rPr lang="en-US" sz="2250" dirty="0"/>
            </a:br>
            <a:endParaRPr lang="en-US" sz="2250" dirty="0"/>
          </a:p>
          <a:p>
            <a:pPr marL="419099" indent="-342900"/>
            <a:r>
              <a:rPr lang="en-US" sz="2250" dirty="0"/>
              <a:t>Module will install Chocolatey on first run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win_chocolatey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95770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5930" indent="-455930"/>
            <a:r>
              <a:rPr lang="en-US" sz="2400" dirty="0"/>
              <a:t>You’re somewhat familiar with Ansible, or similar tool</a:t>
            </a:r>
          </a:p>
          <a:p>
            <a:pPr marL="989316" lvl="1" indent="-455930"/>
            <a:r>
              <a:rPr lang="en-US" sz="2267" dirty="0"/>
              <a:t>Ansible Fundamentals: </a:t>
            </a:r>
            <a:r>
              <a:rPr lang="en-US" sz="2267" dirty="0">
                <a:hlinkClick r:id="rId3"/>
              </a:rPr>
              <a:t>https://youtu.be/_arWs7q8kAo</a:t>
            </a:r>
            <a:r>
              <a:rPr lang="en-US" sz="2267" dirty="0"/>
              <a:t> </a:t>
            </a:r>
            <a:br>
              <a:rPr lang="en-US" sz="2267" dirty="0"/>
            </a:br>
            <a:endParaRPr lang="en-US" sz="2267" dirty="0"/>
          </a:p>
          <a:p>
            <a:pPr marL="455930" indent="-455930"/>
            <a:r>
              <a:rPr lang="en-US" sz="2400" dirty="0"/>
              <a:t>You’ve worked with Windows Servers</a:t>
            </a:r>
          </a:p>
          <a:p>
            <a:pPr marL="455930" indent="-455930"/>
            <a:endParaRPr lang="en-US" sz="2400" dirty="0"/>
          </a:p>
          <a:p>
            <a:pPr marL="455930" indent="-455930"/>
            <a:r>
              <a:rPr lang="en-US" sz="2400" dirty="0"/>
              <a:t>You’re interested in DevOps</a:t>
            </a:r>
          </a:p>
          <a:p>
            <a:pPr marL="455930" indent="-455930"/>
            <a:endParaRPr lang="en-US" sz="2400" dirty="0"/>
          </a:p>
          <a:p>
            <a:pPr marL="455930" indent="-455930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083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hlinkClick r:id="rId3"/>
              </a:rPr>
              <a:t>https://github.com/daveyb/ansible-azure-windows</a:t>
            </a:r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davidbenedic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Started 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3533189445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8506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What is Ansible?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914683500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Ansible is an automation toolbox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8417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DevOps tool</a:t>
            </a:r>
          </a:p>
          <a:p>
            <a:r>
              <a:rPr lang="en-US" sz="2400" dirty="0"/>
              <a:t>Express infrastructure and configuration as markup (</a:t>
            </a:r>
            <a:r>
              <a:rPr lang="en-US" sz="2400" dirty="0" err="1"/>
              <a:t>yaml</a:t>
            </a:r>
            <a:r>
              <a:rPr lang="en-US" sz="2400" dirty="0"/>
              <a:t>)</a:t>
            </a:r>
          </a:p>
          <a:p>
            <a:r>
              <a:rPr lang="en-US" sz="2400" dirty="0"/>
              <a:t>Source Code (versioned, PRs, releases)</a:t>
            </a:r>
          </a:p>
          <a:p>
            <a:r>
              <a:rPr lang="en-US" sz="2400" dirty="0"/>
              <a:t>Differs from Puppet, Chef, PowerShell DSC</a:t>
            </a:r>
          </a:p>
          <a:p>
            <a:pPr marL="876286" lvl="1" indent="-342900"/>
            <a:r>
              <a:rPr lang="en-US" sz="2250" dirty="0"/>
              <a:t>No agent</a:t>
            </a:r>
          </a:p>
          <a:p>
            <a:pPr marL="876286" lvl="1" indent="-342900"/>
            <a:r>
              <a:rPr lang="en-US" sz="2250" dirty="0"/>
              <a:t>Easier to bootstrap</a:t>
            </a:r>
          </a:p>
          <a:p>
            <a:pPr marL="876286" lvl="1" indent="-342900"/>
            <a:r>
              <a:rPr lang="en-US" sz="2250" dirty="0"/>
              <a:t>Focus on simplicity, convention</a:t>
            </a:r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84413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/>
              <a:t>Red Hat owned (purchased Ansible, Inc in 2015)</a:t>
            </a:r>
          </a:p>
          <a:p>
            <a:pPr marL="342900" indent="-342900"/>
            <a:r>
              <a:rPr lang="en-US" sz="2400" dirty="0"/>
              <a:t>Written in Python</a:t>
            </a:r>
          </a:p>
          <a:p>
            <a:pPr marL="342900" indent="-342900"/>
            <a:r>
              <a:rPr lang="en-US" sz="2400" dirty="0"/>
              <a:t>Current release = 2.4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r>
              <a:rPr lang="en-US" sz="1400" dirty="0">
                <a:hlinkClick r:id="rId3"/>
              </a:rPr>
              <a:t>https://github.com/ansible/ansible/blob/devel/docs/docsite/rst/roadmap/ROADMAP_2_4.rst</a:t>
            </a:r>
            <a:endParaRPr lang="en-US" sz="1400" dirty="0"/>
          </a:p>
          <a:p>
            <a:pPr marL="342900" indent="-342900"/>
            <a:r>
              <a:rPr lang="en-US" sz="2400" dirty="0"/>
              <a:t>Open Source (GPLv3)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 (cont...)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for Windows and Azure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5048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 dirty="0"/>
              <a:t>Provisioning</a:t>
            </a:r>
          </a:p>
          <a:p>
            <a:pPr marL="342900" indent="-342900"/>
            <a:r>
              <a:rPr lang="en-US" sz="2550" dirty="0"/>
              <a:t>Configuration</a:t>
            </a:r>
          </a:p>
          <a:p>
            <a:pPr marL="342900" indent="-342900"/>
            <a:r>
              <a:rPr lang="en-US" sz="2550" dirty="0"/>
              <a:t>Orchestration</a:t>
            </a:r>
          </a:p>
          <a:p>
            <a:pPr marL="342900" indent="-342900"/>
            <a:r>
              <a:rPr lang="en-US" sz="2550" dirty="0"/>
              <a:t>Administration</a:t>
            </a:r>
          </a:p>
          <a:p>
            <a:pPr marL="342900" indent="-342900"/>
            <a:r>
              <a:rPr lang="en-US" sz="2550" dirty="0"/>
              <a:t>Deployment</a:t>
            </a:r>
          </a:p>
          <a:p>
            <a:pPr marL="342900" indent="-342900"/>
            <a:endParaRPr lang="en-US" sz="2400" dirty="0"/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excels in 5 areas: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Ansible for Windows and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167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Card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Modern UI/Azu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dinal" id="{CE263ABE-08F5-4FEB-B143-CF972DC0329E}" vid="{BB03DE57-D8F9-490B-A6AD-BFEDCBECB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895</Words>
  <Application>Microsoft Office PowerPoint</Application>
  <PresentationFormat>Widescreen</PresentationFormat>
  <Paragraphs>248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Alegreya Sans</vt:lpstr>
      <vt:lpstr>Arial</vt:lpstr>
      <vt:lpstr>Calibri</vt:lpstr>
      <vt:lpstr>Courier New</vt:lpstr>
      <vt:lpstr>Franklin Gothic Medium</vt:lpstr>
      <vt:lpstr>Futura LT Book</vt:lpstr>
      <vt:lpstr>Mission Gothic Regular</vt:lpstr>
      <vt:lpstr>Nexa Bold</vt:lpstr>
      <vt:lpstr>Open Sans</vt:lpstr>
      <vt:lpstr>Raleway Medium</vt:lpstr>
      <vt:lpstr>Roboto Light</vt:lpstr>
      <vt:lpstr>Segoe UI Light</vt:lpstr>
      <vt:lpstr>Sketch Rockwell</vt:lpstr>
      <vt:lpstr>Cardinal</vt:lpstr>
      <vt:lpstr>Ansible for Windows and Azure </vt:lpstr>
      <vt:lpstr>Overview</vt:lpstr>
      <vt:lpstr>Goals</vt:lpstr>
      <vt:lpstr>Target Audience</vt:lpstr>
      <vt:lpstr>What is Ansible?</vt:lpstr>
      <vt:lpstr>What is Ansible?</vt:lpstr>
      <vt:lpstr>What is Ansible?</vt:lpstr>
      <vt:lpstr>What is Ansible? (cont...)</vt:lpstr>
      <vt:lpstr>Ansible excels in 5 areas:</vt:lpstr>
      <vt:lpstr>Provision</vt:lpstr>
      <vt:lpstr>Configuration Management</vt:lpstr>
      <vt:lpstr>Orchestration</vt:lpstr>
      <vt:lpstr>Administration</vt:lpstr>
      <vt:lpstr>Deployment</vt:lpstr>
      <vt:lpstr>WHY ANSIBLE FOR WINDOWS?</vt:lpstr>
      <vt:lpstr>Why Ansible for Windows?</vt:lpstr>
      <vt:lpstr>Problems with Ansible and WindowS</vt:lpstr>
      <vt:lpstr>Problems with Ansible and Windows</vt:lpstr>
      <vt:lpstr>Problems with Ansible and Windows</vt:lpstr>
      <vt:lpstr>Problems with Ansible and Windows</vt:lpstr>
      <vt:lpstr>Preparing control machine</vt:lpstr>
      <vt:lpstr>Control Machine</vt:lpstr>
      <vt:lpstr>Control Machine</vt:lpstr>
      <vt:lpstr>Control Machine</vt:lpstr>
      <vt:lpstr>Create Azure Service Principal</vt:lpstr>
      <vt:lpstr>Create Azure Service Principal</vt:lpstr>
      <vt:lpstr>Three Steps to an Azure Service Principal</vt:lpstr>
      <vt:lpstr>Preparing Azure target host</vt:lpstr>
      <vt:lpstr>Target Host</vt:lpstr>
      <vt:lpstr>Update Inventory</vt:lpstr>
      <vt:lpstr>AUTHENTICATION</vt:lpstr>
      <vt:lpstr>Basic</vt:lpstr>
      <vt:lpstr>CredSSP</vt:lpstr>
      <vt:lpstr>Kerberos</vt:lpstr>
      <vt:lpstr>ANSIBLE WINDOWS MODULES</vt:lpstr>
      <vt:lpstr>win_shell</vt:lpstr>
      <vt:lpstr>win_domain_controller</vt:lpstr>
      <vt:lpstr>win_path</vt:lpstr>
      <vt:lpstr>win_chocolatey</vt:lpstr>
      <vt:lpstr>Get Started Now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for Windows and Azure</dc:title>
  <dc:creator>David Benedic</dc:creator>
  <cp:lastModifiedBy>David Benedic</cp:lastModifiedBy>
  <cp:revision>2</cp:revision>
  <dcterms:modified xsi:type="dcterms:W3CDTF">2017-10-26T01:33:03Z</dcterms:modified>
</cp:coreProperties>
</file>