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78" r:id="rId5"/>
    <p:sldId id="259" r:id="rId6"/>
    <p:sldId id="289" r:id="rId7"/>
    <p:sldId id="272" r:id="rId8"/>
    <p:sldId id="268" r:id="rId9"/>
    <p:sldId id="269" r:id="rId10"/>
    <p:sldId id="270" r:id="rId11"/>
    <p:sldId id="282" r:id="rId12"/>
    <p:sldId id="271" r:id="rId13"/>
    <p:sldId id="281" r:id="rId14"/>
    <p:sldId id="279" r:id="rId15"/>
    <p:sldId id="265" r:id="rId16"/>
    <p:sldId id="266" r:id="rId17"/>
    <p:sldId id="267" r:id="rId18"/>
    <p:sldId id="280" r:id="rId19"/>
    <p:sldId id="263" r:id="rId20"/>
    <p:sldId id="273" r:id="rId21"/>
    <p:sldId id="275" r:id="rId22"/>
    <p:sldId id="262" r:id="rId23"/>
    <p:sldId id="264" r:id="rId24"/>
    <p:sldId id="274" r:id="rId25"/>
    <p:sldId id="284" r:id="rId26"/>
    <p:sldId id="277" r:id="rId27"/>
    <p:sldId id="283" r:id="rId28"/>
    <p:sldId id="261" r:id="rId29"/>
    <p:sldId id="288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>
      <p:cViewPr varScale="1">
        <p:scale>
          <a:sx n="98" d="100"/>
          <a:sy n="98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7E295-FCD0-4D44-A623-0109822EB7BA}" type="datetimeFigureOut">
              <a:rPr lang="en-US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9A71F-16AD-4A5C-8B78-03B236BAD3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5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28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2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9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32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9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7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8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3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1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6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6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8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40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9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Tool analogy – what is a 200 piece socket set?</a:t>
            </a:r>
          </a:p>
          <a:p>
            <a:endParaRPr lang="en-US"/>
          </a:p>
          <a:p>
            <a:r>
              <a:rPr lang="en-US"/>
              <a:t>Don't confuse learning Ansible with learning how to configure and administer your systems.</a:t>
            </a:r>
          </a:p>
          <a:p>
            <a:endParaRPr lang="en-US"/>
          </a:p>
          <a:p>
            <a:r>
              <a:rPr lang="en-US"/>
              <a:t>Ansible is a means to an end, and a reaction to a need from IT admins and DevOps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Primarily for VM configuration, but some SaaS modules exist</a:t>
            </a:r>
          </a:p>
          <a:p>
            <a:endParaRPr lang="en-US"/>
          </a:p>
          <a:p>
            <a:r>
              <a:rPr lang="en-US"/>
              <a:t>DevOps = the breakdown of the wall between development and operations through software-defined infrastructure and cross team cooperation.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A71F-16AD-4A5C-8B78-03B236BAD3A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3360808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58928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85344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rgbClr val="595959"/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2108200"/>
            <a:ext cx="2032000" cy="406400"/>
          </a:xfrm>
        </p:spPr>
        <p:txBody>
          <a:bodyPr>
            <a:noAutofit/>
          </a:bodyPr>
          <a:lstStyle>
            <a:lvl1pPr algn="ctr">
              <a:buNone/>
              <a:defRPr sz="1867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6656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2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3360808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3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59488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8590402" y="2616200"/>
            <a:ext cx="1919997" cy="1919997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17252F"/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30480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56896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83312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06400" y="5054600"/>
            <a:ext cx="2438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04040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1517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140200"/>
          </a:xfrm>
          <a:prstGeom prst="rect">
            <a:avLst/>
          </a:prstGeom>
          <a:solidFill>
            <a:srgbClr val="F47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16000" y="990601"/>
            <a:ext cx="103632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6000" y="2616201"/>
            <a:ext cx="9448800" cy="885825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82998405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0" y="2006601"/>
            <a:ext cx="4572000" cy="41105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33">
                <a:solidFill>
                  <a:srgbClr val="17375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728381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71779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845235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834651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 b="0" i="0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23096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23096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34340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34340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85583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6096000" y="2413000"/>
            <a:ext cx="2844800" cy="4470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0" y="2413000"/>
            <a:ext cx="2844800" cy="4470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5934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320800" y="53594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625600" y="2514600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cs typeface="Roboto Light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3629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34960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51932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4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68904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43504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60776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9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8576000" y="24130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0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7703200" y="3835400"/>
            <a:ext cx="1584000" cy="1584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9473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03402"/>
            <a:ext cx="10668000" cy="4063999"/>
          </a:xfrm>
        </p:spPr>
        <p:txBody>
          <a:bodyPr>
            <a:normAutofit/>
          </a:bodyPr>
          <a:lstStyle>
            <a:lvl1pPr>
              <a:defRPr sz="1600">
                <a:solidFill>
                  <a:srgbClr val="B4B4B4"/>
                </a:solidFill>
              </a:defRPr>
            </a:lvl1pPr>
            <a:lvl2pPr>
              <a:defRPr sz="1467">
                <a:solidFill>
                  <a:srgbClr val="B4B4B4"/>
                </a:solidFill>
              </a:defRPr>
            </a:lvl2pPr>
            <a:lvl3pPr>
              <a:defRPr sz="1400">
                <a:solidFill>
                  <a:srgbClr val="B4B4B4"/>
                </a:solidFill>
              </a:defRPr>
            </a:lvl3pPr>
            <a:lvl4pPr>
              <a:defRPr sz="1333">
                <a:solidFill>
                  <a:srgbClr val="B4B4B4"/>
                </a:solidFill>
              </a:defRPr>
            </a:lvl4pPr>
            <a:lvl5pPr>
              <a:defRPr sz="1333">
                <a:solidFill>
                  <a:srgbClr val="B4B4B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8575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844800"/>
            <a:ext cx="3149600" cy="3022600"/>
          </a:xfrm>
        </p:spPr>
        <p:txBody>
          <a:bodyPr>
            <a:normAutofit/>
          </a:bodyPr>
          <a:lstStyle>
            <a:lvl1pPr algn="ctr"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6608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128520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128520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127251"/>
            <a:ext cx="3035808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127251"/>
            <a:ext cx="3048000" cy="323088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041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711200" y="25146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3352800" y="25146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5892800" y="256743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7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8428736" y="255727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32512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58928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83312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" y="4851400"/>
            <a:ext cx="22352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32512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58928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83312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609600" y="51562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4915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829925" y="4851400"/>
            <a:ext cx="2319676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412803" y="4857749"/>
            <a:ext cx="2150701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812801" y="4349749"/>
            <a:ext cx="2336800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412803" y="4349749"/>
            <a:ext cx="21357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5892801" y="4857749"/>
            <a:ext cx="2233639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5892801" y="4349749"/>
            <a:ext cx="221807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8332048" y="4857749"/>
            <a:ext cx="2335952" cy="9080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8332049" y="4349749"/>
            <a:ext cx="231967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  <a:cs typeface="Raleway Medium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812800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4"/>
          <p:cNvSpPr>
            <a:spLocks noGrp="1"/>
          </p:cNvSpPr>
          <p:nvPr>
            <p:ph type="pic" sz="quarter" idx="81"/>
          </p:nvPr>
        </p:nvSpPr>
        <p:spPr>
          <a:xfrm>
            <a:off x="3352801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82"/>
          </p:nvPr>
        </p:nvSpPr>
        <p:spPr>
          <a:xfrm>
            <a:off x="5872002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4"/>
          <p:cNvSpPr>
            <a:spLocks noGrp="1"/>
          </p:cNvSpPr>
          <p:nvPr>
            <p:ph type="pic" sz="quarter" idx="83"/>
          </p:nvPr>
        </p:nvSpPr>
        <p:spPr>
          <a:xfrm>
            <a:off x="8310402" y="2209800"/>
            <a:ext cx="2255999" cy="1930400"/>
          </a:xfrm>
        </p:spPr>
        <p:txBody>
          <a:bodyPr>
            <a:normAutofit/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390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17441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882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52324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9765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87206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104648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41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4882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2324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69765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87206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104648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2036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2800" y="1905000"/>
            <a:ext cx="10668000" cy="37592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7905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279312" y="23714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279736" y="30826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280160" y="37938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280160" y="4534652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280160" y="52162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711200" y="2331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806776" y="23714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807200" y="30826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807200" y="37938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807200" y="4534652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807200" y="521621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67" b="0">
                <a:solidFill>
                  <a:srgbClr val="B4B4B4"/>
                </a:solidFill>
                <a:latin typeface="Raleway Medium"/>
                <a:ea typeface="Calibri"/>
                <a:cs typeface="Raleway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711200" y="306324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8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711200" y="3855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9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711200" y="45669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0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711200" y="52781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10AE99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1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6258560" y="2331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2" name="Content Placeholder 6"/>
          <p:cNvSpPr>
            <a:spLocks noGrp="1" noChangeAspect="1"/>
          </p:cNvSpPr>
          <p:nvPr>
            <p:ph sz="quarter" idx="70" hasCustomPrompt="1"/>
          </p:nvPr>
        </p:nvSpPr>
        <p:spPr>
          <a:xfrm>
            <a:off x="6258560" y="306324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3" name="Content Placeholder 6"/>
          <p:cNvSpPr>
            <a:spLocks noGrp="1" noChangeAspect="1"/>
          </p:cNvSpPr>
          <p:nvPr>
            <p:ph sz="quarter" idx="71" hasCustomPrompt="1"/>
          </p:nvPr>
        </p:nvSpPr>
        <p:spPr>
          <a:xfrm>
            <a:off x="6258560" y="38557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4" name="Content Placeholder 6"/>
          <p:cNvSpPr>
            <a:spLocks noGrp="1" noChangeAspect="1"/>
          </p:cNvSpPr>
          <p:nvPr>
            <p:ph sz="quarter" idx="72" hasCustomPrompt="1"/>
          </p:nvPr>
        </p:nvSpPr>
        <p:spPr>
          <a:xfrm>
            <a:off x="6258560" y="45669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35" name="Content Placeholder 6"/>
          <p:cNvSpPr>
            <a:spLocks noGrp="1" noChangeAspect="1"/>
          </p:cNvSpPr>
          <p:nvPr>
            <p:ph sz="quarter" idx="73" hasCustomPrompt="1"/>
          </p:nvPr>
        </p:nvSpPr>
        <p:spPr>
          <a:xfrm>
            <a:off x="6258560" y="5278120"/>
            <a:ext cx="548640" cy="576000"/>
          </a:xfrm>
          <a:prstGeom prst="roundRect">
            <a:avLst>
              <a:gd name="adj" fmla="val 50000"/>
            </a:avLst>
          </a:prstGeom>
          <a:solidFill>
            <a:srgbClr val="825FE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133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</a:lstStyle>
          <a:p>
            <a:pPr lvl="0"/>
            <a:r>
              <a:rPr lang="en-JM"/>
              <a:t>1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9708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097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905000"/>
            <a:ext cx="10972800" cy="3962403"/>
          </a:xfrm>
        </p:spPr>
        <p:txBody>
          <a:bodyPr>
            <a:normAutofit/>
          </a:bodyPr>
          <a:lstStyle>
            <a:lvl1pPr>
              <a:defRPr sz="18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0550"/>
      </p:ext>
    </p:extLst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12800" y="21488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12800" y="24130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12800" y="35712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12800" y="38354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12800" y="4993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B4B4B4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12800" y="5257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6321"/>
      </p:ext>
    </p:extLst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1621" y="-24387"/>
            <a:ext cx="12192000" cy="4875787"/>
          </a:xfrm>
        </p:spPr>
        <p:txBody>
          <a:bodyPr>
            <a:normAutofit/>
          </a:bodyPr>
          <a:lstStyle>
            <a:lvl1pPr>
              <a:defRPr sz="1867">
                <a:solidFill>
                  <a:srgbClr val="17375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4076025"/>
      </p:ext>
    </p:extLst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7D2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733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</p:spTree>
    <p:extLst>
      <p:ext uri="{BB962C8B-B14F-4D97-AF65-F5344CB8AC3E}">
        <p14:creationId xmlns:p14="http://schemas.microsoft.com/office/powerpoint/2010/main" val="2543047706"/>
      </p:ext>
    </p:extLst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88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733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556680"/>
      </p:ext>
    </p:extLst>
  </p:cSld>
  <p:clrMapOvr>
    <a:masterClrMapping/>
  </p:clrMapOvr>
  <p:transition spd="slow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812800" y="22098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782483" y="22098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812800" y="41402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782483" y="4140200"/>
            <a:ext cx="28448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82275"/>
      </p:ext>
    </p:extLst>
  </p:cSld>
  <p:clrMapOvr>
    <a:masterClrMapping/>
  </p:clrMapOvr>
  <p:transition spd="slow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 txBox="1">
            <a:spLocks/>
          </p:cNvSpPr>
          <p:nvPr/>
        </p:nvSpPr>
        <p:spPr>
          <a:xfrm>
            <a:off x="1" y="0"/>
            <a:ext cx="12191999" cy="4241800"/>
          </a:xfrm>
          <a:prstGeom prst="rect">
            <a:avLst/>
          </a:prstGeom>
          <a:solidFill>
            <a:srgbClr val="343E48"/>
          </a:solidFill>
        </p:spPr>
        <p:txBody>
          <a:bodyPr vert="horz" lIns="121920" tIns="60960" rIns="121920" bIns="6096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pic>
        <p:nvPicPr>
          <p:cNvPr id="9" name="Picture 8" descr="MacBook-Pro-mock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83" y="1905001"/>
            <a:ext cx="5066635" cy="314959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214088" y="2131200"/>
            <a:ext cx="3744000" cy="234759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0160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2743200" y="482600"/>
            <a:ext cx="67056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 kern="0" spc="0">
                <a:solidFill>
                  <a:schemeClr val="bg1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84254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8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994400" y="457200"/>
            <a:ext cx="5486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667">
                <a:solidFill>
                  <a:srgbClr val="343E48"/>
                </a:solidFill>
                <a:latin typeface="Raleway Medium"/>
                <a:cs typeface="Raleway Medium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994400" y="482600"/>
            <a:ext cx="54864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5179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1749312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93445" y="34290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5179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9312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3493445" y="51562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179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36"/>
          </p:nvPr>
        </p:nvSpPr>
        <p:spPr>
          <a:xfrm>
            <a:off x="1749312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3493445" y="-25400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38"/>
          </p:nvPr>
        </p:nvSpPr>
        <p:spPr>
          <a:xfrm>
            <a:off x="5179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39"/>
          </p:nvPr>
        </p:nvSpPr>
        <p:spPr>
          <a:xfrm>
            <a:off x="1749312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21"/>
          <p:cNvSpPr>
            <a:spLocks noGrp="1"/>
          </p:cNvSpPr>
          <p:nvPr>
            <p:ph type="pic" sz="quarter" idx="40"/>
          </p:nvPr>
        </p:nvSpPr>
        <p:spPr>
          <a:xfrm>
            <a:off x="3493445" y="1701802"/>
            <a:ext cx="1727200" cy="172719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4335728"/>
      </p:ext>
    </p:extLst>
  </p:cSld>
  <p:clrMapOvr>
    <a:masterClrMapping/>
  </p:clrMapOvr>
  <p:transition spd="slow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5448002" y="1625003"/>
            <a:ext cx="1295999" cy="1295997"/>
          </a:xfrm>
          <a:prstGeom prst="ellipse">
            <a:avLst/>
          </a:prstGeom>
          <a:ln w="28575" cmpd="sng">
            <a:solidFill>
              <a:srgbClr val="FFFFFF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467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812800" y="298743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4861"/>
      </p:ext>
    </p:extLst>
  </p:cSld>
  <p:clrMapOvr>
    <a:masterClrMapping/>
  </p:clrMapOvr>
  <p:transition spd="slow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cBook-Pro-mock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81112"/>
            <a:ext cx="6422880" cy="399268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1600" y="2568000"/>
            <a:ext cx="4752000" cy="2976000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0174"/>
      </p:ext>
    </p:extLst>
  </p:cSld>
  <p:clrMapOvr>
    <a:masterClrMapping/>
  </p:clrMapOvr>
  <p:transition spd="slow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8827554"/>
      </p:ext>
    </p:extLst>
  </p:cSld>
  <p:clrMapOvr>
    <a:masterClrMapping/>
  </p:clrMapOvr>
  <p:transition spd="slow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0" y="685800"/>
            <a:ext cx="5080000" cy="1143000"/>
          </a:xfrm>
        </p:spPr>
        <p:txBody>
          <a:bodyPr>
            <a:noAutofit/>
          </a:bodyPr>
          <a:lstStyle>
            <a:lvl1pPr algn="l">
              <a:defRPr sz="3733"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2031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518400" y="4144434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518400" y="47498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oboto Light"/>
                <a:cs typeface="Roboto Ligh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3114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rgbClr val="7F7F7F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701532"/>
      </p:ext>
    </p:extLst>
  </p:cSld>
  <p:clrMapOvr>
    <a:masterClrMapping/>
  </p:clrMapOvr>
  <p:transition spd="slow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311400"/>
            <a:ext cx="62992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300389" y="3032360"/>
            <a:ext cx="3992033" cy="162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954439" y="255482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rgbClr val="B4B4B4"/>
                </a:solidFill>
                <a:latin typeface="Raleway Medium"/>
                <a:cs typeface="Raleway Medium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0627"/>
      </p:ext>
    </p:extLst>
  </p:cSld>
  <p:clrMapOvr>
    <a:masterClrMapping/>
  </p:clrMapOvr>
  <p:transition spd="slow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006600"/>
            <a:ext cx="12192000" cy="2844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8687"/>
      </p:ext>
    </p:extLst>
  </p:cSld>
  <p:clrMapOvr>
    <a:masterClrMapping/>
  </p:clrMapOvr>
  <p:transition spd="slow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 descr="01-iPad-Air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1" y="889000"/>
            <a:ext cx="3540868" cy="4978400"/>
          </a:xfrm>
          <a:prstGeom prst="rect">
            <a:avLst/>
          </a:prstGeom>
        </p:spPr>
      </p:pic>
      <p:sp>
        <p:nvSpPr>
          <p:cNvPr id="1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78631" y="1600199"/>
            <a:ext cx="2921205" cy="37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51849167"/>
      </p:ext>
    </p:extLst>
  </p:cSld>
  <p:clrMapOvr>
    <a:masterClrMapping/>
  </p:clrMapOvr>
  <p:transition spd="slow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c-Cinema-Monitor-Style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961433"/>
            <a:ext cx="5689600" cy="4424884"/>
          </a:xfrm>
          <a:prstGeom prst="rect">
            <a:avLst/>
          </a:prstGeom>
        </p:spPr>
      </p:pic>
      <p:sp>
        <p:nvSpPr>
          <p:cNvPr id="9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3622565" y="2352001"/>
            <a:ext cx="4708635" cy="294289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3099"/>
      </p:ext>
    </p:extLst>
  </p:cSld>
  <p:clrMapOvr>
    <a:masterClrMapping/>
  </p:clrMapOvr>
  <p:transition spd="slow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63" y="508000"/>
            <a:ext cx="2892876" cy="576580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4978401" y="1397000"/>
            <a:ext cx="2207999" cy="386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73381315"/>
      </p:ext>
    </p:extLst>
  </p:cSld>
  <p:clrMapOvr>
    <a:masterClrMapping/>
  </p:clrMapOvr>
  <p:transition spd="slow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2032000"/>
            <a:ext cx="2230191" cy="444500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6222600" y="2743201"/>
            <a:ext cx="1702201" cy="2976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pic>
        <p:nvPicPr>
          <p:cNvPr id="4" name="Picture 3" descr="iPhone-5S-3-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1" y="2032000"/>
            <a:ext cx="2230191" cy="4445000"/>
          </a:xfrm>
          <a:prstGeom prst="rect">
            <a:avLst/>
          </a:prstGeom>
        </p:spPr>
      </p:pic>
      <p:sp>
        <p:nvSpPr>
          <p:cNvPr id="5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4089000" y="2743201"/>
            <a:ext cx="1702201" cy="29763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363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solidFill>
                  <a:srgbClr val="343E48"/>
                </a:solidFill>
                <a:latin typeface="Raleway Medium"/>
                <a:cs typeface="Raleway Medium"/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oboto Light"/>
                <a:ea typeface="Calibri"/>
                <a:cs typeface="Robot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5"/>
          </p:nvPr>
        </p:nvSpPr>
        <p:spPr>
          <a:xfrm>
            <a:off x="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3488267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976533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10464800" y="23114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1744133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5232400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8720667" y="3942600"/>
            <a:ext cx="1727200" cy="1631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3282"/>
      </p:ext>
    </p:extLst>
  </p:cSld>
  <p:clrMapOvr>
    <a:masterClrMapping/>
  </p:clrMapOvr>
  <p:transition spd="slow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68525"/>
            <a:ext cx="5181600" cy="3902075"/>
          </a:xfrm>
        </p:spPr>
        <p:txBody>
          <a:bodyPr>
            <a:normAutofit/>
          </a:bodyPr>
          <a:lstStyle>
            <a:lvl1pPr>
              <a:defRPr sz="18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68525"/>
            <a:ext cx="5181600" cy="3902075"/>
          </a:xfrm>
        </p:spPr>
        <p:txBody>
          <a:bodyPr>
            <a:normAutofit/>
          </a:bodyPr>
          <a:lstStyle>
            <a:lvl1pPr>
              <a:defRPr sz="1867">
                <a:solidFill>
                  <a:srgbClr val="7F7F7F"/>
                </a:solidFill>
                <a:latin typeface="Raleway Medium"/>
                <a:cs typeface="Raleway Medium"/>
              </a:defRPr>
            </a:lvl1pPr>
            <a:lvl2pPr>
              <a:defRPr sz="1600">
                <a:solidFill>
                  <a:srgbClr val="7F7F7F"/>
                </a:solidFill>
                <a:latin typeface="Raleway Medium"/>
                <a:cs typeface="Raleway Medium"/>
              </a:defRPr>
            </a:lvl2pPr>
            <a:lvl3pPr>
              <a:defRPr sz="1467">
                <a:solidFill>
                  <a:srgbClr val="7F7F7F"/>
                </a:solidFill>
                <a:latin typeface="Raleway Medium"/>
                <a:cs typeface="Raleway Medium"/>
              </a:defRPr>
            </a:lvl3pPr>
            <a:lvl4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4pPr>
            <a:lvl5pPr>
              <a:defRPr sz="1400">
                <a:solidFill>
                  <a:srgbClr val="7F7F7F"/>
                </a:solidFill>
                <a:latin typeface="Raleway Medium"/>
                <a:cs typeface="Raleway Medium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8811"/>
      </p:ext>
    </p:extLst>
  </p:cSld>
  <p:clrMapOvr>
    <a:masterClrMapping/>
  </p:clrMapOvr>
  <p:transition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87551"/>
            <a:ext cx="51837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33" b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627312"/>
            <a:ext cx="5183717" cy="32400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3pPr>
            <a:lvl4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4pPr>
            <a:lvl5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5" y="1987551"/>
            <a:ext cx="528742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33" b="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5" y="2627312"/>
            <a:ext cx="5287427" cy="32400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1pPr>
            <a:lvl2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2pPr>
            <a:lvl3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3pPr>
            <a:lvl4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4pPr>
            <a:lvl5pPr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latin typeface="Raleway Medium"/>
                <a:cs typeface="Raleway Medium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25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4850"/>
      </p:ext>
    </p:extLst>
  </p:cSld>
  <p:clrMapOvr>
    <a:masterClrMapping/>
  </p:clrMapOvr>
  <p:transition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9848"/>
      </p:ext>
    </p:extLst>
  </p:cSld>
  <p:clrMapOvr>
    <a:masterClrMapping/>
  </p:clrMapOvr>
  <p:transition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i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1053"/>
      </p:ext>
    </p:extLst>
  </p:cSld>
  <p:clrMapOvr>
    <a:masterClrMapping/>
  </p:clrMapOvr>
  <p:transition spd="slow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11588232"/>
      </p:ext>
    </p:extLst>
  </p:cSld>
  <p:clrMapOvr>
    <a:masterClrMapping/>
  </p:clrMapOvr>
  <p:transition spd="slow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6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680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p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291069"/>
            <a:ext cx="10757098" cy="1108427"/>
          </a:xfrm>
          <a:prstGeom prst="rect">
            <a:avLst/>
          </a:prstGeom>
        </p:spPr>
        <p:txBody>
          <a:bodyPr lIns="146304" tIns="91440" rIns="146304" bIns="91440">
            <a:noAutofit/>
          </a:bodyPr>
          <a:lstStyle>
            <a:lvl1pPr marL="0" indent="0">
              <a:lnSpc>
                <a:spcPct val="90000"/>
              </a:lnSpc>
              <a:spcBef>
                <a:spcPts val="1176"/>
              </a:spcBef>
              <a:spcAft>
                <a:spcPts val="2353"/>
              </a:spcAft>
              <a:buFontTx/>
              <a:buNone/>
              <a:defRPr lang="en-US" sz="5098" b="0" i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353"/>
              </a:spcAft>
              <a:buClrTx/>
              <a:buSzPct val="90000"/>
              <a:buFontTx/>
              <a:buNone/>
              <a:tabLst/>
            </a:pPr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3386667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09600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30"/>
          </p:nvPr>
        </p:nvSpPr>
        <p:spPr>
          <a:xfrm>
            <a:off x="6163733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31"/>
          </p:nvPr>
        </p:nvSpPr>
        <p:spPr>
          <a:xfrm>
            <a:off x="8940800" y="19050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32"/>
          </p:nvPr>
        </p:nvSpPr>
        <p:spPr>
          <a:xfrm>
            <a:off x="33528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6096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34"/>
          </p:nvPr>
        </p:nvSpPr>
        <p:spPr>
          <a:xfrm>
            <a:off x="61976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8940800" y="4038600"/>
            <a:ext cx="2235200" cy="13208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22932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6096000" y="20066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6096000" y="41402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09600" y="20066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09600" y="4140200"/>
            <a:ext cx="2540000" cy="203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224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47344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6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63296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7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79552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8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5516800" y="3398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9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7142400" y="3398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0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9580800" y="2108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1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8798400" y="3429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2" name="Picture Placeholder 28"/>
          <p:cNvSpPr>
            <a:spLocks noGrp="1" noChangeAspect="1"/>
          </p:cNvSpPr>
          <p:nvPr>
            <p:ph type="pic" sz="quarter" idx="57"/>
          </p:nvPr>
        </p:nvSpPr>
        <p:spPr>
          <a:xfrm>
            <a:off x="47232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3" name="Picture Placeholder 28"/>
          <p:cNvSpPr>
            <a:spLocks noGrp="1" noChangeAspect="1"/>
          </p:cNvSpPr>
          <p:nvPr>
            <p:ph type="pic" sz="quarter" idx="58"/>
          </p:nvPr>
        </p:nvSpPr>
        <p:spPr>
          <a:xfrm>
            <a:off x="63296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4" name="Picture Placeholder 28"/>
          <p:cNvSpPr>
            <a:spLocks noGrp="1" noChangeAspect="1"/>
          </p:cNvSpPr>
          <p:nvPr>
            <p:ph type="pic" sz="quarter" idx="59"/>
          </p:nvPr>
        </p:nvSpPr>
        <p:spPr>
          <a:xfrm>
            <a:off x="79552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5" name="Picture Placeholder 28"/>
          <p:cNvSpPr>
            <a:spLocks noGrp="1" noChangeAspect="1"/>
          </p:cNvSpPr>
          <p:nvPr>
            <p:ph type="pic" sz="quarter" idx="60"/>
          </p:nvPr>
        </p:nvSpPr>
        <p:spPr>
          <a:xfrm>
            <a:off x="9682400" y="47194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7917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43E4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12800" y="4826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 kern="0" spc="0">
                <a:solidFill>
                  <a:srgbClr val="8D98A5"/>
                </a:solidFill>
                <a:latin typeface="Raleway Medium"/>
                <a:ea typeface="Calibri"/>
                <a:cs typeface="Raleway Medium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Picture Placeholder 28"/>
          <p:cNvSpPr>
            <a:spLocks noGrp="1" noChangeAspect="1"/>
          </p:cNvSpPr>
          <p:nvPr>
            <p:ph type="pic" sz="quarter" idx="50"/>
          </p:nvPr>
        </p:nvSpPr>
        <p:spPr>
          <a:xfrm>
            <a:off x="29056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6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45008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7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61264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8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3688000" y="3256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9" name="Picture Placeholder 28"/>
          <p:cNvSpPr>
            <a:spLocks noGrp="1" noChangeAspect="1"/>
          </p:cNvSpPr>
          <p:nvPr>
            <p:ph type="pic" sz="quarter" idx="54"/>
          </p:nvPr>
        </p:nvSpPr>
        <p:spPr>
          <a:xfrm>
            <a:off x="5313600" y="32562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0" name="Picture Placeholder 28"/>
          <p:cNvSpPr>
            <a:spLocks noGrp="1" noChangeAspect="1"/>
          </p:cNvSpPr>
          <p:nvPr>
            <p:ph type="pic" sz="quarter" idx="55"/>
          </p:nvPr>
        </p:nvSpPr>
        <p:spPr>
          <a:xfrm>
            <a:off x="7752000" y="19658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1" name="Picture Placeholder 28"/>
          <p:cNvSpPr>
            <a:spLocks noGrp="1" noChangeAspect="1"/>
          </p:cNvSpPr>
          <p:nvPr>
            <p:ph type="pic" sz="quarter" idx="56"/>
          </p:nvPr>
        </p:nvSpPr>
        <p:spPr>
          <a:xfrm>
            <a:off x="6969600" y="32866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2" name="Picture Placeholder 28"/>
          <p:cNvSpPr>
            <a:spLocks noGrp="1" noChangeAspect="1"/>
          </p:cNvSpPr>
          <p:nvPr>
            <p:ph type="pic" sz="quarter" idx="57"/>
          </p:nvPr>
        </p:nvSpPr>
        <p:spPr>
          <a:xfrm>
            <a:off x="28944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3" name="Picture Placeholder 28"/>
          <p:cNvSpPr>
            <a:spLocks noGrp="1" noChangeAspect="1"/>
          </p:cNvSpPr>
          <p:nvPr>
            <p:ph type="pic" sz="quarter" idx="58"/>
          </p:nvPr>
        </p:nvSpPr>
        <p:spPr>
          <a:xfrm>
            <a:off x="45008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4" name="Picture Placeholder 28"/>
          <p:cNvSpPr>
            <a:spLocks noGrp="1" noChangeAspect="1"/>
          </p:cNvSpPr>
          <p:nvPr>
            <p:ph type="pic" sz="quarter" idx="59"/>
          </p:nvPr>
        </p:nvSpPr>
        <p:spPr>
          <a:xfrm>
            <a:off x="61264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55" name="Picture Placeholder 28"/>
          <p:cNvSpPr>
            <a:spLocks noGrp="1" noChangeAspect="1"/>
          </p:cNvSpPr>
          <p:nvPr>
            <p:ph type="pic" sz="quarter" idx="60"/>
          </p:nvPr>
        </p:nvSpPr>
        <p:spPr>
          <a:xfrm>
            <a:off x="7853600" y="4577000"/>
            <a:ext cx="1392000" cy="139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alibri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04558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140200"/>
          </a:xfrm>
          <a:prstGeom prst="rect">
            <a:avLst/>
          </a:prstGeom>
          <a:solidFill>
            <a:srgbClr val="1188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E3FC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990601"/>
            <a:ext cx="10363200" cy="1470025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2616201"/>
            <a:ext cx="9448800" cy="885825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19955987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05001"/>
            <a:ext cx="106680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" y="0"/>
            <a:ext cx="609600" cy="1295400"/>
          </a:xfrm>
          <a:prstGeom prst="rect">
            <a:avLst/>
          </a:prstGeom>
          <a:solidFill>
            <a:srgbClr val="1188CE"/>
          </a:solidFill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067">
              <a:solidFill>
                <a:srgbClr val="FFFFFF"/>
              </a:solidFill>
              <a:latin typeface="Alegreya Sans"/>
              <a:cs typeface="Alegreya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0" y="482601"/>
            <a:ext cx="60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fld id="{957CFFBF-FC9C-4959-9FB7-3589D3E46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ransition spd="slow">
    <p:pull/>
  </p:transition>
  <p:txStyles>
    <p:titleStyle>
      <a:lvl1pPr algn="l" defTabSz="1219170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  <a:lumOff val="25000"/>
            </a:schemeClr>
          </a:solidFill>
          <a:latin typeface="Raleway Medium"/>
          <a:ea typeface="Calibri"/>
          <a:cs typeface="Raleway Medium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b="0" i="0" kern="1200">
          <a:solidFill>
            <a:srgbClr val="404040"/>
          </a:solidFill>
          <a:latin typeface="Raleway Medium"/>
          <a:ea typeface="+mn-ea"/>
          <a:cs typeface="Raleway Medium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rgbClr val="404040"/>
          </a:solidFill>
          <a:latin typeface="Raleway Medium"/>
          <a:ea typeface="+mn-ea"/>
          <a:cs typeface="Raleway Medium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467" b="0" i="0" kern="1200">
          <a:solidFill>
            <a:srgbClr val="404040"/>
          </a:solidFill>
          <a:latin typeface="Raleway Medium"/>
          <a:ea typeface="+mn-ea"/>
          <a:cs typeface="Raleway Medium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400" b="0" i="0" kern="1200">
          <a:solidFill>
            <a:srgbClr val="404040"/>
          </a:solidFill>
          <a:latin typeface="Raleway Medium"/>
          <a:ea typeface="+mn-ea"/>
          <a:cs typeface="Raleway Medium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400" b="0" i="0" kern="1200">
          <a:solidFill>
            <a:srgbClr val="404040"/>
          </a:solidFill>
          <a:latin typeface="Raleway Medium"/>
          <a:ea typeface="+mn-ea"/>
          <a:cs typeface="Raleway Medium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ocs.ansible.com/ansible/glossa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alaxy.ansible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ansible.com/ansible/guide_azur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daveyb/ansible-fundamental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nsible/ansible/blob/devel/docs/docsite/rst/roadmap/ROADMAP_2_3.rs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Ansible</a:t>
            </a:r>
            <a:r>
              <a:rPr lang="en-US"/>
              <a:t> Fundamentals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David Benedic</a:t>
            </a:r>
            <a:br>
              <a:rPr lang="en-US"/>
            </a:br>
            <a:r>
              <a:rPr lang="en-US"/>
              <a:t>Cardinal Solutions Group</a:t>
            </a:r>
          </a:p>
        </p:txBody>
      </p:sp>
      <p:pic>
        <p:nvPicPr>
          <p:cNvPr id="4" name="Picture 3" descr="ansible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49" y="76152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462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/>
              <a:t>Ansible can deploy and configure systems, networks, storage, etc. in a predictable, ordered manner</a:t>
            </a:r>
          </a:p>
          <a:p>
            <a:pPr marL="876286" lvl="1" indent="-342900"/>
            <a:r>
              <a:rPr lang="en-US" sz="2250"/>
              <a:t>e.g. remove a host, one at a time, from a load balancer pool to perform an update, upgrade or release</a:t>
            </a:r>
          </a:p>
          <a:p>
            <a:pPr marL="876286" lvl="1" indent="-342900"/>
            <a:r>
              <a:rPr lang="en-US" sz="2250"/>
              <a:t>e.g. perform a staged deployment across a cluster</a:t>
            </a:r>
          </a:p>
          <a:p>
            <a:pPr marL="342900" indent="-342900"/>
            <a:r>
              <a:rPr lang="en-US" sz="2400"/>
              <a:t>Multithreaded execution possible</a:t>
            </a:r>
          </a:p>
          <a:p>
            <a:pPr marL="342900" indent="-342900"/>
            <a:endParaRPr lang="en-US" sz="2400"/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Orchestration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101672317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Query host state</a:t>
            </a:r>
          </a:p>
          <a:p>
            <a:r>
              <a:rPr lang="en-US" sz="2400"/>
              <a:t>Make and test configuration changes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/>
              <a:t>Audit hosts</a:t>
            </a: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/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2968888850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550"/>
              <a:t>Ansible can manage application deployments to hosts</a:t>
            </a:r>
          </a:p>
          <a:p>
            <a:pPr marL="342900" indent="-342900"/>
            <a:r>
              <a:rPr lang="en-US" sz="2550"/>
              <a:t>Sanity check deployment</a:t>
            </a:r>
          </a:p>
          <a:p>
            <a:pPr marL="342900" indent="-342900"/>
            <a:r>
              <a:rPr lang="en-US" sz="2550"/>
              <a:t>Integrate into CI/CD pipeline</a:t>
            </a:r>
          </a:p>
          <a:p>
            <a:pPr marL="342900" indent="-342900"/>
            <a:endParaRPr lang="en-US" sz="2400"/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2209186437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550"/>
              <a:t>Provision</a:t>
            </a:r>
          </a:p>
          <a:p>
            <a:pPr marL="342900" indent="-342900"/>
            <a:r>
              <a:rPr lang="en-US" sz="2550"/>
              <a:t>Configure</a:t>
            </a:r>
          </a:p>
          <a:p>
            <a:pPr marL="342900" indent="-342900"/>
            <a:r>
              <a:rPr lang="en-US" sz="2550"/>
              <a:t>Orchestrate</a:t>
            </a:r>
          </a:p>
          <a:p>
            <a:pPr marL="342900" indent="-342900"/>
            <a:r>
              <a:rPr lang="en-US" sz="2550"/>
              <a:t>Administer</a:t>
            </a:r>
          </a:p>
          <a:p>
            <a:pPr marL="342900" indent="-342900"/>
            <a:r>
              <a:rPr lang="en-US" sz="2550"/>
              <a:t>Deploy</a:t>
            </a:r>
          </a:p>
          <a:p>
            <a:pPr marL="342900" indent="-342900"/>
            <a:endParaRPr lang="en-US" sz="2400"/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 can...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33836167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Install Ansible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122013958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19099" indent="-342900"/>
            <a:r>
              <a:rPr lang="en-US" sz="2350"/>
              <a:t>Linux, Mac, and Windows (</a:t>
            </a:r>
            <a:r>
              <a:rPr lang="en-US" sz="2350" err="1"/>
              <a:t>kinda</a:t>
            </a:r>
            <a:r>
              <a:rPr lang="en-US" sz="2350"/>
              <a:t>)</a:t>
            </a:r>
          </a:p>
          <a:p>
            <a:pPr marL="952485" lvl="1" indent="-342900"/>
            <a:r>
              <a:rPr lang="en-US" sz="2200"/>
              <a:t>Bash for Windows</a:t>
            </a:r>
          </a:p>
          <a:p>
            <a:pPr marL="952485" lvl="1" indent="-342900"/>
            <a:r>
              <a:rPr lang="en-US" sz="2200"/>
              <a:t>Linux VM</a:t>
            </a:r>
          </a:p>
          <a:p>
            <a:pPr marL="952485" lvl="1" indent="-342900"/>
            <a:r>
              <a:rPr lang="en-US" sz="2200"/>
              <a:t>Docker container</a:t>
            </a:r>
          </a:p>
          <a:p>
            <a:pPr marL="419099" indent="-342900"/>
            <a:r>
              <a:rPr lang="en-US" sz="2350"/>
              <a:t>Python 2.x or 3.x (as of Ansible 2.2)</a:t>
            </a:r>
            <a:endParaRPr lang="en-US" sz="2350">
              <a:solidFill>
                <a:srgbClr val="000000"/>
              </a:solidFill>
            </a:endParaRPr>
          </a:p>
          <a:p>
            <a:pPr marL="419099" indent="-342900"/>
            <a:r>
              <a:rPr lang="en-US" sz="2250" err="1"/>
              <a:t>PyWinRM</a:t>
            </a:r>
            <a:r>
              <a:rPr lang="en-US" sz="2350"/>
              <a:t> and/or </a:t>
            </a:r>
            <a:r>
              <a:rPr lang="en-US" sz="2350" err="1"/>
              <a:t>Paramiko</a:t>
            </a:r>
            <a:endParaRPr lang="en-US" sz="2350" err="1">
              <a:solidFill>
                <a:srgbClr val="000000"/>
              </a:solidFill>
            </a:endParaRPr>
          </a:p>
          <a:p>
            <a:pPr marL="419099" indent="-342900"/>
            <a:r>
              <a:rPr lang="en-US" sz="2250"/>
              <a:t>Ansible</a:t>
            </a:r>
          </a:p>
          <a:p>
            <a:pPr marL="952485" lvl="1" indent="-342900"/>
            <a:r>
              <a:rPr lang="en-US" sz="2100"/>
              <a:t>Installed via package manager of choice, including pip</a:t>
            </a:r>
          </a:p>
          <a:p>
            <a:pPr marL="952485" lvl="1" indent="-342900"/>
            <a:r>
              <a:rPr lang="en-US" sz="2100"/>
              <a:t>Checkout from GitHub</a:t>
            </a:r>
          </a:p>
          <a:p>
            <a:pPr marL="952485" lvl="1" indent="-342900"/>
            <a:r>
              <a:rPr lang="en-US" sz="2100"/>
              <a:t>Container registry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Machine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Install Ansible</a:t>
            </a:r>
          </a:p>
        </p:txBody>
      </p:sp>
    </p:spTree>
    <p:extLst>
      <p:ext uri="{BB962C8B-B14F-4D97-AF65-F5344CB8AC3E}">
        <p14:creationId xmlns:p14="http://schemas.microsoft.com/office/powerpoint/2010/main" val="3151152472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Cloud</a:t>
            </a:r>
          </a:p>
          <a:p>
            <a:r>
              <a:rPr lang="en-US" sz="2400"/>
              <a:t>Local</a:t>
            </a:r>
          </a:p>
          <a:p>
            <a:pPr lvl="1"/>
            <a:r>
              <a:rPr lang="en-US" sz="2250"/>
              <a:t>Container</a:t>
            </a:r>
          </a:p>
          <a:p>
            <a:pPr lvl="1"/>
            <a:r>
              <a:rPr lang="en-US" sz="2250"/>
              <a:t>VM</a:t>
            </a:r>
          </a:p>
          <a:p>
            <a:r>
              <a:rPr lang="en-US" sz="2400"/>
              <a:t>Physical</a:t>
            </a:r>
          </a:p>
          <a:p>
            <a:r>
              <a:rPr lang="en-US" sz="2400"/>
              <a:t>Control machine needs </a:t>
            </a:r>
            <a:r>
              <a:rPr lang="en-US" sz="2400" u="sng"/>
              <a:t>network</a:t>
            </a:r>
            <a:r>
              <a:rPr lang="en-US" sz="2400">
                <a:solidFill>
                  <a:schemeClr val="tx1"/>
                </a:solidFill>
              </a:rPr>
              <a:t/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 u="sng"/>
              <a:t>connectivity</a:t>
            </a:r>
            <a:r>
              <a:rPr lang="en-US" sz="2400"/>
              <a:t> to target host(s)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Host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Install Ansible</a:t>
            </a:r>
          </a:p>
        </p:txBody>
      </p:sp>
      <p:pic>
        <p:nvPicPr>
          <p:cNvPr id="5" name="Picture 4" descr="Ansible-Top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913921"/>
            <a:ext cx="3515667" cy="49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5085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Python 2.x or 3.x</a:t>
            </a:r>
          </a:p>
          <a:p>
            <a:r>
              <a:rPr lang="en-US" sz="2400"/>
              <a:t>SSH (Linux) / </a:t>
            </a:r>
            <a:r>
              <a:rPr lang="en-US" sz="2400" err="1"/>
              <a:t>WinRM</a:t>
            </a:r>
            <a:r>
              <a:rPr lang="en-US" sz="2400"/>
              <a:t> (Windows)</a:t>
            </a:r>
          </a:p>
          <a:p>
            <a:r>
              <a:rPr lang="en-US" sz="2400" u="sng"/>
              <a:t>No Agent Required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Host cont...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Install Ansible</a:t>
            </a:r>
          </a:p>
        </p:txBody>
      </p:sp>
    </p:spTree>
    <p:extLst>
      <p:ext uri="{BB962C8B-B14F-4D97-AF65-F5344CB8AC3E}">
        <p14:creationId xmlns:p14="http://schemas.microsoft.com/office/powerpoint/2010/main" val="2472462944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Building 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082209793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Playbook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Building Blocks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BFBFBF"/>
                </a:solidFill>
              </a:rPr>
              <a:t>"Playbooks are the language by which </a:t>
            </a:r>
            <a:r>
              <a:rPr lang="en-US" sz="2400" dirty="0" err="1">
                <a:solidFill>
                  <a:srgbClr val="BFBFBF"/>
                </a:solidFill>
              </a:rPr>
              <a:t>Ansible</a:t>
            </a:r>
            <a:r>
              <a:rPr lang="en-US" sz="2400" dirty="0">
                <a:solidFill>
                  <a:srgbClr val="BFBFBF"/>
                </a:solidFill>
              </a:rPr>
              <a:t> orchestrates, configures, administers, or deploys systems. They are called playbooks partially because it’s a sports analogy, and it’s supposed to be fun using them. They aren’t workbooks :)"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8DB3E2"/>
                </a:solidFill>
                <a:hlinkClick r:id="rId3"/>
              </a:rPr>
              <a:t>http://docs.ansible.com/ansible/glossary</a:t>
            </a:r>
          </a:p>
        </p:txBody>
      </p:sp>
    </p:spTree>
    <p:extLst>
      <p:ext uri="{BB962C8B-B14F-4D97-AF65-F5344CB8AC3E}">
        <p14:creationId xmlns:p14="http://schemas.microsoft.com/office/powerpoint/2010/main" val="2510278536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What is Ansible?</a:t>
            </a:r>
          </a:p>
          <a:p>
            <a:r>
              <a:rPr lang="en-US" sz="2400"/>
              <a:t>Kick the tires</a:t>
            </a:r>
          </a:p>
          <a:p>
            <a:r>
              <a:rPr lang="en-US" sz="2400"/>
              <a:t>Install Requirements</a:t>
            </a:r>
          </a:p>
          <a:p>
            <a:r>
              <a:rPr lang="en-US" sz="2400"/>
              <a:t>Building Blocks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/>
              <a:t>Take Ansible Further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214756761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/>
              <a:t>The inventory categorizes and organizes the target hosts you want to Ansible to manage</a:t>
            </a:r>
          </a:p>
          <a:p>
            <a:pPr marL="419099" indent="-342900"/>
            <a:r>
              <a:rPr lang="en-US" sz="2450"/>
              <a:t>Host: a single target host</a:t>
            </a:r>
            <a:endParaRPr lang="en-US" sz="2450">
              <a:solidFill>
                <a:schemeClr val="tx1"/>
              </a:solidFill>
            </a:endParaRPr>
          </a:p>
          <a:p>
            <a:pPr marL="419099" indent="-342900"/>
            <a:r>
              <a:rPr lang="en-US" sz="2450"/>
              <a:t>Group: a named group made up of one or more hosts</a:t>
            </a:r>
          </a:p>
          <a:p>
            <a:pPr marL="419099" indent="-342900"/>
            <a:r>
              <a:rPr lang="en-US" sz="2450"/>
              <a:t>Host/Group Variable: specific configuration or variables set for a host or group</a:t>
            </a:r>
          </a:p>
          <a:p>
            <a:pPr marL="419099" indent="-342900"/>
            <a:r>
              <a:rPr lang="en-US" sz="2450"/>
              <a:t>Group of Groups: a named group made up of multiple one or more child groups</a:t>
            </a:r>
          </a:p>
          <a:p>
            <a:pPr marL="419099" indent="-342900"/>
            <a:r>
              <a:rPr lang="en-US" sz="2450"/>
              <a:t>Can contain a mix of Windows and Linux hosts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8204499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 dirty="0" smtClean="0"/>
              <a:t>A configuration directive </a:t>
            </a:r>
            <a:r>
              <a:rPr lang="en-US" sz="2450" dirty="0"/>
              <a:t>to execute on a target host</a:t>
            </a:r>
          </a:p>
          <a:p>
            <a:pPr marL="419099" indent="-342900"/>
            <a:r>
              <a:rPr lang="en-US" sz="2450" dirty="0"/>
              <a:t>Multiple tasks run in order as part of a playbook</a:t>
            </a:r>
          </a:p>
          <a:p>
            <a:pPr marL="419099" indent="-342900"/>
            <a:r>
              <a:rPr lang="en-US" sz="2450" dirty="0"/>
              <a:t>Tasks can be dependent on other tasks</a:t>
            </a:r>
          </a:p>
          <a:p>
            <a:pPr marL="419099" indent="-342900"/>
            <a:r>
              <a:rPr lang="en-US" sz="2450" dirty="0"/>
              <a:t>All tasks should be named</a:t>
            </a:r>
          </a:p>
          <a:p>
            <a:pPr marL="419099" indent="-342900"/>
            <a:r>
              <a:rPr lang="en-US" sz="2450" dirty="0"/>
              <a:t>Designed to be run repeatedly to ensure a desired state</a:t>
            </a:r>
          </a:p>
          <a:p>
            <a:pPr marL="952485" lvl="1" indent="-342900"/>
            <a:r>
              <a:rPr lang="en-US" sz="2300" dirty="0"/>
              <a:t>Idempotent</a:t>
            </a:r>
          </a:p>
          <a:p>
            <a:pPr marL="952485" lvl="1" indent="-342900"/>
            <a:r>
              <a:rPr lang="en-US" sz="2300" dirty="0"/>
              <a:t>Abstracted away by module</a:t>
            </a:r>
          </a:p>
          <a:p>
            <a:pPr marL="419099" indent="-342900"/>
            <a:endParaRPr lang="en-US" sz="24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831155616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Hello World!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5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0502124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d_you_d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0"/>
            <a:ext cx="12641016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6085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/>
              <a:t>Modules are an interface into a configuration on a machine</a:t>
            </a:r>
          </a:p>
          <a:p>
            <a:pPr marL="419099" indent="-342900"/>
            <a:r>
              <a:rPr lang="en-US" sz="2450"/>
              <a:t>Abstracts out complexity</a:t>
            </a:r>
          </a:p>
          <a:p>
            <a:pPr marL="419099" indent="-342900"/>
            <a:r>
              <a:rPr lang="en-US" sz="2450"/>
              <a:t>Designed to be pluggable into Ansible (meaning you can write your own)</a:t>
            </a:r>
          </a:p>
          <a:p>
            <a:pPr marL="419099" indent="-342900"/>
            <a:r>
              <a:rPr lang="en-US" sz="2450"/>
              <a:t>Several hundred already exist in the official repository</a:t>
            </a:r>
          </a:p>
          <a:p>
            <a:pPr marL="419099" indent="-342900"/>
            <a:r>
              <a:rPr lang="en-US" sz="2450" u="sng"/>
              <a:t>ansible-doc</a:t>
            </a:r>
            <a:r>
              <a:rPr lang="en-US" sz="2450"/>
              <a:t> command makes it easy to view modules and documentation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61283265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/>
              <a:t>Collection of tasks, variables, files, and templates</a:t>
            </a:r>
          </a:p>
          <a:p>
            <a:pPr marL="419099" indent="-342900"/>
            <a:r>
              <a:rPr lang="en-US" sz="2450"/>
              <a:t>Typically associated with a server role</a:t>
            </a:r>
          </a:p>
          <a:p>
            <a:pPr marL="419099" indent="-342900"/>
            <a:r>
              <a:rPr lang="en-US" sz="2450"/>
              <a:t>May not be used initially – reveal themselves further in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638669543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19099" indent="-342900"/>
            <a:r>
              <a:rPr lang="en-US" sz="2450"/>
              <a:t>A collection of tasks and/or roles that run against hosts or groups in inventory</a:t>
            </a:r>
          </a:p>
          <a:p>
            <a:pPr marL="419099" indent="-342900"/>
            <a:r>
              <a:rPr lang="en-US" sz="2450"/>
              <a:t>Multiple playbooks may exist in the same Ansible repository</a:t>
            </a:r>
          </a:p>
          <a:p>
            <a:pPr marL="952485" lvl="1" indent="-342900"/>
            <a:r>
              <a:rPr lang="en-US" sz="2300"/>
              <a:t>Microservices</a:t>
            </a:r>
          </a:p>
          <a:p>
            <a:pPr marL="76199" indent="0">
              <a:buNone/>
            </a:pPr>
            <a:endParaRPr lang="en-US" sz="24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Playbook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876851122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Take Ansible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3388723424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Community of shared Ansible roles</a:t>
            </a:r>
          </a:p>
          <a:p>
            <a:r>
              <a:rPr lang="en-US" sz="2400" u="sng"/>
              <a:t>ansible-galaxy</a:t>
            </a:r>
            <a:r>
              <a:rPr lang="en-US" sz="2400"/>
              <a:t> command line tool makes it easy to search and install roles from the Galaxy into your Ansible repository</a:t>
            </a:r>
          </a:p>
          <a:p>
            <a:r>
              <a:rPr lang="en-US" sz="2400">
                <a:solidFill>
                  <a:schemeClr val="tx1"/>
                </a:solidFill>
                <a:hlinkClick r:id="rId3"/>
              </a:rPr>
              <a:t>https://galaxy.ansible.com/</a:t>
            </a:r>
            <a:r>
              <a:rPr lang="en-US" sz="2400">
                <a:solidFill>
                  <a:schemeClr val="tx1"/>
                </a:solidFill>
              </a:rPr>
              <a:t> 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 Galaxy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2164913143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Simplifies manage of hosts at cloud scale</a:t>
            </a:r>
          </a:p>
          <a:p>
            <a:r>
              <a:rPr lang="en-US" sz="2400"/>
              <a:t>Inventory is populated based on Azure resource tags</a:t>
            </a:r>
          </a:p>
          <a:p>
            <a:r>
              <a:rPr lang="en-US" sz="2400"/>
              <a:t>Hosts must be resolvable from control machine via hostname only (not FQDN) - implies DNS resolution</a:t>
            </a:r>
          </a:p>
          <a:p>
            <a:r>
              <a:rPr lang="en-US" sz="2400"/>
              <a:t>Jump host/Bastion host in the Azure </a:t>
            </a:r>
            <a:r>
              <a:rPr lang="en-US" sz="2400" err="1"/>
              <a:t>VNet</a:t>
            </a:r>
            <a:r>
              <a:rPr lang="en-US" sz="2400"/>
              <a:t> works well with dynamic inventory</a:t>
            </a:r>
          </a:p>
          <a:p>
            <a:r>
              <a:rPr lang="en-US" sz="2400">
                <a:solidFill>
                  <a:schemeClr val="tx1"/>
                </a:solidFill>
                <a:hlinkClick r:id="rId3"/>
              </a:rPr>
              <a:t>https://docs.ansible.com/ansible/guide_azure.html</a:t>
            </a:r>
            <a:r>
              <a:rPr lang="en-US" sz="2400">
                <a:solidFill>
                  <a:schemeClr val="tx1"/>
                </a:solidFill>
              </a:rPr>
              <a:t> 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Inventory for Microsoft Azure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4082471825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Get excited about Ansible</a:t>
            </a:r>
          </a:p>
          <a:p>
            <a:r>
              <a:rPr lang="en-US" sz="2400"/>
              <a:t>Build a foundation for further exploration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369972190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u="sng"/>
              <a:t>ansible-console</a:t>
            </a:r>
            <a:r>
              <a:rPr lang="en-US" sz="2400"/>
              <a:t> command line tool</a:t>
            </a:r>
          </a:p>
          <a:p>
            <a:r>
              <a:rPr lang="en-US" sz="2400"/>
              <a:t>Powerful visibility into Ansible inventory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 Console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1450808233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hlinkClick r:id="rId3"/>
              </a:rPr>
              <a:t>https://github.com/daveyb/ansible-fundamentals</a:t>
            </a:r>
          </a:p>
          <a:p>
            <a:r>
              <a:rPr lang="en-US" sz="2400"/>
              <a:t>@</a:t>
            </a:r>
            <a:r>
              <a:rPr lang="en-US" sz="2400" err="1"/>
              <a:t>davidbenedic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Started Now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Take Ansible Further</a:t>
            </a:r>
          </a:p>
        </p:txBody>
      </p:sp>
    </p:spTree>
    <p:extLst>
      <p:ext uri="{BB962C8B-B14F-4D97-AF65-F5344CB8AC3E}">
        <p14:creationId xmlns:p14="http://schemas.microsoft.com/office/powerpoint/2010/main" val="3533189445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8506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/>
              <a:t>What is Ansible?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650"/>
          </a:p>
        </p:txBody>
      </p:sp>
    </p:spTree>
    <p:extLst>
      <p:ext uri="{BB962C8B-B14F-4D97-AF65-F5344CB8AC3E}">
        <p14:creationId xmlns:p14="http://schemas.microsoft.com/office/powerpoint/2010/main" val="914683500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/>
              <a:t>Ansible</a:t>
            </a:r>
            <a:r>
              <a:rPr lang="en-US" sz="3600" dirty="0"/>
              <a:t> is an automation </a:t>
            </a:r>
            <a:r>
              <a:rPr lang="en-US" sz="3600" dirty="0" smtClean="0"/>
              <a:t>toolbox for computing systems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69808417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DevOps tool</a:t>
            </a:r>
          </a:p>
          <a:p>
            <a:r>
              <a:rPr lang="en-US" sz="2400" dirty="0" smtClean="0"/>
              <a:t>Source </a:t>
            </a:r>
            <a:r>
              <a:rPr lang="en-US" sz="2400" dirty="0"/>
              <a:t>Code (versioned, PRs, releases)</a:t>
            </a:r>
          </a:p>
          <a:p>
            <a:r>
              <a:rPr lang="en-US" sz="2400" dirty="0"/>
              <a:t>Differs from Puppet, Chef, PowerShell DSC</a:t>
            </a:r>
            <a:endParaRPr lang="en-US" sz="2400" dirty="0">
              <a:solidFill>
                <a:schemeClr val="tx1"/>
              </a:solidFill>
            </a:endParaRPr>
          </a:p>
          <a:p>
            <a:pPr marL="876286" lvl="1" indent="-342900"/>
            <a:r>
              <a:rPr lang="en-US" sz="2250" dirty="0"/>
              <a:t>No agent</a:t>
            </a:r>
          </a:p>
          <a:p>
            <a:pPr marL="876286" lvl="1" indent="-342900"/>
            <a:r>
              <a:rPr lang="en-US" sz="2250" dirty="0"/>
              <a:t>Does more than just configuration management</a:t>
            </a:r>
          </a:p>
          <a:p>
            <a:pPr marL="876286" lvl="1" indent="-342900"/>
            <a:r>
              <a:rPr lang="en-US" sz="2250" dirty="0"/>
              <a:t>Easier to bootstrap</a:t>
            </a:r>
          </a:p>
          <a:p>
            <a:pPr marL="876286" lvl="1" indent="-342900"/>
            <a:r>
              <a:rPr lang="en-US" sz="2250" dirty="0"/>
              <a:t>Simpler for your team to get started</a:t>
            </a:r>
          </a:p>
          <a:p>
            <a:pPr marL="533386" lvl="1" indent="0">
              <a:buNone/>
            </a:pPr>
            <a:endParaRPr lang="en-US" sz="22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822084413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/>
              <a:t>Red Hat owned (purchased Ansible, Inc in 2015)</a:t>
            </a:r>
          </a:p>
          <a:p>
            <a:pPr marL="342900" indent="-342900"/>
            <a:r>
              <a:rPr lang="en-US" sz="2400"/>
              <a:t>Written in Python</a:t>
            </a:r>
          </a:p>
          <a:p>
            <a:pPr marL="342900" indent="-342900"/>
            <a:r>
              <a:rPr lang="en-US" sz="2400"/>
              <a:t>Current release = 2.2</a:t>
            </a:r>
          </a:p>
          <a:p>
            <a:pPr marL="342900" indent="-342900"/>
            <a:r>
              <a:rPr lang="en-US" sz="2400"/>
              <a:t>Open Source (GPLv3)</a:t>
            </a:r>
          </a:p>
          <a:p>
            <a:pPr marL="342900" indent="-342900"/>
            <a:r>
              <a:rPr lang="en-US" sz="2400"/>
              <a:t>Version 2.3 imminent </a:t>
            </a:r>
            <a:r>
              <a:rPr lang="en-US" sz="2400">
                <a:solidFill>
                  <a:schemeClr val="tx1"/>
                </a:solidFill>
              </a:rPr>
              <a:t/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/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  <a:hlinkClick r:id="rId3"/>
              </a:rPr>
              <a:t>https://github.com/ansible/ansible/blob/devel/docs/docsite/rst/roadmap/ROADMAP_2_3.rst</a:t>
            </a: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Ansible? (cont...)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Ansible Fundamentals</a:t>
            </a:r>
          </a:p>
        </p:txBody>
      </p:sp>
    </p:spTree>
    <p:extLst>
      <p:ext uri="{BB962C8B-B14F-4D97-AF65-F5344CB8AC3E}">
        <p14:creationId xmlns:p14="http://schemas.microsoft.com/office/powerpoint/2010/main" val="1246050480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Ansible can provision infrastructure</a:t>
            </a:r>
          </a:p>
          <a:p>
            <a:pPr lvl="1"/>
            <a:r>
              <a:rPr lang="en-US" sz="2250"/>
              <a:t>Azure and other cloud providers</a:t>
            </a:r>
            <a:endParaRPr lang="en-US" sz="2267"/>
          </a:p>
          <a:p>
            <a:pPr lvl="1"/>
            <a:r>
              <a:rPr lang="en-US" sz="2250"/>
              <a:t>OpenStack</a:t>
            </a:r>
          </a:p>
          <a:p>
            <a:pPr lvl="1"/>
            <a:r>
              <a:rPr lang="en-US" sz="2250"/>
              <a:t>VMWare</a:t>
            </a:r>
          </a:p>
          <a:p>
            <a:pPr lvl="1"/>
            <a:r>
              <a:rPr lang="en-US" sz="2250"/>
              <a:t>Docker</a:t>
            </a:r>
          </a:p>
          <a:p>
            <a:pPr marL="609585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2817537999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Ansible can ensure a configuration state on a host</a:t>
            </a:r>
          </a:p>
          <a:p>
            <a:r>
              <a:rPr lang="en-US" sz="2400"/>
              <a:t>Hosts are treated as state machines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/>
              <a:t>Linux hosts – SSH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/>
              <a:t>Windows hosts - </a:t>
            </a:r>
            <a:r>
              <a:rPr lang="en-US" sz="2400" err="1"/>
              <a:t>WinRM</a:t>
            </a:r>
            <a:endParaRPr lang="en-US" sz="2400">
              <a:solidFill>
                <a:schemeClr val="tx1"/>
              </a:solidFill>
            </a:endParaRPr>
          </a:p>
          <a:p>
            <a:pPr marL="533386" lvl="1" indent="0">
              <a:buNone/>
            </a:pPr>
            <a:endParaRPr lang="en-US" sz="22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Management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is Ansible?</a:t>
            </a:r>
          </a:p>
        </p:txBody>
      </p:sp>
    </p:spTree>
    <p:extLst>
      <p:ext uri="{BB962C8B-B14F-4D97-AF65-F5344CB8AC3E}">
        <p14:creationId xmlns:p14="http://schemas.microsoft.com/office/powerpoint/2010/main" val="1466688286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Cardinal">
  <a:themeElements>
    <a:clrScheme name="Business Template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crosoft Modern UI/Azur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rdinal" id="{CE263ABE-08F5-4FEB-B143-CF972DC0329E}" vid="{BB03DE57-D8F9-490B-A6AD-BFEDCBECB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810</Words>
  <Application>Microsoft Macintosh PowerPoint</Application>
  <PresentationFormat>Widescreen</PresentationFormat>
  <Paragraphs>199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Alegreya Sans</vt:lpstr>
      <vt:lpstr>Calibri</vt:lpstr>
      <vt:lpstr>Courier New</vt:lpstr>
      <vt:lpstr>Franklin Gothic Medium</vt:lpstr>
      <vt:lpstr>Futura LT Book</vt:lpstr>
      <vt:lpstr>Mission Gothic Regular</vt:lpstr>
      <vt:lpstr>Nexa Bold</vt:lpstr>
      <vt:lpstr>Open Sans</vt:lpstr>
      <vt:lpstr>Raleway Medium</vt:lpstr>
      <vt:lpstr>Roboto Light</vt:lpstr>
      <vt:lpstr>Segoe UI Light</vt:lpstr>
      <vt:lpstr>Sketch Rockwell</vt:lpstr>
      <vt:lpstr>Arial</vt:lpstr>
      <vt:lpstr>Cardinal</vt:lpstr>
      <vt:lpstr>Ansible Fundamentals </vt:lpstr>
      <vt:lpstr>Overview</vt:lpstr>
      <vt:lpstr>Goal</vt:lpstr>
      <vt:lpstr>What is Ansible?</vt:lpstr>
      <vt:lpstr>What is Ansible?</vt:lpstr>
      <vt:lpstr>What is Ansible?</vt:lpstr>
      <vt:lpstr>What is Ansible? (cont...)</vt:lpstr>
      <vt:lpstr>Provision</vt:lpstr>
      <vt:lpstr>Configuration Management</vt:lpstr>
      <vt:lpstr>Orchestration</vt:lpstr>
      <vt:lpstr>Administration</vt:lpstr>
      <vt:lpstr>Deployment</vt:lpstr>
      <vt:lpstr>Ansible can...</vt:lpstr>
      <vt:lpstr>Install Ansible</vt:lpstr>
      <vt:lpstr>Control Machine</vt:lpstr>
      <vt:lpstr>Target Host</vt:lpstr>
      <vt:lpstr>Target Host cont...</vt:lpstr>
      <vt:lpstr>Building Blocks</vt:lpstr>
      <vt:lpstr>Ansible Playbook</vt:lpstr>
      <vt:lpstr>Inventory</vt:lpstr>
      <vt:lpstr>Task</vt:lpstr>
      <vt:lpstr>Hello World!</vt:lpstr>
      <vt:lpstr>PowerPoint Presentation</vt:lpstr>
      <vt:lpstr>Module</vt:lpstr>
      <vt:lpstr>Role</vt:lpstr>
      <vt:lpstr>Playbook</vt:lpstr>
      <vt:lpstr>Take Ansible Further</vt:lpstr>
      <vt:lpstr>Ansible Galaxy</vt:lpstr>
      <vt:lpstr>Dynamic Inventory for Microsoft Azure</vt:lpstr>
      <vt:lpstr>Ansible Console</vt:lpstr>
      <vt:lpstr>Get Started Now</vt:lpstr>
      <vt:lpstr>Thank You!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Fundamentals</dc:title>
  <dc:creator>Benedic, David</dc:creator>
  <cp:lastModifiedBy>David Benedic</cp:lastModifiedBy>
  <cp:revision>6</cp:revision>
  <dcterms:modified xsi:type="dcterms:W3CDTF">2017-03-02T15:18:28Z</dcterms:modified>
</cp:coreProperties>
</file>