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87" r:id="rId5"/>
    <p:sldId id="263" r:id="rId6"/>
    <p:sldId id="260" r:id="rId7"/>
    <p:sldId id="264" r:id="rId8"/>
    <p:sldId id="265" r:id="rId9"/>
    <p:sldId id="266" r:id="rId10"/>
    <p:sldId id="268" r:id="rId11"/>
    <p:sldId id="269" r:id="rId12"/>
    <p:sldId id="270" r:id="rId13"/>
    <p:sldId id="271" r:id="rId14"/>
    <p:sldId id="272" r:id="rId15"/>
    <p:sldId id="273" r:id="rId16"/>
    <p:sldId id="276" r:id="rId17"/>
    <p:sldId id="278" r:id="rId18"/>
    <p:sldId id="279" r:id="rId19"/>
    <p:sldId id="277" r:id="rId20"/>
    <p:sldId id="275" r:id="rId21"/>
    <p:sldId id="280" r:id="rId22"/>
    <p:sldId id="274" r:id="rId23"/>
    <p:sldId id="281" r:id="rId24"/>
    <p:sldId id="282" r:id="rId25"/>
    <p:sldId id="283" r:id="rId26"/>
    <p:sldId id="284" r:id="rId27"/>
    <p:sldId id="285" r:id="rId28"/>
    <p:sldId id="28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12" y="-9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48C419-48C7-8C43-BC8D-2D19A3A04085}"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381725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48C419-48C7-8C43-BC8D-2D19A3A04085}"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146460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48C419-48C7-8C43-BC8D-2D19A3A04085}"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307808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48C419-48C7-8C43-BC8D-2D19A3A04085}"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67582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48C419-48C7-8C43-BC8D-2D19A3A04085}"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51446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48C419-48C7-8C43-BC8D-2D19A3A04085}"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385473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48C419-48C7-8C43-BC8D-2D19A3A04085}" type="datetimeFigureOut">
              <a:rPr lang="en-US" smtClean="0"/>
              <a:t>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368974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48C419-48C7-8C43-BC8D-2D19A3A04085}" type="datetimeFigureOut">
              <a:rPr lang="en-US" smtClean="0"/>
              <a:t>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2780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8C419-48C7-8C43-BC8D-2D19A3A04085}" type="datetimeFigureOut">
              <a:rPr lang="en-US" smtClean="0"/>
              <a:t>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288562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48C419-48C7-8C43-BC8D-2D19A3A04085}"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323290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48C419-48C7-8C43-BC8D-2D19A3A04085}"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3FBDB-8DCA-164F-ACDB-24E0BA06F0FB}" type="slidenum">
              <a:rPr lang="en-US" smtClean="0"/>
              <a:t>‹#›</a:t>
            </a:fld>
            <a:endParaRPr lang="en-US"/>
          </a:p>
        </p:txBody>
      </p:sp>
    </p:spTree>
    <p:extLst>
      <p:ext uri="{BB962C8B-B14F-4D97-AF65-F5344CB8AC3E}">
        <p14:creationId xmlns:p14="http://schemas.microsoft.com/office/powerpoint/2010/main" val="7322871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8C419-48C7-8C43-BC8D-2D19A3A04085}" type="datetimeFigureOut">
              <a:rPr lang="en-US" smtClean="0"/>
              <a:t>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3FBDB-8DCA-164F-ACDB-24E0BA06F0FB}" type="slidenum">
              <a:rPr lang="en-US" smtClean="0"/>
              <a:t>‹#›</a:t>
            </a:fld>
            <a:endParaRPr lang="en-US"/>
          </a:p>
        </p:txBody>
      </p:sp>
    </p:spTree>
    <p:extLst>
      <p:ext uri="{BB962C8B-B14F-4D97-AF65-F5344CB8AC3E}">
        <p14:creationId xmlns:p14="http://schemas.microsoft.com/office/powerpoint/2010/main" val="135002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8.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3.JP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4" Type="http://schemas.microsoft.com/office/2007/relationships/hdphoto" Target="../media/hdphoto3.wdp"/><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5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hyperlink" Target="https://en.wikipedia.org/wiki/Stellar_classification" TargetMode="External"/><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 Hole Suck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443405" cy="6858000"/>
          </a:xfrm>
          <a:prstGeom prst="rect">
            <a:avLst/>
          </a:prstGeom>
        </p:spPr>
      </p:pic>
      <p:sp>
        <p:nvSpPr>
          <p:cNvPr id="3" name="Subtitle 2"/>
          <p:cNvSpPr>
            <a:spLocks noGrp="1"/>
          </p:cNvSpPr>
          <p:nvPr>
            <p:ph type="subTitle" idx="1"/>
          </p:nvPr>
        </p:nvSpPr>
        <p:spPr>
          <a:xfrm>
            <a:off x="1371600" y="4755961"/>
            <a:ext cx="6400800" cy="1752600"/>
          </a:xfrm>
        </p:spPr>
        <p:txBody>
          <a:bodyPr>
            <a:normAutofit fontScale="92500"/>
          </a:bodyPr>
          <a:lstStyle/>
          <a:p>
            <a:r>
              <a:rPr lang="en-US" dirty="0" smtClean="0">
                <a:solidFill>
                  <a:srgbClr val="FF0000"/>
                </a:solidFill>
              </a:rPr>
              <a:t>Seeing the Invisible: stellar mass </a:t>
            </a:r>
            <a:r>
              <a:rPr lang="en-US" dirty="0">
                <a:solidFill>
                  <a:srgbClr val="FF0000"/>
                </a:solidFill>
              </a:rPr>
              <a:t>b</a:t>
            </a:r>
            <a:r>
              <a:rPr lang="en-US" dirty="0" smtClean="0">
                <a:solidFill>
                  <a:srgbClr val="FF0000"/>
                </a:solidFill>
              </a:rPr>
              <a:t>lack hole detection via optical spectroscopy</a:t>
            </a:r>
          </a:p>
          <a:p>
            <a:r>
              <a:rPr lang="en-US" dirty="0" smtClean="0">
                <a:solidFill>
                  <a:srgbClr val="FF0000"/>
                </a:solidFill>
              </a:rPr>
              <a:t>David W. Proctor</a:t>
            </a:r>
          </a:p>
          <a:p>
            <a:endParaRPr lang="en-US" dirty="0" smtClean="0">
              <a:solidFill>
                <a:srgbClr val="FF0000"/>
              </a:solidFill>
            </a:endParaRPr>
          </a:p>
        </p:txBody>
      </p:sp>
      <p:sp>
        <p:nvSpPr>
          <p:cNvPr id="2" name="Title 1"/>
          <p:cNvSpPr>
            <a:spLocks noGrp="1"/>
          </p:cNvSpPr>
          <p:nvPr>
            <p:ph type="ctrTitle"/>
          </p:nvPr>
        </p:nvSpPr>
        <p:spPr>
          <a:xfrm>
            <a:off x="685800" y="1754822"/>
            <a:ext cx="7772400" cy="1470025"/>
          </a:xfrm>
        </p:spPr>
        <p:txBody>
          <a:bodyPr/>
          <a:lstStyle/>
          <a:p>
            <a:r>
              <a:rPr lang="en-US" dirty="0">
                <a:solidFill>
                  <a:srgbClr val="FF0000"/>
                </a:solidFill>
              </a:rPr>
              <a:t>A255: Research Methods in Astrophysics</a:t>
            </a:r>
          </a:p>
        </p:txBody>
      </p:sp>
    </p:spTree>
    <p:extLst>
      <p:ext uri="{BB962C8B-B14F-4D97-AF65-F5344CB8AC3E}">
        <p14:creationId xmlns:p14="http://schemas.microsoft.com/office/powerpoint/2010/main" val="24467527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Attempt 2: Measure relative velocity by Chi^2 Fitting</a:t>
            </a:r>
            <a:endParaRPr lang="en-US" dirty="0"/>
          </a:p>
        </p:txBody>
      </p:sp>
      <p:pic>
        <p:nvPicPr>
          <p:cNvPr id="4" name="Picture 3" descr="D0KPT4g3ZnmY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95" y="1594753"/>
            <a:ext cx="3057923" cy="2243242"/>
          </a:xfrm>
          <a:prstGeom prst="rect">
            <a:avLst/>
          </a:prstGeom>
        </p:spPr>
      </p:pic>
      <p:pic>
        <p:nvPicPr>
          <p:cNvPr id="5" name="Picture 4" descr="6ZboD1XLvY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95" y="4072711"/>
            <a:ext cx="3057923" cy="2197883"/>
          </a:xfrm>
          <a:prstGeom prst="rect">
            <a:avLst/>
          </a:prstGeom>
        </p:spPr>
      </p:pic>
      <p:sp>
        <p:nvSpPr>
          <p:cNvPr id="6" name="TextBox 5"/>
          <p:cNvSpPr txBox="1"/>
          <p:nvPr/>
        </p:nvSpPr>
        <p:spPr>
          <a:xfrm>
            <a:off x="3989607" y="1905192"/>
            <a:ext cx="4514192" cy="3416320"/>
          </a:xfrm>
          <a:prstGeom prst="rect">
            <a:avLst/>
          </a:prstGeom>
          <a:noFill/>
        </p:spPr>
        <p:txBody>
          <a:bodyPr wrap="square" rtlCol="0">
            <a:spAutoFit/>
          </a:bodyPr>
          <a:lstStyle/>
          <a:p>
            <a:pPr marL="285750" indent="-285750">
              <a:buFont typeface="Arial"/>
              <a:buChar char="•"/>
            </a:pPr>
            <a:r>
              <a:rPr lang="en-US" dirty="0" smtClean="0"/>
              <a:t>Rather than going further with a ‘by eye’ approach, we will use template fitting to derive the relative velocity shifts between the stars.</a:t>
            </a:r>
          </a:p>
          <a:p>
            <a:pPr marL="285750" indent="-285750">
              <a:buFont typeface="Arial"/>
              <a:buChar char="•"/>
            </a:pPr>
            <a:r>
              <a:rPr lang="en-US" dirty="0" smtClean="0"/>
              <a:t>We shift a template along the horizontal wavelength axis. Between two templates, we can see whether we’re getting closer by summing chi^2 values. The shift which minimizes chi^2 will then be the one that makes the profiles most similar – the one that best corrects the (albeit sub-pixel) redshift that might exist.</a:t>
            </a:r>
            <a:endParaRPr lang="en-US" dirty="0"/>
          </a:p>
        </p:txBody>
      </p:sp>
    </p:spTree>
    <p:extLst>
      <p:ext uri="{BB962C8B-B14F-4D97-AF65-F5344CB8AC3E}">
        <p14:creationId xmlns:p14="http://schemas.microsoft.com/office/powerpoint/2010/main" val="33303905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Chi^2: A Caveat</a:t>
            </a:r>
            <a:endParaRPr lang="en-US" dirty="0"/>
          </a:p>
        </p:txBody>
      </p:sp>
      <p:pic>
        <p:nvPicPr>
          <p:cNvPr id="5" name="Picture 4" descr="iV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01832"/>
            <a:ext cx="3684824" cy="2643608"/>
          </a:xfrm>
          <a:prstGeom prst="rect">
            <a:avLst/>
          </a:prstGeom>
        </p:spPr>
      </p:pic>
      <p:sp>
        <p:nvSpPr>
          <p:cNvPr id="6" name="TextBox 5"/>
          <p:cNvSpPr txBox="1"/>
          <p:nvPr/>
        </p:nvSpPr>
        <p:spPr>
          <a:xfrm>
            <a:off x="4514192" y="1472860"/>
            <a:ext cx="3906777" cy="4247317"/>
          </a:xfrm>
          <a:prstGeom prst="rect">
            <a:avLst/>
          </a:prstGeom>
          <a:noFill/>
        </p:spPr>
        <p:txBody>
          <a:bodyPr wrap="square" rtlCol="0">
            <a:spAutoFit/>
          </a:bodyPr>
          <a:lstStyle/>
          <a:p>
            <a:pPr marL="285750" indent="-285750">
              <a:buFont typeface="Arial"/>
              <a:buChar char="•"/>
            </a:pPr>
            <a:r>
              <a:rPr lang="en-US" dirty="0" smtClean="0"/>
              <a:t>Because no flux calibration was done to this data, even normalizing the data does not correct the one-sided (above on one side, below on the other) residual that can exist between any two profiles (example shown at left). Chi^2, looking to minimize the square of the residual, would demand an over left-shift of the green template in this given example. </a:t>
            </a:r>
          </a:p>
          <a:p>
            <a:pPr marL="285750" indent="-285750">
              <a:buFont typeface="Arial"/>
              <a:buChar char="•"/>
            </a:pPr>
            <a:r>
              <a:rPr lang="en-US" dirty="0" smtClean="0"/>
              <a:t>The </a:t>
            </a:r>
            <a:r>
              <a:rPr lang="en-US" dirty="0" err="1" smtClean="0"/>
              <a:t>balmer</a:t>
            </a:r>
            <a:r>
              <a:rPr lang="en-US" dirty="0" smtClean="0"/>
              <a:t> absorption lines, once separated,</a:t>
            </a:r>
            <a:r>
              <a:rPr lang="en-US" dirty="0"/>
              <a:t> </a:t>
            </a:r>
            <a:r>
              <a:rPr lang="en-US" dirty="0" smtClean="0"/>
              <a:t>would be pulling the curves back, so chi^2 would minimize, just not at the right spot.</a:t>
            </a:r>
            <a:endParaRPr lang="en-US" dirty="0"/>
          </a:p>
        </p:txBody>
      </p:sp>
    </p:spTree>
    <p:extLst>
      <p:ext uri="{BB962C8B-B14F-4D97-AF65-F5344CB8AC3E}">
        <p14:creationId xmlns:p14="http://schemas.microsoft.com/office/powerpoint/2010/main" val="2678106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Chi^2 within ‘</a:t>
            </a:r>
            <a:r>
              <a:rPr lang="en-US" dirty="0" err="1" smtClean="0"/>
              <a:t>Balmer</a:t>
            </a:r>
            <a:r>
              <a:rPr lang="en-US" dirty="0" smtClean="0"/>
              <a:t> Windows’</a:t>
            </a:r>
            <a:endParaRPr lang="en-US" dirty="0"/>
          </a:p>
        </p:txBody>
      </p:sp>
      <p:pic>
        <p:nvPicPr>
          <p:cNvPr id="7" name="Picture 6" descr="xqkvBGkoxZI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152700"/>
            <a:ext cx="3476458" cy="2466960"/>
          </a:xfrm>
          <a:prstGeom prst="rect">
            <a:avLst/>
          </a:prstGeom>
        </p:spPr>
      </p:pic>
      <p:sp>
        <p:nvSpPr>
          <p:cNvPr id="8" name="TextBox 7"/>
          <p:cNvSpPr txBox="1"/>
          <p:nvPr/>
        </p:nvSpPr>
        <p:spPr>
          <a:xfrm>
            <a:off x="4486582" y="1417638"/>
            <a:ext cx="3837754" cy="5078314"/>
          </a:xfrm>
          <a:prstGeom prst="rect">
            <a:avLst/>
          </a:prstGeom>
          <a:noFill/>
        </p:spPr>
        <p:txBody>
          <a:bodyPr wrap="square" rtlCol="0">
            <a:spAutoFit/>
          </a:bodyPr>
          <a:lstStyle/>
          <a:p>
            <a:pPr marL="285750" indent="-285750">
              <a:buFont typeface="Arial"/>
              <a:buChar char="•"/>
            </a:pPr>
            <a:r>
              <a:rPr lang="en-US" dirty="0" smtClean="0"/>
              <a:t>How do we get around the issue of skew residuals? If we zoom in on ‘</a:t>
            </a:r>
            <a:r>
              <a:rPr lang="en-US" dirty="0" err="1" smtClean="0"/>
              <a:t>balmer</a:t>
            </a:r>
            <a:r>
              <a:rPr lang="en-US" dirty="0" smtClean="0"/>
              <a:t> windows’—regions of the curve around the large </a:t>
            </a:r>
            <a:r>
              <a:rPr lang="en-US" dirty="0" err="1" smtClean="0"/>
              <a:t>balmer</a:t>
            </a:r>
            <a:r>
              <a:rPr lang="en-US" dirty="0" smtClean="0"/>
              <a:t> absorption lines, chi2 will be appropriately minimized when the absorption lines overlap (even if one is above the other).</a:t>
            </a:r>
          </a:p>
          <a:p>
            <a:pPr marL="285750" indent="-285750">
              <a:buFont typeface="Arial"/>
              <a:buChar char="•"/>
            </a:pPr>
            <a:r>
              <a:rPr lang="en-US" dirty="0" smtClean="0"/>
              <a:t>Left, we show the process of shifting a template over twenty .5 pixel increments and show corresponding chi^2.</a:t>
            </a:r>
          </a:p>
          <a:p>
            <a:pPr marL="285750" indent="-285750">
              <a:buFont typeface="Arial"/>
              <a:buChar char="•"/>
            </a:pPr>
            <a:r>
              <a:rPr lang="en-US" dirty="0" smtClean="0"/>
              <a:t>Then, we increased to 1000 shifts and iterated over all 6 </a:t>
            </a:r>
            <a:r>
              <a:rPr lang="en-US" dirty="0" err="1" smtClean="0"/>
              <a:t>balmer</a:t>
            </a:r>
            <a:r>
              <a:rPr lang="en-US" dirty="0" smtClean="0"/>
              <a:t> lines to increase precision, and finally repeated the process for each profile, maintaining a common template.</a:t>
            </a:r>
            <a:endParaRPr lang="en-US" dirty="0"/>
          </a:p>
        </p:txBody>
      </p:sp>
      <p:pic>
        <p:nvPicPr>
          <p:cNvPr id="9" name="Picture 8" descr="lGWLuq69FKI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3490263" cy="2499437"/>
          </a:xfrm>
          <a:prstGeom prst="rect">
            <a:avLst/>
          </a:prstGeom>
        </p:spPr>
      </p:pic>
    </p:spTree>
    <p:extLst>
      <p:ext uri="{BB962C8B-B14F-4D97-AF65-F5344CB8AC3E}">
        <p14:creationId xmlns:p14="http://schemas.microsoft.com/office/powerpoint/2010/main" val="172225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velocities</a:t>
            </a:r>
            <a:endParaRPr lang="en-US" dirty="0"/>
          </a:p>
        </p:txBody>
      </p:sp>
      <p:pic>
        <p:nvPicPr>
          <p:cNvPr id="5" name="Picture 4" descr="x+3UeCv715mfw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56" y="1781509"/>
            <a:ext cx="3236388" cy="2231795"/>
          </a:xfrm>
          <a:prstGeom prst="rect">
            <a:avLst/>
          </a:prstGeom>
        </p:spPr>
      </p:pic>
      <p:sp>
        <p:nvSpPr>
          <p:cNvPr id="6" name="TextBox 5"/>
          <p:cNvSpPr txBox="1"/>
          <p:nvPr/>
        </p:nvSpPr>
        <p:spPr>
          <a:xfrm>
            <a:off x="4003411" y="2396564"/>
            <a:ext cx="4005259" cy="646331"/>
          </a:xfrm>
          <a:prstGeom prst="rect">
            <a:avLst/>
          </a:prstGeom>
          <a:noFill/>
        </p:spPr>
        <p:txBody>
          <a:bodyPr wrap="square" rtlCol="0">
            <a:spAutoFit/>
          </a:bodyPr>
          <a:lstStyle/>
          <a:p>
            <a:r>
              <a:rPr lang="en-US" dirty="0" smtClean="0"/>
              <a:t>The largest velocity shift is between nights 3 and 4.</a:t>
            </a:r>
          </a:p>
        </p:txBody>
      </p:sp>
      <p:pic>
        <p:nvPicPr>
          <p:cNvPr id="7" name="Picture 6" descr="fiy2a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411" y="1808637"/>
            <a:ext cx="3630681" cy="262946"/>
          </a:xfrm>
          <a:prstGeom prst="rect">
            <a:avLst/>
          </a:prstGeom>
        </p:spPr>
      </p:pic>
    </p:spTree>
    <p:extLst>
      <p:ext uri="{BB962C8B-B14F-4D97-AF65-F5344CB8AC3E}">
        <p14:creationId xmlns:p14="http://schemas.microsoft.com/office/powerpoint/2010/main" val="2904238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Absolute velocity – velocity in the observed frame</a:t>
            </a:r>
            <a:endParaRPr lang="en-US" dirty="0"/>
          </a:p>
        </p:txBody>
      </p:sp>
      <p:sp>
        <p:nvSpPr>
          <p:cNvPr id="4" name="TextBox 3"/>
          <p:cNvSpPr txBox="1"/>
          <p:nvPr/>
        </p:nvSpPr>
        <p:spPr>
          <a:xfrm>
            <a:off x="924927" y="1749025"/>
            <a:ext cx="6874824" cy="3416320"/>
          </a:xfrm>
          <a:prstGeom prst="rect">
            <a:avLst/>
          </a:prstGeom>
          <a:noFill/>
        </p:spPr>
        <p:txBody>
          <a:bodyPr wrap="square" rtlCol="0">
            <a:spAutoFit/>
          </a:bodyPr>
          <a:lstStyle/>
          <a:p>
            <a:endParaRPr lang="en-US" dirty="0" smtClean="0"/>
          </a:p>
          <a:p>
            <a:pPr marL="285750" indent="-285750">
              <a:buFont typeface="Arial"/>
              <a:buChar char="•"/>
            </a:pPr>
            <a:r>
              <a:rPr lang="en-US" dirty="0" smtClean="0"/>
              <a:t>The entire star system is red shifted due to Einstein’s expanding universe theory. If we get the star’s velocity at night one relative to earth, we can add that to all our delta velocities and get the absolute velocity for each star.</a:t>
            </a:r>
          </a:p>
          <a:p>
            <a:pPr marL="285750" indent="-285750">
              <a:buFont typeface="Arial"/>
              <a:buChar char="•"/>
            </a:pPr>
            <a:r>
              <a:rPr lang="en-US" dirty="0" smtClean="0"/>
              <a:t>I chose to skip the step of finding the absolute velocities, since relative velocities are sufficient to define the period parameter.</a:t>
            </a:r>
          </a:p>
          <a:p>
            <a:pPr marL="285750" indent="-285750">
              <a:buFont typeface="Arial"/>
              <a:buChar char="•"/>
            </a:pPr>
            <a:r>
              <a:rPr lang="en-US" dirty="0" smtClean="0"/>
              <a:t>One could fit a Gaussian cap, as we do in the data reduction section, on each of the </a:t>
            </a:r>
            <a:r>
              <a:rPr lang="en-US" dirty="0" err="1" smtClean="0"/>
              <a:t>balmer</a:t>
            </a:r>
            <a:r>
              <a:rPr lang="en-US" dirty="0" smtClean="0"/>
              <a:t> lines, and compare that center to each </a:t>
            </a:r>
            <a:r>
              <a:rPr lang="en-US" dirty="0" err="1" smtClean="0"/>
              <a:t>balmer</a:t>
            </a:r>
            <a:r>
              <a:rPr lang="en-US" dirty="0" smtClean="0"/>
              <a:t> line to get an absolute red shift.</a:t>
            </a:r>
          </a:p>
          <a:p>
            <a:pPr marL="285750" indent="-285750">
              <a:buFont typeface="Arial"/>
              <a:buChar char="•"/>
            </a:pPr>
            <a:r>
              <a:rPr lang="en-US" dirty="0" smtClean="0"/>
              <a:t>Further work would be to correct for the motion of the earth during that time.</a:t>
            </a:r>
            <a:endParaRPr lang="en-US" dirty="0"/>
          </a:p>
        </p:txBody>
      </p:sp>
    </p:spTree>
    <p:extLst>
      <p:ext uri="{BB962C8B-B14F-4D97-AF65-F5344CB8AC3E}">
        <p14:creationId xmlns:p14="http://schemas.microsoft.com/office/powerpoint/2010/main" val="29736378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free variable: period of motion</a:t>
            </a:r>
            <a:endParaRPr lang="en-US" dirty="0"/>
          </a:p>
        </p:txBody>
      </p:sp>
      <p:sp>
        <p:nvSpPr>
          <p:cNvPr id="4" name="TextBox 3"/>
          <p:cNvSpPr txBox="1"/>
          <p:nvPr/>
        </p:nvSpPr>
        <p:spPr>
          <a:xfrm>
            <a:off x="1132000" y="1417638"/>
            <a:ext cx="6988801" cy="646331"/>
          </a:xfrm>
          <a:prstGeom prst="rect">
            <a:avLst/>
          </a:prstGeom>
          <a:noFill/>
        </p:spPr>
        <p:txBody>
          <a:bodyPr wrap="square" rtlCol="0">
            <a:spAutoFit/>
          </a:bodyPr>
          <a:lstStyle/>
          <a:p>
            <a:r>
              <a:rPr lang="en-US" dirty="0" smtClean="0"/>
              <a:t>We can assume the motion of the star is sinusoidal due to </a:t>
            </a:r>
            <a:r>
              <a:rPr lang="en-US" dirty="0" err="1" smtClean="0"/>
              <a:t>Kepler’s</a:t>
            </a:r>
            <a:r>
              <a:rPr lang="en-US" dirty="0" smtClean="0"/>
              <a:t> laws. However, five points is insufficient to determining a full sinusoid.</a:t>
            </a:r>
            <a:endParaRPr lang="en-US" dirty="0"/>
          </a:p>
        </p:txBody>
      </p:sp>
      <p:pic>
        <p:nvPicPr>
          <p:cNvPr id="5" name="Picture 4" descr="w+FuxPMFriUsw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2222723"/>
            <a:ext cx="2042050" cy="1408186"/>
          </a:xfrm>
          <a:prstGeom prst="rect">
            <a:avLst/>
          </a:prstGeom>
        </p:spPr>
      </p:pic>
      <p:pic>
        <p:nvPicPr>
          <p:cNvPr id="7" name="Picture 6" descr="To6EItBnEJY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3936993"/>
            <a:ext cx="2042051" cy="1408187"/>
          </a:xfrm>
          <a:prstGeom prst="rect">
            <a:avLst/>
          </a:prstGeom>
        </p:spPr>
      </p:pic>
      <p:sp>
        <p:nvSpPr>
          <p:cNvPr id="10" name="TextBox 9"/>
          <p:cNvSpPr txBox="1"/>
          <p:nvPr/>
        </p:nvSpPr>
        <p:spPr>
          <a:xfrm>
            <a:off x="5218240" y="2222724"/>
            <a:ext cx="3468560" cy="3416320"/>
          </a:xfrm>
          <a:prstGeom prst="rect">
            <a:avLst/>
          </a:prstGeom>
          <a:noFill/>
        </p:spPr>
        <p:txBody>
          <a:bodyPr wrap="square" rtlCol="0">
            <a:spAutoFit/>
          </a:bodyPr>
          <a:lstStyle/>
          <a:p>
            <a:pPr marL="285750" indent="-285750">
              <a:buFont typeface="Arial"/>
              <a:buChar char="•"/>
            </a:pPr>
            <a:r>
              <a:rPr lang="en-US" dirty="0"/>
              <a:t>T</a:t>
            </a:r>
            <a:r>
              <a:rPr lang="en-US" dirty="0" smtClean="0"/>
              <a:t>he left has both a larger period and a larger velocity amplitude, which would imply the unseen mass is </a:t>
            </a:r>
            <a:r>
              <a:rPr lang="en-US" b="1" dirty="0" smtClean="0"/>
              <a:t>larger </a:t>
            </a:r>
            <a:r>
              <a:rPr lang="en-US" dirty="0" smtClean="0"/>
              <a:t>than that suggested by the right.</a:t>
            </a:r>
          </a:p>
          <a:p>
            <a:pPr marL="285750" indent="-285750">
              <a:buFont typeface="Arial"/>
              <a:buChar char="•"/>
            </a:pPr>
            <a:r>
              <a:rPr lang="en-US" dirty="0" smtClean="0"/>
              <a:t>Either way, the mass of the unseen companion does not approach the mass of a black hole.</a:t>
            </a:r>
          </a:p>
          <a:p>
            <a:pPr marL="285750" indent="-285750">
              <a:buFont typeface="Arial"/>
              <a:buChar char="•"/>
            </a:pPr>
            <a:r>
              <a:rPr lang="en-US" dirty="0" smtClean="0"/>
              <a:t>If I had to guess, this object could be a small white dwarf or a closely orbiting planet.</a:t>
            </a:r>
            <a:endParaRPr lang="en-US" dirty="0"/>
          </a:p>
        </p:txBody>
      </p:sp>
      <p:pic>
        <p:nvPicPr>
          <p:cNvPr id="11" name="Picture 10" descr="iPC1rGwKfdWBj5pIbM3sDKXqFfBO4Djiy6KZrZh3GwY2ZmZl1FFdLmZmZWUdxcGNmZmYdxcGNmZmZdRQHN2ZmZtZRHNyYmZlZR3FwY2ZmZh3FwY2ZmZl1FAc3ZmZm1lEc3JiZmVlH+f+KxNVvVaiBigAAAABJRU5ErkJgg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6570" y="2222724"/>
            <a:ext cx="2042050" cy="1408186"/>
          </a:xfrm>
          <a:prstGeom prst="rect">
            <a:avLst/>
          </a:prstGeom>
        </p:spPr>
      </p:pic>
      <p:pic>
        <p:nvPicPr>
          <p:cNvPr id="12" name="Picture 11" descr="gCCYSsIX+GEAAAAASUVORK5CYII=.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6570" y="3936993"/>
            <a:ext cx="2042052" cy="1408187"/>
          </a:xfrm>
          <a:prstGeom prst="rect">
            <a:avLst/>
          </a:prstGeom>
        </p:spPr>
      </p:pic>
      <p:pic>
        <p:nvPicPr>
          <p:cNvPr id="13" name="Picture 12" descr="fiy2a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5612829"/>
            <a:ext cx="4761039" cy="190735"/>
          </a:xfrm>
          <a:prstGeom prst="rect">
            <a:avLst/>
          </a:prstGeom>
        </p:spPr>
      </p:pic>
      <p:pic>
        <p:nvPicPr>
          <p:cNvPr id="14" name="Picture 13" descr="fiy2a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1" y="6048728"/>
            <a:ext cx="4761038" cy="191325"/>
          </a:xfrm>
          <a:prstGeom prst="rect">
            <a:avLst/>
          </a:prstGeom>
        </p:spPr>
      </p:pic>
    </p:spTree>
    <p:extLst>
      <p:ext uri="{BB962C8B-B14F-4D97-AF65-F5344CB8AC3E}">
        <p14:creationId xmlns:p14="http://schemas.microsoft.com/office/powerpoint/2010/main" val="15401434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The data reduction</a:t>
            </a:r>
            <a:endParaRPr lang="en-US" dirty="0"/>
          </a:p>
        </p:txBody>
      </p:sp>
      <p:sp>
        <p:nvSpPr>
          <p:cNvPr id="3" name="Content Placeholder 2"/>
          <p:cNvSpPr>
            <a:spLocks noGrp="1"/>
          </p:cNvSpPr>
          <p:nvPr>
            <p:ph idx="1"/>
          </p:nvPr>
        </p:nvSpPr>
        <p:spPr/>
        <p:txBody>
          <a:bodyPr/>
          <a:lstStyle/>
          <a:p>
            <a:r>
              <a:rPr lang="en-US" dirty="0" smtClean="0"/>
              <a:t>Where did our five wavelength vs. flux profiles come from? These were reduced from raw spectrograph data (a dispersive element such as a prism spreads light onto a CCD detector). We will now take a look at the raw data from one night, and do our best to reduce it as well as our predecessors did.</a:t>
            </a:r>
            <a:endParaRPr lang="en-US" dirty="0"/>
          </a:p>
        </p:txBody>
      </p:sp>
    </p:spTree>
    <p:extLst>
      <p:ext uri="{BB962C8B-B14F-4D97-AF65-F5344CB8AC3E}">
        <p14:creationId xmlns:p14="http://schemas.microsoft.com/office/powerpoint/2010/main" val="35274800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raw spectral data</a:t>
            </a:r>
            <a:endParaRPr lang="en-US" dirty="0"/>
          </a:p>
        </p:txBody>
      </p:sp>
      <p:pic>
        <p:nvPicPr>
          <p:cNvPr id="4" name="Picture 3" descr="AxHB0Wygtee8AAAAAElFTkSuQmCC.p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512883" y="1823618"/>
            <a:ext cx="4910328" cy="1792224"/>
          </a:xfrm>
          <a:prstGeom prst="rect">
            <a:avLst/>
          </a:prstGeom>
        </p:spPr>
      </p:pic>
      <p:pic>
        <p:nvPicPr>
          <p:cNvPr id="5" name="Picture 4" descr="KzXMPyYlAAAAAElFTkSuQmCC.png"/>
          <p:cNvPicPr>
            <a:picLocks noChangeAspect="1"/>
          </p:cNvPicPr>
          <p:nvPr/>
        </p:nvPicPr>
        <p:blipFill>
          <a:blip r:embed="rId4">
            <a:alphaModFix/>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2883" y="4238361"/>
            <a:ext cx="4910328" cy="1792224"/>
          </a:xfrm>
          <a:prstGeom prst="rect">
            <a:avLst/>
          </a:prstGeom>
        </p:spPr>
      </p:pic>
      <p:sp>
        <p:nvSpPr>
          <p:cNvPr id="6" name="TextBox 5"/>
          <p:cNvSpPr txBox="1"/>
          <p:nvPr/>
        </p:nvSpPr>
        <p:spPr>
          <a:xfrm>
            <a:off x="5423211" y="1823618"/>
            <a:ext cx="3263589" cy="3970318"/>
          </a:xfrm>
          <a:prstGeom prst="rect">
            <a:avLst/>
          </a:prstGeom>
          <a:noFill/>
        </p:spPr>
        <p:txBody>
          <a:bodyPr wrap="square" rtlCol="0">
            <a:spAutoFit/>
          </a:bodyPr>
          <a:lstStyle/>
          <a:p>
            <a:pPr marL="285750" indent="-285750">
              <a:buFont typeface="Arial"/>
              <a:buChar char="•"/>
            </a:pPr>
            <a:r>
              <a:rPr lang="en-US" dirty="0" smtClean="0"/>
              <a:t>The long direction of the CCD corresponds to changing wavelength (it will be our job to figure out how, exactly), and the other corresponds to one </a:t>
            </a:r>
            <a:r>
              <a:rPr lang="en-US" dirty="0" err="1" smtClean="0"/>
              <a:t>spacial</a:t>
            </a:r>
            <a:r>
              <a:rPr lang="en-US" dirty="0" smtClean="0"/>
              <a:t> direction.</a:t>
            </a:r>
          </a:p>
          <a:p>
            <a:pPr marL="285750" indent="-285750">
              <a:buFont typeface="Arial"/>
              <a:buChar char="•"/>
            </a:pPr>
            <a:r>
              <a:rPr lang="en-US" dirty="0" smtClean="0"/>
              <a:t>In the top image, not surprisingly the star, the streak near line 100, has flux at all wavelengths.</a:t>
            </a:r>
          </a:p>
          <a:p>
            <a:pPr marL="285750" indent="-285750">
              <a:buFont typeface="Arial"/>
              <a:buChar char="•"/>
            </a:pPr>
            <a:r>
              <a:rPr lang="en-US" dirty="0" smtClean="0"/>
              <a:t>In the bottom calibration frame, specific emission lamps have been used to create the vertical lines.</a:t>
            </a:r>
            <a:endParaRPr lang="en-US" dirty="0"/>
          </a:p>
        </p:txBody>
      </p:sp>
    </p:spTree>
    <p:extLst>
      <p:ext uri="{BB962C8B-B14F-4D97-AF65-F5344CB8AC3E}">
        <p14:creationId xmlns:p14="http://schemas.microsoft.com/office/powerpoint/2010/main" val="13802840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Collapsing the calibration frame</a:t>
            </a:r>
            <a:endParaRPr lang="en-US" dirty="0"/>
          </a:p>
        </p:txBody>
      </p:sp>
      <p:pic>
        <p:nvPicPr>
          <p:cNvPr id="5" name="Picture 4" descr="MALsGDP2GlQxJY6kZ9rVFzth4Ifs0OhHx+u0XJY2MIUOSJFVh46ckSarCkCFJkqowZEiSpCoMGZIkqQpDhiRJqsKQIUmSqjBkSJKkKgwZkiSpCkOGJEmq4gO37sKqXuvC3Q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62569"/>
            <a:ext cx="4910328" cy="1792224"/>
          </a:xfrm>
          <a:prstGeom prst="rect">
            <a:avLst/>
          </a:prstGeom>
        </p:spPr>
      </p:pic>
      <p:pic>
        <p:nvPicPr>
          <p:cNvPr id="6" name="Picture 5" descr="EWJ83Cj+9+VlidovkTQchAEmNkaSQOAnSstS1Mj6QT8PT3zgI74e2eeDGOnbLQDbghjJ6g04eEJgqBZk15seDX+Dp9leFzPZWa2vM4dgyDYogiDJwiCIAiCqieCloMgCIIgqHrC4AmCIAiCoOoJgycIgiAIgqonDJ4gCIIgCKqeMHiCIAiCIKh6wuAJgiAIgqDqCYMnCIIgCIKqJwyeIAiCIAiqnjB4giAIgiCoev4Ph0DibDzFEEAAAA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54793"/>
            <a:ext cx="4910328" cy="3356535"/>
          </a:xfrm>
          <a:prstGeom prst="rect">
            <a:avLst/>
          </a:prstGeom>
        </p:spPr>
      </p:pic>
      <p:sp>
        <p:nvSpPr>
          <p:cNvPr id="7" name="TextBox 6"/>
          <p:cNvSpPr txBox="1"/>
          <p:nvPr/>
        </p:nvSpPr>
        <p:spPr>
          <a:xfrm>
            <a:off x="5659996" y="1877580"/>
            <a:ext cx="3026804" cy="3970318"/>
          </a:xfrm>
          <a:prstGeom prst="rect">
            <a:avLst/>
          </a:prstGeom>
          <a:noFill/>
        </p:spPr>
        <p:txBody>
          <a:bodyPr wrap="square" rtlCol="0">
            <a:spAutoFit/>
          </a:bodyPr>
          <a:lstStyle/>
          <a:p>
            <a:pPr marL="285750" indent="-285750">
              <a:buFont typeface="Arial"/>
              <a:buChar char="•"/>
            </a:pPr>
            <a:r>
              <a:rPr lang="en-US" dirty="0" smtClean="0"/>
              <a:t>We take one hundred lines from the middle of the frame and median them together to get a single 1-D calibration profile.</a:t>
            </a:r>
          </a:p>
          <a:p>
            <a:pPr marL="285750" indent="-285750">
              <a:buFont typeface="Arial"/>
              <a:buChar char="•"/>
            </a:pPr>
            <a:r>
              <a:rPr lang="en-US" dirty="0" smtClean="0"/>
              <a:t>We’ve lost the </a:t>
            </a:r>
            <a:r>
              <a:rPr lang="en-US" dirty="0" err="1" smtClean="0"/>
              <a:t>spacial</a:t>
            </a:r>
            <a:r>
              <a:rPr lang="en-US" dirty="0" smtClean="0"/>
              <a:t> direction, which we don’t care about, and we’ve gained the flux at each ‘column’ – our job now is to map use these emission lines to determine a mapping between pixels and wavelength.</a:t>
            </a:r>
            <a:endParaRPr lang="en-US" dirty="0"/>
          </a:p>
        </p:txBody>
      </p:sp>
    </p:spTree>
    <p:extLst>
      <p:ext uri="{BB962C8B-B14F-4D97-AF65-F5344CB8AC3E}">
        <p14:creationId xmlns:p14="http://schemas.microsoft.com/office/powerpoint/2010/main" val="2253260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Determining line centers in spectrum</a:t>
            </a:r>
            <a:endParaRPr lang="en-US" dirty="0"/>
          </a:p>
        </p:txBody>
      </p:sp>
      <p:pic>
        <p:nvPicPr>
          <p:cNvPr id="4" name="Picture 3" descr="Q2e8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63783"/>
            <a:ext cx="3514572" cy="2436521"/>
          </a:xfrm>
          <a:prstGeom prst="rect">
            <a:avLst/>
          </a:prstGeom>
        </p:spPr>
      </p:pic>
      <p:sp>
        <p:nvSpPr>
          <p:cNvPr id="5" name="TextBox 4"/>
          <p:cNvSpPr txBox="1"/>
          <p:nvPr/>
        </p:nvSpPr>
        <p:spPr>
          <a:xfrm>
            <a:off x="4583216" y="1663783"/>
            <a:ext cx="4003412" cy="3139321"/>
          </a:xfrm>
          <a:prstGeom prst="rect">
            <a:avLst/>
          </a:prstGeom>
          <a:noFill/>
        </p:spPr>
        <p:txBody>
          <a:bodyPr wrap="square" rtlCol="0">
            <a:spAutoFit/>
          </a:bodyPr>
          <a:lstStyle/>
          <a:p>
            <a:pPr marL="285750" indent="-285750">
              <a:buFont typeface="Arial"/>
              <a:buChar char="•"/>
            </a:pPr>
            <a:r>
              <a:rPr lang="en-US" dirty="0" smtClean="0"/>
              <a:t>We can use Gaussian fits to get the precise sub-pixel centers of the emission lines upon the 1d spectrum.</a:t>
            </a:r>
          </a:p>
          <a:p>
            <a:pPr marL="285750" indent="-285750">
              <a:buFont typeface="Arial"/>
              <a:buChar char="•"/>
            </a:pPr>
            <a:r>
              <a:rPr lang="en-US" dirty="0" smtClean="0"/>
              <a:t>We iterated this process for the 10 largest emission lines.</a:t>
            </a:r>
          </a:p>
          <a:p>
            <a:pPr marL="285750" indent="-285750">
              <a:buFont typeface="Arial"/>
              <a:buChar char="•"/>
            </a:pPr>
            <a:r>
              <a:rPr lang="en-US" dirty="0" smtClean="0"/>
              <a:t>Now that we know the precise decimal pixel value at which these emission lines appear on the CCD, the trick is to find which lamp each came from and therefore which wavelength the pixel maps to.</a:t>
            </a:r>
            <a:endParaRPr lang="en-US" dirty="0"/>
          </a:p>
        </p:txBody>
      </p:sp>
      <p:pic>
        <p:nvPicPr>
          <p:cNvPr id="6" name="Picture 5" descr="AwSWWy5Lz6bL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100304"/>
            <a:ext cx="3514572" cy="2402443"/>
          </a:xfrm>
          <a:prstGeom prst="rect">
            <a:avLst/>
          </a:prstGeom>
        </p:spPr>
      </p:pic>
    </p:spTree>
    <p:extLst>
      <p:ext uri="{BB962C8B-B14F-4D97-AF65-F5344CB8AC3E}">
        <p14:creationId xmlns:p14="http://schemas.microsoft.com/office/powerpoint/2010/main" val="30717529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Stellar Mass Black Holes in the Milky Way</a:t>
            </a:r>
            <a:endParaRPr lang="en-US" dirty="0"/>
          </a:p>
        </p:txBody>
      </p:sp>
      <p:sp>
        <p:nvSpPr>
          <p:cNvPr id="3" name="Content Placeholder 2"/>
          <p:cNvSpPr>
            <a:spLocks noGrp="1"/>
          </p:cNvSpPr>
          <p:nvPr>
            <p:ph idx="1"/>
          </p:nvPr>
        </p:nvSpPr>
        <p:spPr/>
        <p:txBody>
          <a:bodyPr/>
          <a:lstStyle/>
          <a:p>
            <a:r>
              <a:rPr lang="en-US" dirty="0"/>
              <a:t>In regions where stars form, 0.5% of stars are sufficiently massive to turn into </a:t>
            </a:r>
            <a:r>
              <a:rPr lang="en-US" dirty="0" smtClean="0"/>
              <a:t>a black </a:t>
            </a:r>
            <a:r>
              <a:rPr lang="en-US" dirty="0"/>
              <a:t>hole</a:t>
            </a:r>
            <a:r>
              <a:rPr lang="en-US" dirty="0" smtClean="0"/>
              <a:t>.</a:t>
            </a:r>
          </a:p>
          <a:p>
            <a:r>
              <a:rPr lang="en-US" dirty="0"/>
              <a:t>In the Milky Way, we see </a:t>
            </a:r>
            <a:r>
              <a:rPr lang="en-US" dirty="0" smtClean="0"/>
              <a:t>1x10^9 </a:t>
            </a:r>
            <a:r>
              <a:rPr lang="en-US" dirty="0"/>
              <a:t>low mass stars with masses less than 0.5 </a:t>
            </a:r>
            <a:r>
              <a:rPr lang="en-US" dirty="0" err="1"/>
              <a:t>Msun</a:t>
            </a:r>
            <a:r>
              <a:rPr lang="en-US" dirty="0"/>
              <a:t>.</a:t>
            </a:r>
          </a:p>
          <a:p>
            <a:r>
              <a:rPr lang="en-US" dirty="0" smtClean="0"/>
              <a:t>In </a:t>
            </a:r>
            <a:r>
              <a:rPr lang="en-US" dirty="0"/>
              <a:t>regions where stars are currently forming, 70% of stars have masses less than </a:t>
            </a:r>
            <a:r>
              <a:rPr lang="en-US" dirty="0" smtClean="0"/>
              <a:t>0.5 </a:t>
            </a:r>
            <a:r>
              <a:rPr lang="en-US" dirty="0" err="1" smtClean="0"/>
              <a:t>Msun</a:t>
            </a:r>
            <a:r>
              <a:rPr lang="en-US" dirty="0" smtClean="0"/>
              <a:t> </a:t>
            </a:r>
            <a:r>
              <a:rPr lang="en-US" dirty="0"/>
              <a:t>whose lifetimes are longer than the age of the Universe.</a:t>
            </a:r>
          </a:p>
        </p:txBody>
      </p:sp>
    </p:spTree>
    <p:extLst>
      <p:ext uri="{BB962C8B-B14F-4D97-AF65-F5344CB8AC3E}">
        <p14:creationId xmlns:p14="http://schemas.microsoft.com/office/powerpoint/2010/main" val="32433989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largest lab emission lines</a:t>
            </a:r>
            <a:endParaRPr lang="en-US" dirty="0"/>
          </a:p>
        </p:txBody>
      </p:sp>
      <p:pic>
        <p:nvPicPr>
          <p:cNvPr id="11" name="Picture 10" descr="IMG_102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46609"/>
            <a:ext cx="1544506" cy="1158379"/>
          </a:xfrm>
          <a:prstGeom prst="rect">
            <a:avLst/>
          </a:prstGeom>
        </p:spPr>
      </p:pic>
      <p:pic>
        <p:nvPicPr>
          <p:cNvPr id="12" name="Picture 11" descr="AwSWWy5Lz6bL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441" y="1915546"/>
            <a:ext cx="1740053" cy="1189441"/>
          </a:xfrm>
          <a:prstGeom prst="rect">
            <a:avLst/>
          </a:prstGeom>
        </p:spPr>
      </p:pic>
      <p:pic>
        <p:nvPicPr>
          <p:cNvPr id="13" name="Picture 12" descr="scpIkSa3nHRpJkg6NjJ0AAAA4SURBVNR6BhpJktR6BhpJktR6BhpJktR6BhpJktR6BhpJktR6BhpJktR6BhpJktR6BhpJktR6fwMldoXvqaOXgwAAAABJRU5ErkJgg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838" y="3606843"/>
            <a:ext cx="3539606" cy="2453876"/>
          </a:xfrm>
          <a:prstGeom prst="rect">
            <a:avLst/>
          </a:prstGeom>
        </p:spPr>
      </p:pic>
      <p:sp>
        <p:nvSpPr>
          <p:cNvPr id="14" name="TextBox 13"/>
          <p:cNvSpPr txBox="1"/>
          <p:nvPr/>
        </p:nvSpPr>
        <p:spPr>
          <a:xfrm>
            <a:off x="4707461" y="1946609"/>
            <a:ext cx="3754924" cy="3416320"/>
          </a:xfrm>
          <a:prstGeom prst="rect">
            <a:avLst/>
          </a:prstGeom>
          <a:noFill/>
        </p:spPr>
        <p:txBody>
          <a:bodyPr wrap="square" rtlCol="0">
            <a:spAutoFit/>
          </a:bodyPr>
          <a:lstStyle/>
          <a:p>
            <a:pPr marL="285750" indent="-285750">
              <a:buFont typeface="Arial"/>
              <a:buChar char="•"/>
            </a:pPr>
            <a:r>
              <a:rPr lang="en-US" dirty="0" smtClean="0"/>
              <a:t>Here we take our ten line centers and we figure out what wavelength they are supposed to be based on prior results from the lab (shown top left).</a:t>
            </a:r>
          </a:p>
          <a:p>
            <a:pPr marL="285750" indent="-285750">
              <a:buFont typeface="Arial"/>
              <a:buChar char="•"/>
            </a:pPr>
            <a:r>
              <a:rPr lang="en-US" dirty="0" smtClean="0"/>
              <a:t>We then have a list of ordered pairs (pixel, wavelength) for each emission line.</a:t>
            </a:r>
          </a:p>
          <a:p>
            <a:pPr marL="285750" indent="-285750">
              <a:buFont typeface="Arial"/>
              <a:buChar char="•"/>
            </a:pPr>
            <a:r>
              <a:rPr lang="en-US" dirty="0" smtClean="0"/>
              <a:t>From here, we need a polynomial fit to connect the scatterplot so that we can know the wavelength value of any given pixel.</a:t>
            </a:r>
            <a:endParaRPr lang="en-US" dirty="0"/>
          </a:p>
        </p:txBody>
      </p:sp>
    </p:spTree>
    <p:extLst>
      <p:ext uri="{BB962C8B-B14F-4D97-AF65-F5344CB8AC3E}">
        <p14:creationId xmlns:p14="http://schemas.microsoft.com/office/powerpoint/2010/main" val="3119511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Wavelength Solution</a:t>
            </a:r>
            <a:endParaRPr lang="en-US" dirty="0"/>
          </a:p>
        </p:txBody>
      </p:sp>
      <p:pic>
        <p:nvPicPr>
          <p:cNvPr id="4" name="Picture 3" descr="we1Unb5y+R1zA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901" y="3170221"/>
            <a:ext cx="1901526" cy="1322948"/>
          </a:xfrm>
          <a:prstGeom prst="rect">
            <a:avLst/>
          </a:prstGeom>
        </p:spPr>
      </p:pic>
      <p:pic>
        <p:nvPicPr>
          <p:cNvPr id="5" name="Picture 4" descr="HmGOrW8tAiAAAAABJRU5ErkJgg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539531"/>
            <a:ext cx="1901526" cy="1318257"/>
          </a:xfrm>
          <a:prstGeom prst="rect">
            <a:avLst/>
          </a:prstGeom>
        </p:spPr>
      </p:pic>
      <p:pic>
        <p:nvPicPr>
          <p:cNvPr id="6" name="Picture 5" descr="184ELqb04NyRmSOznxpnQUmaBOKx329JkqR6sUdGkiTVlomMJEmqLRMZSZJUWyYykiSptkxkJElSbZnISJKk2jKRkSRJtWUiI0mSastERpIk1ZaJjCRJqi0TGUmSVFsmMpIkqbb+P8wlkyjQm6eTAAAAAElFTkSuQmC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3901" y="1539531"/>
            <a:ext cx="1901526" cy="1322948"/>
          </a:xfrm>
          <a:prstGeom prst="rect">
            <a:avLst/>
          </a:prstGeom>
        </p:spPr>
      </p:pic>
      <p:pic>
        <p:nvPicPr>
          <p:cNvPr id="7" name="Picture 6" descr="fveWE9s4pRhH+uzaw4kn4PPJO7y8nMbKN5HRozMzMrPSc0ZlY0DxOb2XvmS05mZmZWeh6hMTMzs9JzQmNmZmal54TGzMzMSs8JjZmZmZWeExozMzMrPSc0ZmZmVnpOaMzMzKz0nNCYmZlZ6TmhMTMzs9L7f6Tec38kQGCjAAAAAElFTkSuQmC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1" y="3170221"/>
            <a:ext cx="1901526" cy="1318257"/>
          </a:xfrm>
          <a:prstGeom prst="rect">
            <a:avLst/>
          </a:prstGeom>
        </p:spPr>
      </p:pic>
      <p:sp>
        <p:nvSpPr>
          <p:cNvPr id="8" name="TextBox 7"/>
          <p:cNvSpPr txBox="1"/>
          <p:nvPr/>
        </p:nvSpPr>
        <p:spPr>
          <a:xfrm>
            <a:off x="5163021" y="1753329"/>
            <a:ext cx="3423607" cy="4247317"/>
          </a:xfrm>
          <a:prstGeom prst="rect">
            <a:avLst/>
          </a:prstGeom>
          <a:noFill/>
        </p:spPr>
        <p:txBody>
          <a:bodyPr wrap="square" rtlCol="0">
            <a:spAutoFit/>
          </a:bodyPr>
          <a:lstStyle/>
          <a:p>
            <a:pPr marL="285750" indent="-285750">
              <a:buFont typeface="Arial"/>
              <a:buChar char="•"/>
            </a:pPr>
            <a:r>
              <a:rPr lang="en-US" dirty="0" smtClean="0"/>
              <a:t>Attempting to model the data shows us that there is one clear outlier from the rest. Once we remove that point, the new fit has errors in the .1 angstrom range, which is stellar.</a:t>
            </a:r>
          </a:p>
          <a:p>
            <a:pPr marL="285750" indent="-285750">
              <a:buFont typeface="Arial"/>
              <a:buChar char="•"/>
            </a:pPr>
            <a:r>
              <a:rPr lang="en-US" dirty="0" smtClean="0"/>
              <a:t>Further work would be to derive which order polynomial best fits the data. Because 3 is doing a as good of job as 4, we stop.</a:t>
            </a:r>
          </a:p>
          <a:p>
            <a:pPr marL="285750" indent="-285750">
              <a:buFont typeface="Arial"/>
              <a:buChar char="•"/>
            </a:pPr>
            <a:r>
              <a:rPr lang="en-US" dirty="0" smtClean="0"/>
              <a:t>Additionally, one could reserve a few known lines to test the fit a posteriori to make sure the fit was functioning predictively.</a:t>
            </a:r>
            <a:endParaRPr lang="en-US" dirty="0"/>
          </a:p>
        </p:txBody>
      </p:sp>
      <p:pic>
        <p:nvPicPr>
          <p:cNvPr id="10" name="Picture 9" descr="ghcAglIWq1pN6QJU0WJjKSJtptmXl5j8ceDdxLmd30k4j4cWb+qtq3CJgDXNnS3SRpinOwr6RGiIgXUKZp75WZpwNHUcbLTKsO+RywPnBSRGwfEZtHxG4R8dXo1LwjaUowkZE06UXEhsCXgcMy89yq+DDgOuALAJm5BJhN+bt2KnAepQXnxswcmf3UOgtK0hQQ932+JUmSmsUWGUmS1FgmMpIkqbFMZCRJUmOZyEiSpMYykZEkSY1lIiNJ.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3901" y="4812233"/>
            <a:ext cx="1901526" cy="1322948"/>
          </a:xfrm>
          <a:prstGeom prst="rect">
            <a:avLst/>
          </a:prstGeom>
        </p:spPr>
      </p:pic>
      <p:pic>
        <p:nvPicPr>
          <p:cNvPr id="11" name="Picture 10" descr="2ivwAAAABJRU5ErkJgg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4812232"/>
            <a:ext cx="1901527" cy="1318257"/>
          </a:xfrm>
          <a:prstGeom prst="rect">
            <a:avLst/>
          </a:prstGeom>
        </p:spPr>
      </p:pic>
    </p:spTree>
    <p:extLst>
      <p:ext uri="{BB962C8B-B14F-4D97-AF65-F5344CB8AC3E}">
        <p14:creationId xmlns:p14="http://schemas.microsoft.com/office/powerpoint/2010/main" val="32203683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the Science Data</a:t>
            </a:r>
            <a:endParaRPr lang="en-US" dirty="0"/>
          </a:p>
        </p:txBody>
      </p:sp>
      <p:pic>
        <p:nvPicPr>
          <p:cNvPr id="4" name="Picture 3" descr="nb2Rw7NepTqD0Gbme06kkYD10TEPu3Oi5lVn3tezMzMrFLceDEzM7NK8bCRmZmZVYp7XszMzKxS3HgxMzOzSnHjxczMzCrFjRczMzOrFDdezMzMrFLceDEzM7NKcePFzMzMKsWNFzMzM6sUN17MzMysUv4HPTiTD8ndrEs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97" y="1528084"/>
            <a:ext cx="2155406" cy="1507627"/>
          </a:xfrm>
          <a:prstGeom prst="rect">
            <a:avLst/>
          </a:prstGeom>
        </p:spPr>
      </p:pic>
      <p:pic>
        <p:nvPicPr>
          <p:cNvPr id="5" name="Picture 4" descr="H0CjSOW+ujOrAAAAAElFTkSuQmCC.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57200" y="3167055"/>
            <a:ext cx="3007358" cy="1097658"/>
          </a:xfrm>
          <a:prstGeom prst="rect">
            <a:avLst/>
          </a:prstGeom>
        </p:spPr>
      </p:pic>
      <p:pic>
        <p:nvPicPr>
          <p:cNvPr id="6" name="Picture 5" descr="vkVERESCST08IiIiEnhKeERERCTwlPCIiIhI4CnhERERkcBTwiMiIiKBp4RHREREAk8Jj4iIiASeEh4REREJPCU8IiIiEnhKeERERCTwlPCIiIhI4CnhERERkcD7f1E5Bi5ThmanAAAAAElFTkSuQmC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429122"/>
            <a:ext cx="2736363" cy="1870486"/>
          </a:xfrm>
          <a:prstGeom prst="rect">
            <a:avLst/>
          </a:prstGeom>
        </p:spPr>
      </p:pic>
      <p:sp>
        <p:nvSpPr>
          <p:cNvPr id="7" name="TextBox 6"/>
          <p:cNvSpPr txBox="1"/>
          <p:nvPr/>
        </p:nvSpPr>
        <p:spPr>
          <a:xfrm>
            <a:off x="4445168" y="1528084"/>
            <a:ext cx="4241632" cy="3970318"/>
          </a:xfrm>
          <a:prstGeom prst="rect">
            <a:avLst/>
          </a:prstGeom>
          <a:noFill/>
        </p:spPr>
        <p:txBody>
          <a:bodyPr wrap="square" rtlCol="0">
            <a:spAutoFit/>
          </a:bodyPr>
          <a:lstStyle/>
          <a:p>
            <a:pPr marL="285750" indent="-285750">
              <a:buFont typeface="Arial"/>
              <a:buChar char="•"/>
            </a:pPr>
            <a:r>
              <a:rPr lang="en-US" dirty="0" smtClean="0"/>
              <a:t>We can go to the middle of the star’s profile on the CCD by using our gauss fit module.</a:t>
            </a:r>
          </a:p>
          <a:p>
            <a:pPr marL="285750" indent="-285750">
              <a:buFont typeface="Arial"/>
              <a:buChar char="•"/>
            </a:pPr>
            <a:r>
              <a:rPr lang="en-US" dirty="0" smtClean="0"/>
              <a:t>Then, we median together bands within one standard deviation from the center of the profile.</a:t>
            </a:r>
          </a:p>
          <a:p>
            <a:pPr marL="742950" lvl="1" indent="-285750">
              <a:buFont typeface="Arial"/>
              <a:buChar char="•"/>
            </a:pPr>
            <a:r>
              <a:rPr lang="en-US" dirty="0" smtClean="0"/>
              <a:t>To be more precise, one would have to allow for a non-horizontal extraction of the star, to account for a skew-CCD</a:t>
            </a:r>
          </a:p>
          <a:p>
            <a:pPr marL="285750" indent="-285750">
              <a:buFont typeface="Arial"/>
              <a:buChar char="•"/>
            </a:pPr>
            <a:r>
              <a:rPr lang="en-US" dirty="0" smtClean="0"/>
              <a:t>Finally, we plot the 1-D collapsed spectrum of pixel vs. Flux.</a:t>
            </a:r>
          </a:p>
          <a:p>
            <a:pPr marL="285750" indent="-285750">
              <a:buFont typeface="Arial"/>
              <a:buChar char="•"/>
            </a:pPr>
            <a:r>
              <a:rPr lang="en-US" dirty="0" smtClean="0"/>
              <a:t>All’s left is to apply the wavelength solution to the pixels.</a:t>
            </a:r>
            <a:endParaRPr lang="en-US" dirty="0"/>
          </a:p>
        </p:txBody>
      </p:sp>
    </p:spTree>
    <p:extLst>
      <p:ext uri="{BB962C8B-B14F-4D97-AF65-F5344CB8AC3E}">
        <p14:creationId xmlns:p14="http://schemas.microsoft.com/office/powerpoint/2010/main" val="18371602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Wavelength Solution</a:t>
            </a:r>
            <a:endParaRPr lang="en-US" dirty="0"/>
          </a:p>
        </p:txBody>
      </p:sp>
      <p:pic>
        <p:nvPicPr>
          <p:cNvPr id="4" name="Picture 3" descr="wAeVVW5i3qO4g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60" y="4169332"/>
            <a:ext cx="3544229" cy="2422716"/>
          </a:xfrm>
          <a:prstGeom prst="rect">
            <a:avLst/>
          </a:prstGeom>
        </p:spPr>
      </p:pic>
      <p:sp>
        <p:nvSpPr>
          <p:cNvPr id="5" name="TextBox 4"/>
          <p:cNvSpPr txBox="1"/>
          <p:nvPr/>
        </p:nvSpPr>
        <p:spPr>
          <a:xfrm>
            <a:off x="4693655" y="2098472"/>
            <a:ext cx="3340779" cy="3139321"/>
          </a:xfrm>
          <a:prstGeom prst="rect">
            <a:avLst/>
          </a:prstGeom>
          <a:noFill/>
        </p:spPr>
        <p:txBody>
          <a:bodyPr wrap="square" rtlCol="0">
            <a:spAutoFit/>
          </a:bodyPr>
          <a:lstStyle/>
          <a:p>
            <a:pPr marL="285750" indent="-285750">
              <a:buFont typeface="Arial"/>
              <a:buChar char="•"/>
            </a:pPr>
            <a:r>
              <a:rPr lang="en-US" dirty="0" smtClean="0"/>
              <a:t>We use our wavelength solution from before to map pixels onto wavelength. Now we have a picture that’s starting to look a lot like the profiles from before.</a:t>
            </a:r>
          </a:p>
          <a:p>
            <a:pPr marL="285750" indent="-285750">
              <a:buFont typeface="Arial"/>
              <a:buChar char="•"/>
            </a:pPr>
            <a:r>
              <a:rPr lang="en-US" dirty="0" smtClean="0"/>
              <a:t>The large spikes at right are probably bad pixel rows in the CCD. Hard to correct for besides manually smoothing the data.</a:t>
            </a:r>
            <a:endParaRPr lang="en-US" dirty="0"/>
          </a:p>
        </p:txBody>
      </p:sp>
      <p:pic>
        <p:nvPicPr>
          <p:cNvPr id="6" name="Picture 5" descr="vkVERESCST08IiIiEnhKeERERCTwlPCIiIhI4CnhERERkcBTwiMiIiKBp4RHREREAk8Jj4iIiASeEh4REREJPCU8IiIiEnhKeERERCTwlPCIiIhI4CnhERERkcD7f1E5Bi5Thman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60" y="1417638"/>
            <a:ext cx="3544229" cy="2422716"/>
          </a:xfrm>
          <a:prstGeom prst="rect">
            <a:avLst/>
          </a:prstGeom>
        </p:spPr>
      </p:pic>
    </p:spTree>
    <p:extLst>
      <p:ext uri="{BB962C8B-B14F-4D97-AF65-F5344CB8AC3E}">
        <p14:creationId xmlns:p14="http://schemas.microsoft.com/office/powerpoint/2010/main" val="3966012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our work</a:t>
            </a:r>
            <a:endParaRPr lang="en-US" dirty="0"/>
          </a:p>
        </p:txBody>
      </p:sp>
      <p:pic>
        <p:nvPicPr>
          <p:cNvPr id="4" name="Picture 3" descr="Aeva7VCnb3HS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24" y="1794745"/>
            <a:ext cx="3709260" cy="2632161"/>
          </a:xfrm>
          <a:prstGeom prst="rect">
            <a:avLst/>
          </a:prstGeom>
        </p:spPr>
      </p:pic>
      <p:sp>
        <p:nvSpPr>
          <p:cNvPr id="5" name="TextBox 4"/>
          <p:cNvSpPr txBox="1"/>
          <p:nvPr/>
        </p:nvSpPr>
        <p:spPr>
          <a:xfrm>
            <a:off x="5080192" y="1794745"/>
            <a:ext cx="3216534" cy="3139321"/>
          </a:xfrm>
          <a:prstGeom prst="rect">
            <a:avLst/>
          </a:prstGeom>
          <a:noFill/>
        </p:spPr>
        <p:txBody>
          <a:bodyPr wrap="square" rtlCol="0">
            <a:spAutoFit/>
          </a:bodyPr>
          <a:lstStyle/>
          <a:p>
            <a:pPr marL="285750" indent="-285750">
              <a:buFont typeface="Arial"/>
              <a:buChar char="•"/>
            </a:pPr>
            <a:r>
              <a:rPr lang="en-US" dirty="0" smtClean="0"/>
              <a:t>The profile our corrections produced very much resembles that which we were given. We now have a sense of how these data are reduced ‘in real life’.</a:t>
            </a:r>
          </a:p>
          <a:p>
            <a:pPr marL="285750" indent="-285750">
              <a:buFont typeface="Arial"/>
              <a:buChar char="•"/>
            </a:pPr>
            <a:r>
              <a:rPr lang="en-US" dirty="0" smtClean="0"/>
              <a:t>Another step we can do is apply the flat correction to account for variant pixel sensitivities and perhaps a skew prism.</a:t>
            </a:r>
          </a:p>
        </p:txBody>
      </p:sp>
    </p:spTree>
    <p:extLst>
      <p:ext uri="{BB962C8B-B14F-4D97-AF65-F5344CB8AC3E}">
        <p14:creationId xmlns:p14="http://schemas.microsoft.com/office/powerpoint/2010/main" val="3364259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Correction</a:t>
            </a:r>
            <a:endParaRPr lang="en-US" dirty="0"/>
          </a:p>
        </p:txBody>
      </p:sp>
      <p:pic>
        <p:nvPicPr>
          <p:cNvPr id="4" name="Picture 3" descr="Aw0HCGsm2rT2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4718304" cy="1481328"/>
          </a:xfrm>
          <a:prstGeom prst="rect">
            <a:avLst/>
          </a:prstGeom>
        </p:spPr>
      </p:pic>
      <p:sp>
        <p:nvSpPr>
          <p:cNvPr id="5" name="TextBox 4"/>
          <p:cNvSpPr txBox="1"/>
          <p:nvPr/>
        </p:nvSpPr>
        <p:spPr>
          <a:xfrm>
            <a:off x="5618581" y="1647729"/>
            <a:ext cx="2664340" cy="3693319"/>
          </a:xfrm>
          <a:prstGeom prst="rect">
            <a:avLst/>
          </a:prstGeom>
          <a:noFill/>
        </p:spPr>
        <p:txBody>
          <a:bodyPr wrap="square" rtlCol="0">
            <a:spAutoFit/>
          </a:bodyPr>
          <a:lstStyle/>
          <a:p>
            <a:pPr marL="285750" indent="-285750">
              <a:buFont typeface="Arial"/>
              <a:buChar char="•"/>
            </a:pPr>
            <a:r>
              <a:rPr lang="en-US" dirty="0" smtClean="0"/>
              <a:t>A flat lamp image is when we take a picture of a lamp that emits at all wavelengths, not just at specific emission points. </a:t>
            </a:r>
          </a:p>
          <a:p>
            <a:pPr marL="285750" indent="-285750">
              <a:buFont typeface="Arial"/>
              <a:buChar char="•"/>
            </a:pPr>
            <a:r>
              <a:rPr lang="en-US" dirty="0" smtClean="0"/>
              <a:t>Then, we can compare up and down the rows to correct for any skewing of the light by the prism, and any pixels that are over or under sensitive.</a:t>
            </a:r>
            <a:endParaRPr lang="en-US" dirty="0"/>
          </a:p>
        </p:txBody>
      </p:sp>
      <p:pic>
        <p:nvPicPr>
          <p:cNvPr id="6" name="Picture 5" descr="Iq0VC9Dti56bJ1SZ9dgCuIhuOGqmH7Htm00+mkETH0VqqDft5NPYiN5X3VNV4Evt502buhEdGwzI+l7eP7USNVP+Y4juM4zjSmr8cQOI7jOI4zObhB4DiO4ziOGwSO4ziO47hB4DiO4zgObhA4juM4joMbBI7jOI7j4AaB4ziO4zi4QeA4juM4Dm4QOI7jOI6DGwSO4ziO4+AGgeM4juM4wP8BYXykuCFtgZ8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055913"/>
            <a:ext cx="4718304" cy="1481328"/>
          </a:xfrm>
          <a:prstGeom prst="rect">
            <a:avLst/>
          </a:prstGeom>
        </p:spPr>
      </p:pic>
      <p:pic>
        <p:nvPicPr>
          <p:cNvPr id="7" name="Picture 6" descr="qAgbM8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0829" y="4771939"/>
            <a:ext cx="2560586" cy="1719450"/>
          </a:xfrm>
          <a:prstGeom prst="rect">
            <a:avLst/>
          </a:prstGeom>
        </p:spPr>
      </p:pic>
    </p:spTree>
    <p:extLst>
      <p:ext uri="{BB962C8B-B14F-4D97-AF65-F5344CB8AC3E}">
        <p14:creationId xmlns:p14="http://schemas.microsoft.com/office/powerpoint/2010/main" val="401599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Normalizing the median flat</a:t>
            </a:r>
            <a:endParaRPr lang="en-US" dirty="0"/>
          </a:p>
        </p:txBody>
      </p:sp>
      <p:pic>
        <p:nvPicPr>
          <p:cNvPr id="5" name="Picture 4" descr="0FHBg4lP4A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3055025"/>
            <a:ext cx="4718304" cy="1481328"/>
          </a:xfrm>
          <a:prstGeom prst="rect">
            <a:avLst/>
          </a:prstGeom>
        </p:spPr>
      </p:pic>
      <p:sp>
        <p:nvSpPr>
          <p:cNvPr id="6" name="TextBox 5"/>
          <p:cNvSpPr txBox="1"/>
          <p:nvPr/>
        </p:nvSpPr>
        <p:spPr>
          <a:xfrm>
            <a:off x="5397703" y="1780940"/>
            <a:ext cx="3478827" cy="3139321"/>
          </a:xfrm>
          <a:prstGeom prst="rect">
            <a:avLst/>
          </a:prstGeom>
          <a:noFill/>
        </p:spPr>
        <p:txBody>
          <a:bodyPr wrap="square" rtlCol="0">
            <a:spAutoFit/>
          </a:bodyPr>
          <a:lstStyle/>
          <a:p>
            <a:pPr marL="285750" indent="-285750">
              <a:buFont typeface="Arial"/>
              <a:buChar char="•"/>
            </a:pPr>
            <a:r>
              <a:rPr lang="en-US" dirty="0" smtClean="0"/>
              <a:t>Because the lamp is brighter at some wavelengths than others, it is very important to normalize the matrix so that each row is given equal weight.</a:t>
            </a:r>
          </a:p>
          <a:p>
            <a:pPr marL="285750" indent="-285750">
              <a:buFont typeface="Arial"/>
              <a:buChar char="•"/>
            </a:pPr>
            <a:r>
              <a:rPr lang="en-US" dirty="0" smtClean="0"/>
              <a:t>Otherwise, we’d be claiming a pixel was sensitive just because the lamp is brighter at that point.</a:t>
            </a:r>
          </a:p>
          <a:p>
            <a:pPr marL="285750" indent="-285750">
              <a:buFont typeface="Arial"/>
              <a:buChar char="•"/>
            </a:pPr>
            <a:r>
              <a:rPr lang="en-US" dirty="0" smtClean="0"/>
              <a:t>The mode and mean of the normalized flat is correctly at 1.</a:t>
            </a:r>
            <a:endParaRPr lang="en-US" dirty="0"/>
          </a:p>
        </p:txBody>
      </p:sp>
      <p:pic>
        <p:nvPicPr>
          <p:cNvPr id="7" name="Picture 6" descr="qAgbM8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514279"/>
            <a:ext cx="2110506" cy="1417218"/>
          </a:xfrm>
          <a:prstGeom prst="rect">
            <a:avLst/>
          </a:prstGeom>
        </p:spPr>
      </p:pic>
      <p:pic>
        <p:nvPicPr>
          <p:cNvPr id="8" name="Picture 7" descr="MpqlMMV4mS4AAAAASUVORK5CYI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4807390"/>
            <a:ext cx="2463508" cy="1701823"/>
          </a:xfrm>
          <a:prstGeom prst="rect">
            <a:avLst/>
          </a:prstGeom>
        </p:spPr>
      </p:pic>
    </p:spTree>
    <p:extLst>
      <p:ext uri="{BB962C8B-B14F-4D97-AF65-F5344CB8AC3E}">
        <p14:creationId xmlns:p14="http://schemas.microsoft.com/office/powerpoint/2010/main" val="1697778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Flat Correction Check</a:t>
            </a:r>
            <a:endParaRPr lang="en-US" dirty="0"/>
          </a:p>
        </p:txBody>
      </p:sp>
      <p:pic>
        <p:nvPicPr>
          <p:cNvPr id="5" name="Picture 4" descr="Ad4xOk6zDKUH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58" y="1780940"/>
            <a:ext cx="2551076" cy="1780939"/>
          </a:xfrm>
          <a:prstGeom prst="rect">
            <a:avLst/>
          </a:prstGeom>
        </p:spPr>
      </p:pic>
      <p:pic>
        <p:nvPicPr>
          <p:cNvPr id="6" name="Picture 5" descr="t1GUEmyGxQg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58" y="4075887"/>
            <a:ext cx="2543178" cy="1775426"/>
          </a:xfrm>
          <a:prstGeom prst="rect">
            <a:avLst/>
          </a:prstGeom>
        </p:spPr>
      </p:pic>
      <p:sp>
        <p:nvSpPr>
          <p:cNvPr id="7" name="TextBox 6"/>
          <p:cNvSpPr txBox="1"/>
          <p:nvPr/>
        </p:nvSpPr>
        <p:spPr>
          <a:xfrm>
            <a:off x="4210485" y="1932802"/>
            <a:ext cx="3948192" cy="2308324"/>
          </a:xfrm>
          <a:prstGeom prst="rect">
            <a:avLst/>
          </a:prstGeom>
          <a:noFill/>
        </p:spPr>
        <p:txBody>
          <a:bodyPr wrap="square" rtlCol="0">
            <a:spAutoFit/>
          </a:bodyPr>
          <a:lstStyle/>
          <a:p>
            <a:pPr marL="285750" indent="-285750">
              <a:buFont typeface="Arial"/>
              <a:buChar char="•"/>
            </a:pPr>
            <a:r>
              <a:rPr lang="en-US" dirty="0" smtClean="0"/>
              <a:t>The flat correction did not make a huge difference in this case, but it did pull the profiles slightly closer together in shape.</a:t>
            </a:r>
          </a:p>
          <a:p>
            <a:pPr marL="285750" indent="-285750">
              <a:buFont typeface="Arial"/>
              <a:buChar char="•"/>
            </a:pPr>
            <a:r>
              <a:rPr lang="en-US" dirty="0" smtClean="0"/>
              <a:t>Especially if one corrected for the two outliers at the right of the profile, the profiles would start to look nearly identical.</a:t>
            </a:r>
            <a:endParaRPr lang="en-US" dirty="0"/>
          </a:p>
        </p:txBody>
      </p:sp>
    </p:spTree>
    <p:extLst>
      <p:ext uri="{BB962C8B-B14F-4D97-AF65-F5344CB8AC3E}">
        <p14:creationId xmlns:p14="http://schemas.microsoft.com/office/powerpoint/2010/main" val="3325018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part I of the lab, we took for granted that optical spectral data could be reduced to a 1-D wavelength vs. flux profile. We analyzed this reduced data from a star at five different times over the course of a month. We solved each free variable (</a:t>
            </a:r>
            <a:r>
              <a:rPr lang="en-US" dirty="0" err="1" smtClean="0"/>
              <a:t>M_star</a:t>
            </a:r>
            <a:r>
              <a:rPr lang="en-US" dirty="0" smtClean="0"/>
              <a:t>, </a:t>
            </a:r>
            <a:r>
              <a:rPr lang="en-US" dirty="0" err="1" smtClean="0"/>
              <a:t>V_tangential</a:t>
            </a:r>
            <a:r>
              <a:rPr lang="en-US" dirty="0" smtClean="0"/>
              <a:t>, and Period) of Newton’s Law of Gravitation in order to determine the mass of an unseen companion.</a:t>
            </a:r>
          </a:p>
          <a:p>
            <a:r>
              <a:rPr lang="en-US" dirty="0" smtClean="0"/>
              <a:t>Although at best we decided the body was smaller than a black hole, the process we underwent is applicable to similar systems.</a:t>
            </a:r>
          </a:p>
          <a:p>
            <a:r>
              <a:rPr lang="en-US" dirty="0" smtClean="0"/>
              <a:t>In part II, we questioned taking for granted that reduced spectral data. We went through the steps of </a:t>
            </a:r>
            <a:r>
              <a:rPr lang="en-US" smtClean="0"/>
              <a:t>fitting </a:t>
            </a:r>
            <a:r>
              <a:rPr lang="en-US" dirty="0" err="1"/>
              <a:t>G</a:t>
            </a:r>
            <a:r>
              <a:rPr lang="en-US" smtClean="0"/>
              <a:t>aussian </a:t>
            </a:r>
            <a:r>
              <a:rPr lang="en-US" dirty="0" smtClean="0"/>
              <a:t>hats on the comp data in order to derive a degree 3 mapping between pixels and wavelength. Then, applying that correction to the science data, we arrived at a profile very similar to that which we have been given for part I.</a:t>
            </a:r>
            <a:endParaRPr lang="en-US" dirty="0"/>
          </a:p>
          <a:p>
            <a:r>
              <a:rPr lang="en-US" dirty="0" smtClean="0"/>
              <a:t>Finally, we looked at one more data reduction step: flat lamping the science image, to correct for a skew prism or a not equally sensitive CCD.</a:t>
            </a:r>
          </a:p>
          <a:p>
            <a:r>
              <a:rPr lang="en-US" dirty="0" smtClean="0"/>
              <a:t>Further work would be to reduce more data to better define the sine curve and therefore the mass of the black hole, and to further reduce the data by applying flux calibrations, biases, darks, and a profile smoothing.</a:t>
            </a:r>
          </a:p>
        </p:txBody>
      </p:sp>
    </p:spTree>
    <p:extLst>
      <p:ext uri="{BB962C8B-B14F-4D97-AF65-F5344CB8AC3E}">
        <p14:creationId xmlns:p14="http://schemas.microsoft.com/office/powerpoint/2010/main" val="371454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Number BH in Milky Way</a:t>
            </a:r>
            <a:endParaRPr lang="en-US" dirty="0"/>
          </a:p>
        </p:txBody>
      </p:sp>
      <p:pic>
        <p:nvPicPr>
          <p:cNvPr id="4" name="Picture 3" descr="fiy2a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463" y="1853267"/>
            <a:ext cx="5251850" cy="401415"/>
          </a:xfrm>
          <a:prstGeom prst="rect">
            <a:avLst/>
          </a:prstGeom>
        </p:spPr>
      </p:pic>
      <p:pic>
        <p:nvPicPr>
          <p:cNvPr id="5" name="Picture 4" descr="fiy2a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63" y="1417638"/>
            <a:ext cx="7023100" cy="393700"/>
          </a:xfrm>
          <a:prstGeom prst="rect">
            <a:avLst/>
          </a:prstGeom>
        </p:spPr>
      </p:pic>
      <p:sp>
        <p:nvSpPr>
          <p:cNvPr id="6" name="TextBox 5"/>
          <p:cNvSpPr txBox="1"/>
          <p:nvPr/>
        </p:nvSpPr>
        <p:spPr>
          <a:xfrm>
            <a:off x="254487" y="2471227"/>
            <a:ext cx="8718677" cy="3970318"/>
          </a:xfrm>
          <a:prstGeom prst="rect">
            <a:avLst/>
          </a:prstGeom>
          <a:noFill/>
        </p:spPr>
        <p:txBody>
          <a:bodyPr wrap="square" rtlCol="0">
            <a:spAutoFit/>
          </a:bodyPr>
          <a:lstStyle/>
          <a:p>
            <a:pPr marL="285750" indent="-285750">
              <a:buFont typeface="Arial"/>
              <a:buChar char="•"/>
            </a:pPr>
            <a:r>
              <a:rPr lang="en-US" dirty="0" smtClean="0"/>
              <a:t>And yet we only have observed 20 stellar mass black holes, all of which we discovered from X-ray emission as they sucked in energy from stars.</a:t>
            </a:r>
          </a:p>
          <a:p>
            <a:pPr marL="285750" indent="-285750">
              <a:buFont typeface="Arial"/>
              <a:buChar char="•"/>
            </a:pPr>
            <a:r>
              <a:rPr lang="en-US" dirty="0" smtClean="0"/>
              <a:t>The number observed is so much lower than that predicted due to the difficulty of detecting black holes.</a:t>
            </a:r>
          </a:p>
          <a:p>
            <a:pPr marL="742950" lvl="1" indent="-285750">
              <a:buFont typeface="Arial"/>
              <a:buChar char="•"/>
            </a:pPr>
            <a:r>
              <a:rPr lang="en-US" dirty="0" smtClean="0"/>
              <a:t>Close star-BH binaries are extremely rare.</a:t>
            </a:r>
          </a:p>
          <a:p>
            <a:pPr marL="742950" lvl="1" indent="-285750">
              <a:buFont typeface="Arial"/>
              <a:buChar char="•"/>
            </a:pPr>
            <a:r>
              <a:rPr lang="en-US" dirty="0" smtClean="0"/>
              <a:t>Micro-lensing of background stars around a BH requires a precise combination of known background star and spotted black hole.</a:t>
            </a:r>
          </a:p>
          <a:p>
            <a:pPr marL="742950" lvl="1" indent="-285750">
              <a:buFont typeface="Arial"/>
              <a:buChar char="•"/>
            </a:pPr>
            <a:r>
              <a:rPr lang="en-US" dirty="0" smtClean="0"/>
              <a:t>Very rarely, BHs emit ‘gamma-ray bursts’ but we don’t know how/when these happen.</a:t>
            </a:r>
          </a:p>
          <a:p>
            <a:pPr marL="285750" indent="-285750">
              <a:buFont typeface="Arial"/>
              <a:buChar char="•"/>
            </a:pPr>
            <a:r>
              <a:rPr lang="en-US" dirty="0" smtClean="0"/>
              <a:t>Determining the mass of an unseen companion orbiting a star is another option we have. </a:t>
            </a:r>
          </a:p>
          <a:p>
            <a:pPr marL="742950" lvl="1" indent="-285750">
              <a:buFont typeface="Arial"/>
              <a:buChar char="•"/>
            </a:pPr>
            <a:r>
              <a:rPr lang="en-US" dirty="0" smtClean="0"/>
              <a:t>Finding such a black hole would give us another detection method besides x-rays.</a:t>
            </a:r>
          </a:p>
          <a:p>
            <a:pPr marL="742950" lvl="1" indent="-285750">
              <a:buFont typeface="Arial"/>
              <a:buChar char="•"/>
            </a:pPr>
            <a:r>
              <a:rPr lang="en-US" dirty="0" smtClean="0"/>
              <a:t>If we are able to find more BHs, we can drill down on this estimate and have a better picture of our visible, and invisible, universe.</a:t>
            </a:r>
            <a:endParaRPr lang="en-US" dirty="0"/>
          </a:p>
        </p:txBody>
      </p:sp>
    </p:spTree>
    <p:extLst>
      <p:ext uri="{BB962C8B-B14F-4D97-AF65-F5344CB8AC3E}">
        <p14:creationId xmlns:p14="http://schemas.microsoft.com/office/powerpoint/2010/main" val="263886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a:t>
            </a:r>
            <a:endParaRPr lang="en-US" dirty="0"/>
          </a:p>
        </p:txBody>
      </p:sp>
      <p:sp>
        <p:nvSpPr>
          <p:cNvPr id="3" name="Content Placeholder 2"/>
          <p:cNvSpPr>
            <a:spLocks noGrp="1"/>
          </p:cNvSpPr>
          <p:nvPr>
            <p:ph idx="1"/>
          </p:nvPr>
        </p:nvSpPr>
        <p:spPr>
          <a:xfrm>
            <a:off x="181102" y="1669229"/>
            <a:ext cx="4609187" cy="4764245"/>
          </a:xfrm>
        </p:spPr>
        <p:txBody>
          <a:bodyPr>
            <a:normAutofit fontScale="55000" lnSpcReduction="20000"/>
          </a:bodyPr>
          <a:lstStyle/>
          <a:p>
            <a:r>
              <a:rPr lang="en-US" dirty="0" smtClean="0"/>
              <a:t>Part one of the process will be to analyze optical spectral data from a nearby star at five times over the course of a month. If the star is orbiting a massive body, its motion (which we’ll detect from a red shift) will be sinusoidal and described by </a:t>
            </a:r>
            <a:r>
              <a:rPr lang="en-US" dirty="0" err="1" smtClean="0"/>
              <a:t>Kepler’s</a:t>
            </a:r>
            <a:r>
              <a:rPr lang="en-US" dirty="0" smtClean="0"/>
              <a:t> laws.</a:t>
            </a:r>
          </a:p>
          <a:p>
            <a:r>
              <a:rPr lang="en-US" dirty="0" smtClean="0"/>
              <a:t>The three parameters we need to secure are the mass of the star, the velocity of the star, and its period of orbit. From there, the mass of the black hole can be solved for.</a:t>
            </a:r>
          </a:p>
          <a:p>
            <a:r>
              <a:rPr lang="en-US" dirty="0" smtClean="0"/>
              <a:t>In part two, we’ll question: how did we get this beautiful spectral data? We will go through a few of the key data reduction steps, moving from raw CCD data to a full wavelength -&gt; flux profile like you’re about to see.</a:t>
            </a:r>
            <a:endParaRPr lang="en-US" dirty="0"/>
          </a:p>
        </p:txBody>
      </p:sp>
      <p:pic>
        <p:nvPicPr>
          <p:cNvPr id="4" name="Picture 3" descr="lz3ph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966" y="3006316"/>
            <a:ext cx="3234425" cy="2041844"/>
          </a:xfrm>
          <a:prstGeom prst="rect">
            <a:avLst/>
          </a:prstGeom>
        </p:spPr>
      </p:pic>
      <p:sp>
        <p:nvSpPr>
          <p:cNvPr id="5" name="TextBox 4"/>
          <p:cNvSpPr txBox="1"/>
          <p:nvPr/>
        </p:nvSpPr>
        <p:spPr>
          <a:xfrm>
            <a:off x="5315966" y="1669229"/>
            <a:ext cx="2760974" cy="923330"/>
          </a:xfrm>
          <a:prstGeom prst="rect">
            <a:avLst/>
          </a:prstGeom>
          <a:noFill/>
        </p:spPr>
        <p:txBody>
          <a:bodyPr wrap="square" rtlCol="0">
            <a:spAutoFit/>
          </a:bodyPr>
          <a:lstStyle/>
          <a:p>
            <a:r>
              <a:rPr lang="en-US" dirty="0" err="1" smtClean="0"/>
              <a:t>Kepler’s</a:t>
            </a:r>
            <a:r>
              <a:rPr lang="en-US" dirty="0" smtClean="0"/>
              <a:t> Laws let us solve for M_2 if we know M_1, V, and the period.</a:t>
            </a:r>
            <a:endParaRPr lang="en-US" dirty="0"/>
          </a:p>
        </p:txBody>
      </p:sp>
    </p:spTree>
    <p:extLst>
      <p:ext uri="{BB962C8B-B14F-4D97-AF65-F5344CB8AC3E}">
        <p14:creationId xmlns:p14="http://schemas.microsoft.com/office/powerpoint/2010/main" val="179878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Spectral Data</a:t>
            </a:r>
            <a:endParaRPr lang="en-US" dirty="0"/>
          </a:p>
        </p:txBody>
      </p:sp>
      <p:pic>
        <p:nvPicPr>
          <p:cNvPr id="3" name="Picture 2" descr="5XANmZ29pbIPynnNODXQI2ZZf1wqg5JZwHHmtn41q6L4zQXd4h1HKcicTbIWYThlnWEnoRxBIfRLcX3gbMlyTbjv6g4nDWf0PMxDPgh8Pu2YJhE1hB6dxynavGeE8dxKqLwdtp7CS8u60QYvrnczO5u1Yo1A0kXAucQXhb3JuGFZ5ea2aqyBzqO02K4ceI4juM4Tq5wh1jHcRzHcXKFGyeO4ziO4+QKN04cx3Ecx8kVbpw4juM4jpMr3D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446" y="4055567"/>
            <a:ext cx="3409432" cy="2419397"/>
          </a:xfrm>
          <a:prstGeom prst="rect">
            <a:avLst/>
          </a:prstGeom>
        </p:spPr>
      </p:pic>
      <p:pic>
        <p:nvPicPr>
          <p:cNvPr id="4" name="Picture 3" descr="CbP3YI2ndxg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47" y="1542564"/>
            <a:ext cx="3409432" cy="2294471"/>
          </a:xfrm>
          <a:prstGeom prst="rect">
            <a:avLst/>
          </a:prstGeom>
        </p:spPr>
      </p:pic>
      <p:sp>
        <p:nvSpPr>
          <p:cNvPr id="5" name="TextBox 4"/>
          <p:cNvSpPr txBox="1"/>
          <p:nvPr/>
        </p:nvSpPr>
        <p:spPr>
          <a:xfrm>
            <a:off x="4845509" y="1794746"/>
            <a:ext cx="3534046" cy="2585323"/>
          </a:xfrm>
          <a:prstGeom prst="rect">
            <a:avLst/>
          </a:prstGeom>
          <a:noFill/>
        </p:spPr>
        <p:txBody>
          <a:bodyPr wrap="square" rtlCol="0">
            <a:spAutoFit/>
          </a:bodyPr>
          <a:lstStyle/>
          <a:p>
            <a:pPr marL="285750" indent="-285750">
              <a:buFont typeface="Arial"/>
              <a:buChar char="•"/>
            </a:pPr>
            <a:r>
              <a:rPr lang="en-US" dirty="0" smtClean="0"/>
              <a:t>We have optical spectral data from five nights over the course of one month from a star that we think might be orbiting a massive body.</a:t>
            </a:r>
          </a:p>
          <a:p>
            <a:pPr marL="285750" indent="-285750">
              <a:buFont typeface="Arial"/>
              <a:buChar char="•"/>
            </a:pPr>
            <a:r>
              <a:rPr lang="en-US" dirty="0" smtClean="0"/>
              <a:t>We normalize the values so the peaks align for the sake of further comparison in the x direction.</a:t>
            </a:r>
            <a:endParaRPr lang="en-US" dirty="0"/>
          </a:p>
        </p:txBody>
      </p:sp>
    </p:spTree>
    <p:extLst>
      <p:ext uri="{BB962C8B-B14F-4D97-AF65-F5344CB8AC3E}">
        <p14:creationId xmlns:p14="http://schemas.microsoft.com/office/powerpoint/2010/main" val="38077457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Spectral Resolution, R</a:t>
            </a:r>
            <a:endParaRPr lang="en-US" dirty="0"/>
          </a:p>
        </p:txBody>
      </p:sp>
      <p:sp>
        <p:nvSpPr>
          <p:cNvPr id="3" name="Content Placeholder 2"/>
          <p:cNvSpPr>
            <a:spLocks noGrp="1"/>
          </p:cNvSpPr>
          <p:nvPr>
            <p:ph idx="1"/>
          </p:nvPr>
        </p:nvSpPr>
        <p:spPr>
          <a:xfrm>
            <a:off x="457200" y="1600201"/>
            <a:ext cx="8229600" cy="1782206"/>
          </a:xfrm>
        </p:spPr>
        <p:txBody>
          <a:bodyPr/>
          <a:lstStyle/>
          <a:p>
            <a:r>
              <a:rPr lang="en-US" dirty="0" smtClean="0"/>
              <a:t>The spectral resolution of the data is a measure of how precisely we were able to sample the wavelengths.</a:t>
            </a:r>
          </a:p>
        </p:txBody>
      </p:sp>
      <p:pic>
        <p:nvPicPr>
          <p:cNvPr id="5" name="Picture 4" descr="fiy2a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363" y="3559449"/>
            <a:ext cx="5595153" cy="936286"/>
          </a:xfrm>
          <a:prstGeom prst="rect">
            <a:avLst/>
          </a:prstGeom>
        </p:spPr>
      </p:pic>
    </p:spTree>
    <p:extLst>
      <p:ext uri="{BB962C8B-B14F-4D97-AF65-F5344CB8AC3E}">
        <p14:creationId xmlns:p14="http://schemas.microsoft.com/office/powerpoint/2010/main" val="28204645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Classifying the star via </a:t>
            </a:r>
            <a:r>
              <a:rPr lang="en-US" dirty="0" err="1" smtClean="0"/>
              <a:t>Wein’s</a:t>
            </a:r>
            <a:r>
              <a:rPr lang="en-US" dirty="0" smtClean="0"/>
              <a:t> Law</a:t>
            </a:r>
            <a:endParaRPr lang="en-US" dirty="0"/>
          </a:p>
        </p:txBody>
      </p:sp>
      <p:pic>
        <p:nvPicPr>
          <p:cNvPr id="5" name="Picture 4" descr="fiy2a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166" y="3186694"/>
            <a:ext cx="3578269" cy="931023"/>
          </a:xfrm>
          <a:prstGeom prst="rect">
            <a:avLst/>
          </a:prstGeom>
        </p:spPr>
      </p:pic>
      <p:pic>
        <p:nvPicPr>
          <p:cNvPr id="6" name="Picture 5" descr="fiy2a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205" y="2011285"/>
            <a:ext cx="1320800" cy="685800"/>
          </a:xfrm>
          <a:prstGeom prst="rect">
            <a:avLst/>
          </a:prstGeom>
        </p:spPr>
      </p:pic>
      <p:pic>
        <p:nvPicPr>
          <p:cNvPr id="9" name="Picture 8" descr="Bbcdo7ItlqxhAAAAAElFTkSuQmC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011285"/>
            <a:ext cx="3491929" cy="2477939"/>
          </a:xfrm>
          <a:prstGeom prst="rect">
            <a:avLst/>
          </a:prstGeom>
        </p:spPr>
      </p:pic>
      <p:sp>
        <p:nvSpPr>
          <p:cNvPr id="10" name="TextBox 9"/>
          <p:cNvSpPr txBox="1"/>
          <p:nvPr/>
        </p:nvSpPr>
        <p:spPr>
          <a:xfrm>
            <a:off x="1339073" y="5273792"/>
            <a:ext cx="6930044" cy="923330"/>
          </a:xfrm>
          <a:prstGeom prst="rect">
            <a:avLst/>
          </a:prstGeom>
          <a:noFill/>
        </p:spPr>
        <p:txBody>
          <a:bodyPr wrap="square" rtlCol="0">
            <a:spAutoFit/>
          </a:bodyPr>
          <a:lstStyle/>
          <a:p>
            <a:r>
              <a:rPr lang="en-US" dirty="0" smtClean="0"/>
              <a:t>This star is quite similar to our sun. Assuming this is a main sequence star, we can say that temperature roughly corresponds to stellar mass, </a:t>
            </a:r>
            <a:r>
              <a:rPr lang="en-US" dirty="0"/>
              <a:t>as per </a:t>
            </a:r>
            <a:r>
              <a:rPr lang="en-US" dirty="0">
                <a:hlinkClick r:id="rId5"/>
              </a:rPr>
              <a:t>https://</a:t>
            </a:r>
            <a:r>
              <a:rPr lang="en-US" dirty="0" err="1">
                <a:hlinkClick r:id="rId5"/>
              </a:rPr>
              <a:t>en.wikipedia.org</a:t>
            </a:r>
            <a:r>
              <a:rPr lang="en-US" dirty="0">
                <a:hlinkClick r:id="rId5"/>
              </a:rPr>
              <a:t>/wiki/</a:t>
            </a:r>
            <a:r>
              <a:rPr lang="en-US" dirty="0" err="1">
                <a:hlinkClick r:id="rId5"/>
              </a:rPr>
              <a:t>Stellar_classification</a:t>
            </a:r>
            <a:endParaRPr lang="en-US" dirty="0"/>
          </a:p>
        </p:txBody>
      </p:sp>
    </p:spTree>
    <p:extLst>
      <p:ext uri="{BB962C8B-B14F-4D97-AF65-F5344CB8AC3E}">
        <p14:creationId xmlns:p14="http://schemas.microsoft.com/office/powerpoint/2010/main" val="10652333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Balmer</a:t>
            </a:r>
            <a:r>
              <a:rPr lang="en-US" dirty="0" smtClean="0"/>
              <a:t> absorption lines</a:t>
            </a:r>
            <a:endParaRPr lang="en-US" dirty="0"/>
          </a:p>
        </p:txBody>
      </p:sp>
      <p:pic>
        <p:nvPicPr>
          <p:cNvPr id="4" name="Picture 3" descr="lq8yO68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12278"/>
            <a:ext cx="3647569" cy="2588384"/>
          </a:xfrm>
          <a:prstGeom prst="rect">
            <a:avLst/>
          </a:prstGeom>
        </p:spPr>
      </p:pic>
      <p:sp>
        <p:nvSpPr>
          <p:cNvPr id="5" name="TextBox 4"/>
          <p:cNvSpPr txBox="1"/>
          <p:nvPr/>
        </p:nvSpPr>
        <p:spPr>
          <a:xfrm>
            <a:off x="4597021" y="1822357"/>
            <a:ext cx="3409803" cy="3139321"/>
          </a:xfrm>
          <a:prstGeom prst="rect">
            <a:avLst/>
          </a:prstGeom>
          <a:noFill/>
        </p:spPr>
        <p:txBody>
          <a:bodyPr wrap="square" rtlCol="0">
            <a:spAutoFit/>
          </a:bodyPr>
          <a:lstStyle/>
          <a:p>
            <a:r>
              <a:rPr lang="en-US" dirty="0" smtClean="0"/>
              <a:t>The downward cuts in the profile are due to quantized electromagnetic absorption of the star atmosphere. Indeed, probably the vast majority of the ‘squiggles’ in the five profiles are due to real absorption lines of various elements, not random noise. We will zoom in on the </a:t>
            </a:r>
            <a:r>
              <a:rPr lang="en-US" dirty="0" err="1" smtClean="0"/>
              <a:t>Balmer</a:t>
            </a:r>
            <a:r>
              <a:rPr lang="en-US" dirty="0" smtClean="0"/>
              <a:t> sequence large absorption lines in order to estimate star motion.</a:t>
            </a:r>
            <a:endParaRPr lang="en-US" dirty="0"/>
          </a:p>
        </p:txBody>
      </p:sp>
    </p:spTree>
    <p:extLst>
      <p:ext uri="{BB962C8B-B14F-4D97-AF65-F5344CB8AC3E}">
        <p14:creationId xmlns:p14="http://schemas.microsoft.com/office/powerpoint/2010/main" val="27389507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Attempt 1: Measure velocity ‘by eye’</a:t>
            </a:r>
            <a:endParaRPr lang="en-US" dirty="0"/>
          </a:p>
        </p:txBody>
      </p:sp>
      <p:sp>
        <p:nvSpPr>
          <p:cNvPr id="4" name="TextBox 3"/>
          <p:cNvSpPr txBox="1"/>
          <p:nvPr/>
        </p:nvSpPr>
        <p:spPr>
          <a:xfrm>
            <a:off x="4017217" y="1417638"/>
            <a:ext cx="4669583" cy="4524316"/>
          </a:xfrm>
          <a:prstGeom prst="rect">
            <a:avLst/>
          </a:prstGeom>
          <a:noFill/>
        </p:spPr>
        <p:txBody>
          <a:bodyPr wrap="square" rtlCol="0">
            <a:spAutoFit/>
          </a:bodyPr>
          <a:lstStyle/>
          <a:p>
            <a:pPr marL="285750" indent="-285750">
              <a:buFont typeface="Arial"/>
              <a:buChar char="•"/>
            </a:pPr>
            <a:r>
              <a:rPr lang="en-US" dirty="0" smtClean="0"/>
              <a:t>On average, the star is clearly </a:t>
            </a:r>
            <a:r>
              <a:rPr lang="en-US" dirty="0" err="1" smtClean="0"/>
              <a:t>redshifted</a:t>
            </a:r>
            <a:r>
              <a:rPr lang="en-US" dirty="0" smtClean="0"/>
              <a:t> relative to the earth. However, the relative velocity shift of the star at different points is sub-pixel, meaning simply taking local minima is not precise enough to determine the relative shift between the profiles.</a:t>
            </a:r>
          </a:p>
          <a:p>
            <a:pPr marL="285750" indent="-285750">
              <a:buFont typeface="Arial"/>
              <a:buChar char="•"/>
            </a:pPr>
            <a:r>
              <a:rPr lang="en-US" dirty="0" smtClean="0"/>
              <a:t>Therefore, computing the absorption lines of each profile ‘programmatically by eye,’ in which we derive local minima, is a non-option.</a:t>
            </a:r>
          </a:p>
          <a:p>
            <a:pPr marL="285750" indent="-285750">
              <a:buFont typeface="Arial"/>
              <a:buChar char="•"/>
            </a:pPr>
            <a:r>
              <a:rPr lang="en-US" dirty="0" smtClean="0"/>
              <a:t>Counter-intuitively, it would be possible to be more precise by eye, because your eye has the ability to approximate a best fit curve. Example: Your eye can see the circular bottom of a golf ball even though a golf ball is ‘pixelated’ by its dimples.</a:t>
            </a:r>
          </a:p>
        </p:txBody>
      </p:sp>
      <p:pic>
        <p:nvPicPr>
          <p:cNvPr id="7" name="Picture 6" descr="dPeT0h2L7H7U1SIiO4WZNSFcijqOcNY+jDDQ87g6fNvfAleYmflOPIsysx8R5hFZDBxI6P74x66QdEQ2E1plRFJOLR4islNYmDX1JcKlfI0JXSq3ufsLaQ2sFqIrCK4kTLy0hDAHw03uvqnaDUVkh5R4iIiISMpocKmIiIikjBIPERERSRklHiIiIpIySjxEREQkZZR4iIiISMoo8RAREZGUUeIhIiIiKaPEQ0RERFJGiYeIiIikzP8Hm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29" y="1417638"/>
            <a:ext cx="3192140" cy="2302817"/>
          </a:xfrm>
          <a:prstGeom prst="rect">
            <a:avLst/>
          </a:prstGeom>
        </p:spPr>
      </p:pic>
      <p:pic>
        <p:nvPicPr>
          <p:cNvPr id="8" name="Picture 7" descr="T9JsclDC5LWmAAAAABJRU5ErkJgg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29" y="4149890"/>
            <a:ext cx="3192140" cy="2248877"/>
          </a:xfrm>
          <a:prstGeom prst="rect">
            <a:avLst/>
          </a:prstGeom>
        </p:spPr>
      </p:pic>
    </p:spTree>
    <p:extLst>
      <p:ext uri="{BB962C8B-B14F-4D97-AF65-F5344CB8AC3E}">
        <p14:creationId xmlns:p14="http://schemas.microsoft.com/office/powerpoint/2010/main" val="30144633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950</TotalTime>
  <Words>2426</Words>
  <Application>Microsoft Macintosh PowerPoint</Application>
  <PresentationFormat>On-screen Show (4:3)</PresentationFormat>
  <Paragraphs>106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A255: Research Methods in Astrophysics</vt:lpstr>
      <vt:lpstr>Introduction: Stellar Mass Black Holes in the Milky Way</vt:lpstr>
      <vt:lpstr>Estimate Number BH in Milky Way</vt:lpstr>
      <vt:lpstr>The Process</vt:lpstr>
      <vt:lpstr>The Spectral Data</vt:lpstr>
      <vt:lpstr>Spectral Resolution, R</vt:lpstr>
      <vt:lpstr>Classifying the star via Wein’s Law</vt:lpstr>
      <vt:lpstr>Balmer absorption lines</vt:lpstr>
      <vt:lpstr>Attempt 1: Measure velocity ‘by eye’</vt:lpstr>
      <vt:lpstr>Attempt 2: Measure relative velocity by Chi^2 Fitting</vt:lpstr>
      <vt:lpstr>Chi^2: A Caveat</vt:lpstr>
      <vt:lpstr>Chi^2 within ‘Balmer Windows’</vt:lpstr>
      <vt:lpstr>Relative velocities</vt:lpstr>
      <vt:lpstr>Absolute velocity – velocity in the observed frame</vt:lpstr>
      <vt:lpstr>Last free variable: period of motion</vt:lpstr>
      <vt:lpstr>Part II: The data reduction</vt:lpstr>
      <vt:lpstr>The raw spectral data</vt:lpstr>
      <vt:lpstr>Collapsing the calibration frame</vt:lpstr>
      <vt:lpstr>Determining line centers in spectrum</vt:lpstr>
      <vt:lpstr>Ten largest lab emission lines</vt:lpstr>
      <vt:lpstr>The Wavelength Solution</vt:lpstr>
      <vt:lpstr>Extracting the Science Data</vt:lpstr>
      <vt:lpstr>Applying the Wavelength Solution</vt:lpstr>
      <vt:lpstr>Checking our work</vt:lpstr>
      <vt:lpstr>Flat Correction</vt:lpstr>
      <vt:lpstr>Normalizing the median flat</vt:lpstr>
      <vt:lpstr>Post Flat Correction Check</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Davey Proctor </dc:title>
  <dc:creator>Davey Proctor</dc:creator>
  <cp:lastModifiedBy>Davey Proctor</cp:lastModifiedBy>
  <cp:revision>246</cp:revision>
  <dcterms:created xsi:type="dcterms:W3CDTF">2016-12-20T02:56:16Z</dcterms:created>
  <dcterms:modified xsi:type="dcterms:W3CDTF">2016-12-21T05:01:24Z</dcterms:modified>
</cp:coreProperties>
</file>