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2" r:id="rId2"/>
    <p:sldId id="272" r:id="rId3"/>
    <p:sldId id="427" r:id="rId4"/>
    <p:sldId id="446" r:id="rId5"/>
    <p:sldId id="447" r:id="rId6"/>
    <p:sldId id="445" r:id="rId7"/>
    <p:sldId id="428" r:id="rId8"/>
    <p:sldId id="429" r:id="rId9"/>
    <p:sldId id="430" r:id="rId10"/>
    <p:sldId id="433" r:id="rId11"/>
    <p:sldId id="431" r:id="rId12"/>
    <p:sldId id="432" r:id="rId13"/>
    <p:sldId id="434" r:id="rId14"/>
    <p:sldId id="435" r:id="rId15"/>
    <p:sldId id="436" r:id="rId16"/>
    <p:sldId id="437" r:id="rId17"/>
    <p:sldId id="438" r:id="rId18"/>
    <p:sldId id="439" r:id="rId19"/>
    <p:sldId id="441" r:id="rId20"/>
    <p:sldId id="442" r:id="rId21"/>
    <p:sldId id="444" r:id="rId22"/>
  </p:sldIdLst>
  <p:sldSz cx="16256000" cy="91440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64" d="100"/>
          <a:sy n="64" d="100"/>
        </p:scale>
        <p:origin x="-904" y="-10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195308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for Understanding: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Must MAX be greater than the number of words inserted?</a:t>
            </a:r>
          </a:p>
          <a:p>
            <a:r>
              <a:rPr lang="en-US" baseline="0" dirty="0" smtClean="0"/>
              <a:t>Q: Would the linked list work if you just had `node *next;`?</a:t>
            </a:r>
          </a:p>
        </p:txBody>
      </p:sp>
    </p:spTree>
    <p:extLst>
      <p:ext uri="{BB962C8B-B14F-4D97-AF65-F5344CB8AC3E}">
        <p14:creationId xmlns:p14="http://schemas.microsoft.com/office/powerpoint/2010/main" val="860204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for Understanding: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Must MAX be greater than the number of words inserted?</a:t>
            </a:r>
          </a:p>
          <a:p>
            <a:r>
              <a:rPr lang="en-US" baseline="0" dirty="0" smtClean="0"/>
              <a:t>Q: Would the linked list work if you just had `node *next;`?</a:t>
            </a:r>
          </a:p>
        </p:txBody>
      </p:sp>
    </p:spTree>
    <p:extLst>
      <p:ext uri="{BB962C8B-B14F-4D97-AF65-F5344CB8AC3E}">
        <p14:creationId xmlns:p14="http://schemas.microsoft.com/office/powerpoint/2010/main" val="86020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for Understanding: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Must MAX be greater than the number of words inserted?</a:t>
            </a:r>
          </a:p>
          <a:p>
            <a:r>
              <a:rPr lang="en-US" baseline="0" dirty="0" smtClean="0"/>
              <a:t>Q: Would the linked list work if you just had `node *next;`?</a:t>
            </a:r>
          </a:p>
        </p:txBody>
      </p:sp>
    </p:spTree>
    <p:extLst>
      <p:ext uri="{BB962C8B-B14F-4D97-AF65-F5344CB8AC3E}">
        <p14:creationId xmlns:p14="http://schemas.microsoft.com/office/powerpoint/2010/main" val="86020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for Understanding: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Must MAX be greater than the number of words inserted?</a:t>
            </a:r>
          </a:p>
          <a:p>
            <a:r>
              <a:rPr lang="en-US" baseline="0" dirty="0" smtClean="0"/>
              <a:t>Q: Would the linked list work if you just had `node *next;`?</a:t>
            </a:r>
          </a:p>
        </p:txBody>
      </p:sp>
    </p:spTree>
    <p:extLst>
      <p:ext uri="{BB962C8B-B14F-4D97-AF65-F5344CB8AC3E}">
        <p14:creationId xmlns:p14="http://schemas.microsoft.com/office/powerpoint/2010/main" val="86020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for Understanding: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Must MAX be greater than the number of words inserted?</a:t>
            </a:r>
          </a:p>
          <a:p>
            <a:r>
              <a:rPr lang="en-US" baseline="0" dirty="0" smtClean="0"/>
              <a:t>Q: Would the linked list work if you just had `node *next;`?</a:t>
            </a:r>
          </a:p>
        </p:txBody>
      </p:sp>
    </p:spTree>
    <p:extLst>
      <p:ext uri="{BB962C8B-B14F-4D97-AF65-F5344CB8AC3E}">
        <p14:creationId xmlns:p14="http://schemas.microsoft.com/office/powerpoint/2010/main" val="860204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hashtable</a:t>
            </a:r>
            <a:r>
              <a:rPr lang="en-US" dirty="0" smtClean="0"/>
              <a:t> is one of the most ubiquitous ways to organize data. Much more commonly used than a </a:t>
            </a:r>
            <a:r>
              <a:rPr lang="en-US" dirty="0" err="1" smtClean="0"/>
              <a:t>trie</a:t>
            </a:r>
            <a:r>
              <a:rPr lang="en-US" dirty="0" smtClean="0"/>
              <a:t>, a </a:t>
            </a:r>
            <a:r>
              <a:rPr lang="en-US" dirty="0" err="1" smtClean="0"/>
              <a:t>hashtable</a:t>
            </a:r>
            <a:r>
              <a:rPr lang="en-US" dirty="0" smtClean="0"/>
              <a:t> lets us load a series of (key, value) pairs such that we can later use the key to find the value. For this reason, </a:t>
            </a:r>
            <a:r>
              <a:rPr lang="en-US" dirty="0" err="1" smtClean="0"/>
              <a:t>hashtables</a:t>
            </a:r>
            <a:r>
              <a:rPr lang="en-US" dirty="0" smtClean="0"/>
              <a:t> are often called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155700" y="1181100"/>
            <a:ext cx="13931900" cy="67691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</a:lvl1pPr>
            <a:lvl2pPr>
              <a:spcBef>
                <a:spcPts val="4900"/>
              </a:spcBef>
            </a:lvl2pPr>
            <a:lvl3pPr>
              <a:spcBef>
                <a:spcPts val="4900"/>
              </a:spcBef>
            </a:lvl3pPr>
            <a:lvl4pPr>
              <a:spcBef>
                <a:spcPts val="4900"/>
              </a:spcBef>
            </a:lvl4pPr>
            <a:lvl5pPr>
              <a:spcBef>
                <a:spcPts val="49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155700" y="2781300"/>
            <a:ext cx="13931900" cy="3568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55700" y="6908800"/>
            <a:ext cx="13931900" cy="158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155700" y="6908800"/>
            <a:ext cx="13931900" cy="158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155700" y="1435100"/>
            <a:ext cx="8369300" cy="30861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155700" y="4597400"/>
            <a:ext cx="8369300" cy="308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0" algn="ctr">
              <a:spcBef>
                <a:spcPts val="0"/>
              </a:spcBef>
              <a:buSzTx/>
              <a:buNone/>
              <a:defRPr sz="3000"/>
            </a:lvl2pPr>
            <a:lvl3pPr marL="0" indent="0" algn="ctr">
              <a:spcBef>
                <a:spcPts val="0"/>
              </a:spcBef>
              <a:buSzTx/>
              <a:buNone/>
              <a:defRPr sz="3000"/>
            </a:lvl3pPr>
            <a:lvl4pPr marL="0" indent="0" algn="ctr">
              <a:spcBef>
                <a:spcPts val="0"/>
              </a:spcBef>
              <a:buSzTx/>
              <a:buNone/>
              <a:defRPr sz="3000"/>
            </a:lvl4pPr>
            <a:lvl5pPr marL="0" indent="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155700" y="1435100"/>
            <a:ext cx="8369300" cy="30861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1155700" y="4597400"/>
            <a:ext cx="8369300" cy="308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0" algn="ctr">
              <a:spcBef>
                <a:spcPts val="0"/>
              </a:spcBef>
              <a:buSzTx/>
              <a:buNone/>
              <a:defRPr sz="3000"/>
            </a:lvl2pPr>
            <a:lvl3pPr marL="0" indent="0" algn="ctr">
              <a:spcBef>
                <a:spcPts val="0"/>
              </a:spcBef>
              <a:buSzTx/>
              <a:buNone/>
              <a:defRPr sz="3000"/>
            </a:lvl3pPr>
            <a:lvl4pPr marL="0" indent="0" algn="ctr">
              <a:spcBef>
                <a:spcPts val="0"/>
              </a:spcBef>
              <a:buSzTx/>
              <a:buNone/>
              <a:defRPr sz="3000"/>
            </a:lvl4pPr>
            <a:lvl5pPr marL="0" indent="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6807200" cy="5702300"/>
          </a:xfrm>
          <a:prstGeom prst="rect">
            <a:avLst/>
          </a:prstGeom>
        </p:spPr>
        <p:txBody>
          <a:bodyPr/>
          <a:lstStyle>
            <a:lvl1pPr marL="685800" indent="-469900">
              <a:spcBef>
                <a:spcPts val="4600"/>
              </a:spcBef>
              <a:defRPr sz="2800"/>
            </a:lvl1pPr>
            <a:lvl2pPr marL="977900" indent="-469900">
              <a:spcBef>
                <a:spcPts val="4600"/>
              </a:spcBef>
              <a:defRPr sz="2800"/>
            </a:lvl2pPr>
            <a:lvl3pPr marL="1270000" indent="-469900">
              <a:spcBef>
                <a:spcPts val="4600"/>
              </a:spcBef>
              <a:defRPr sz="2800"/>
            </a:lvl3pPr>
            <a:lvl4pPr marL="1574800" indent="-469900">
              <a:spcBef>
                <a:spcPts val="4600"/>
              </a:spcBef>
              <a:defRPr sz="2800"/>
            </a:lvl4pPr>
            <a:lvl5pPr marL="1866900" indent="-469900">
              <a:spcBef>
                <a:spcPts val="4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6807200" cy="5702300"/>
          </a:xfrm>
          <a:prstGeom prst="rect">
            <a:avLst/>
          </a:prstGeom>
        </p:spPr>
        <p:txBody>
          <a:bodyPr/>
          <a:lstStyle>
            <a:lvl1pPr marL="685800" indent="-469900">
              <a:spcBef>
                <a:spcPts val="4600"/>
              </a:spcBef>
              <a:defRPr sz="2800"/>
            </a:lvl1pPr>
            <a:lvl2pPr marL="977900" indent="-469900">
              <a:spcBef>
                <a:spcPts val="4600"/>
              </a:spcBef>
              <a:defRPr sz="2800"/>
            </a:lvl2pPr>
            <a:lvl3pPr marL="1270000" indent="-469900">
              <a:spcBef>
                <a:spcPts val="4600"/>
              </a:spcBef>
              <a:defRPr sz="2800"/>
            </a:lvl3pPr>
            <a:lvl4pPr marL="1574800" indent="-469900">
              <a:spcBef>
                <a:spcPts val="4600"/>
              </a:spcBef>
              <a:defRPr sz="2800"/>
            </a:lvl4pPr>
            <a:lvl5pPr marL="1866900" indent="-469900">
              <a:spcBef>
                <a:spcPts val="4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851900" y="2603500"/>
            <a:ext cx="6235700" cy="5702300"/>
          </a:xfrm>
          <a:prstGeom prst="rect">
            <a:avLst/>
          </a:prstGeom>
        </p:spPr>
        <p:txBody>
          <a:bodyPr/>
          <a:lstStyle>
            <a:lvl1pPr marL="685800" indent="-469900">
              <a:spcBef>
                <a:spcPts val="4600"/>
              </a:spcBef>
              <a:defRPr sz="2800"/>
            </a:lvl1pPr>
            <a:lvl2pPr marL="977900" indent="-469900">
              <a:spcBef>
                <a:spcPts val="4600"/>
              </a:spcBef>
              <a:defRPr sz="2800"/>
            </a:lvl2pPr>
            <a:lvl3pPr marL="1270000" indent="-469900">
              <a:spcBef>
                <a:spcPts val="4600"/>
              </a:spcBef>
              <a:defRPr sz="2800"/>
            </a:lvl3pPr>
            <a:lvl4pPr marL="1574800" indent="-469900">
              <a:spcBef>
                <a:spcPts val="4600"/>
              </a:spcBef>
              <a:defRPr sz="2800"/>
            </a:lvl4pPr>
            <a:lvl5pPr marL="1866900" indent="-469900">
              <a:spcBef>
                <a:spcPts val="4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transition xmlns:p14="http://schemas.microsoft.com/office/powerpoint/2010/main" spd="med"/>
  <p:txStyles>
    <p:titleStyle>
      <a:lvl1pPr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>
        <a:defRPr sz="7600">
          <a:solidFill>
            <a:srgbClr val="FFFFFF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7493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1pPr>
      <a:lvl2pPr marL="10414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2pPr>
      <a:lvl3pPr marL="13335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3pPr>
      <a:lvl4pPr marL="16383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4pPr>
      <a:lvl5pPr marL="19304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5pPr>
      <a:lvl6pPr marL="22225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6pPr>
      <a:lvl7pPr marL="25146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7pPr>
      <a:lvl8pPr marL="28067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8pPr>
      <a:lvl9pPr marL="3098800" indent="-533400" defTabSz="546100">
        <a:spcBef>
          <a:spcPts val="3500"/>
        </a:spcBef>
        <a:buSzPct val="171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rgbClr val="FFFFFF"/>
                </a:solidFill>
              </a:rPr>
              <a:t>This is CSCI P-14300.</a:t>
            </a:r>
            <a:endParaRPr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870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4294967295"/>
          </p:nvPr>
        </p:nvSpPr>
        <p:spPr>
          <a:xfrm>
            <a:off x="1071497" y="2140205"/>
            <a:ext cx="14617888" cy="520277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Font typeface="Wingdings"/>
              <a:buNone/>
              <a:tabLst>
                <a:tab pos="9156700" algn="l"/>
              </a:tabLst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$ pip install requests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$ python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&gt;&gt;&gt; import requests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&gt;&gt; 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url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 = "https://cs50.github.io/summer/syllabus"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&gt;&gt;&gt; print 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requests.get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(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url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&lt;Response [200]&gt;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&gt;&gt;&gt; print 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requests.get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(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url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).text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&lt;!DOCTYPE html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...</a:t>
            </a:r>
            <a:endParaRPr lang="en-US" sz="3200" dirty="0">
              <a:solidFill>
                <a:srgbClr val="F8F8F8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62570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2: process html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355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beautiful soup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840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4294967295"/>
          </p:nvPr>
        </p:nvSpPr>
        <p:spPr>
          <a:xfrm>
            <a:off x="1071497" y="2140205"/>
            <a:ext cx="14617888" cy="520277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Font typeface="Wingdings"/>
              <a:buNone/>
              <a:tabLst>
                <a:tab pos="9156700" algn="l"/>
              </a:tabLst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$ pip install bs4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$ python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&gt;&gt;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&gt; from bs4 import 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BeautifulSoup</a:t>
            </a:r>
            <a:endParaRPr lang="en-US" sz="3200" dirty="0" smtClean="0">
              <a:solidFill>
                <a:srgbClr val="F8F8F8"/>
              </a:solidFill>
              <a:latin typeface="Andale Mono"/>
              <a:cs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&gt;&gt; 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url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 = "https://cs50.github.io/summer/syllabus"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&gt;&gt;&gt; </a:t>
            </a:r>
            <a:r>
              <a:rPr lang="en-US" sz="32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raw_html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 = </a:t>
            </a:r>
            <a:r>
              <a:rPr lang="en-US" sz="32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requests.get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(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url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).text</a:t>
            </a:r>
            <a:endParaRPr lang="en-US" sz="3200" dirty="0">
              <a:solidFill>
                <a:srgbClr val="F8F8F8"/>
              </a:solidFill>
              <a:latin typeface="Andale Mono"/>
              <a:cs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&gt;&gt;&gt; soup = </a:t>
            </a:r>
            <a:r>
              <a:rPr lang="en-US" sz="32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BeautifulSoup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(</a:t>
            </a:r>
            <a:r>
              <a:rPr lang="en-US" sz="32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raw_html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9752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tasks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56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find all links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55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4294967295"/>
          </p:nvPr>
        </p:nvSpPr>
        <p:spPr>
          <a:xfrm>
            <a:off x="1944569" y="3509573"/>
            <a:ext cx="12143634" cy="44883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Font typeface="Wingdings"/>
              <a:buNone/>
              <a:tabLst>
                <a:tab pos="9156700" algn="l"/>
              </a:tabLst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&gt;&gt;&gt; for 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link in 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soup.find_all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(‘a’, </a:t>
            </a:r>
            <a:r>
              <a:rPr lang="en-US" sz="32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href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=True)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: </a:t>
            </a:r>
            <a:endParaRPr lang="en-US" sz="3200" dirty="0" smtClean="0">
              <a:solidFill>
                <a:srgbClr val="F8F8F8"/>
              </a:solidFill>
              <a:latin typeface="Andale Mono"/>
              <a:cs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&gt;&gt;&gt;     print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(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link.get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('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href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')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/summer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http://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www.summer.harvard.edu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/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...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F8F8F8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660566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get text from paragraphs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510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4294967295"/>
          </p:nvPr>
        </p:nvSpPr>
        <p:spPr>
          <a:xfrm>
            <a:off x="1944569" y="3509573"/>
            <a:ext cx="12143634" cy="44883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Font typeface="Wingdings"/>
              <a:buNone/>
              <a:tabLst>
                <a:tab pos="9156700" algn="l"/>
              </a:tabLst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&gt;&gt;&gt; for </a:t>
            </a:r>
            <a:r>
              <a:rPr lang="en-US" sz="32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para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 in </a:t>
            </a:r>
            <a:r>
              <a:rPr lang="en-US" sz="3200" dirty="0" err="1">
                <a:solidFill>
                  <a:srgbClr val="F8F8F8"/>
                </a:solidFill>
                <a:latin typeface="Andale Mono"/>
                <a:cs typeface="Andale Mono"/>
              </a:rPr>
              <a:t>soup.find_all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(‘p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’)</a:t>
            </a: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: </a:t>
            </a:r>
            <a:endParaRPr lang="en-US" sz="3200" dirty="0" smtClean="0">
              <a:solidFill>
                <a:srgbClr val="F8F8F8"/>
              </a:solidFill>
              <a:latin typeface="Andale Mono"/>
              <a:cs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&gt;&gt;&gt;     print(</a:t>
            </a:r>
            <a:r>
              <a:rPr lang="en-US" sz="32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para.get_text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()</a:t>
            </a: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Introduction to Web Programming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F8F8F8"/>
              </a:solidFill>
              <a:latin typeface="Andale Mono"/>
              <a:cs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8F8F8"/>
                </a:solidFill>
                <a:latin typeface="Andale Mono"/>
                <a:cs typeface="Andale Mono"/>
              </a:rPr>
              <a:t>Harvard Summer School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8F8F8"/>
                </a:solidFill>
                <a:latin typeface="Andale Mono"/>
                <a:cs typeface="Andale Mono"/>
              </a:rPr>
              <a:t>...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F8F8F8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775596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let’s get started!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990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Web Scraping</a:t>
            </a:r>
            <a:endParaRPr sz="7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4294967295"/>
          </p:nvPr>
        </p:nvSpPr>
        <p:spPr>
          <a:xfrm>
            <a:off x="1051655" y="3390497"/>
            <a:ext cx="15397810" cy="44883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Font typeface="Wingdings"/>
              <a:buNone/>
              <a:tabLst>
                <a:tab pos="9156700" algn="l"/>
              </a:tabLst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F8F8F8"/>
                </a:solidFill>
                <a:latin typeface="Andale Mono"/>
                <a:cs typeface="Andale Mono"/>
              </a:rPr>
              <a:t>$ </a:t>
            </a:r>
            <a:r>
              <a:rPr lang="en-US" sz="2800" dirty="0" err="1" smtClean="0">
                <a:solidFill>
                  <a:srgbClr val="F8F8F8"/>
                </a:solidFill>
                <a:latin typeface="Andale Mono"/>
                <a:cs typeface="Andale Mono"/>
              </a:rPr>
              <a:t>git</a:t>
            </a:r>
            <a:r>
              <a:rPr lang="en-US" sz="2800" dirty="0">
                <a:solidFill>
                  <a:srgbClr val="F8F8F8"/>
                </a:solidFill>
                <a:latin typeface="Andale Mono"/>
                <a:cs typeface="Andale Mono"/>
              </a:rPr>
              <a:t> </a:t>
            </a:r>
            <a:r>
              <a:rPr lang="en-US" sz="2800" dirty="0" smtClean="0">
                <a:solidFill>
                  <a:srgbClr val="F8F8F8"/>
                </a:solidFill>
                <a:latin typeface="Andale Mono"/>
                <a:cs typeface="Andale Mono"/>
              </a:rPr>
              <a:t>clone</a:t>
            </a:r>
            <a:r>
              <a:rPr lang="en-US" sz="2800" dirty="0">
                <a:solidFill>
                  <a:srgbClr val="F8F8F8"/>
                </a:solidFill>
                <a:latin typeface="Andale Mono"/>
                <a:cs typeface="Andale Mono"/>
              </a:rPr>
              <a:t> </a:t>
            </a:r>
            <a:r>
              <a:rPr lang="en-US" sz="2800" dirty="0">
                <a:solidFill>
                  <a:srgbClr val="F8F8F8"/>
                </a:solidFill>
                <a:latin typeface="Andale Mono"/>
                <a:cs typeface="Andale Mono"/>
              </a:rPr>
              <a:t>https://</a:t>
            </a:r>
            <a:r>
              <a:rPr lang="en-US" sz="2800" dirty="0" err="1">
                <a:solidFill>
                  <a:srgbClr val="F8F8F8"/>
                </a:solidFill>
                <a:latin typeface="Andale Mono"/>
                <a:cs typeface="Andale Mono"/>
              </a:rPr>
              <a:t>github.com</a:t>
            </a:r>
            <a:r>
              <a:rPr lang="en-US" sz="2800" dirty="0">
                <a:solidFill>
                  <a:srgbClr val="F8F8F8"/>
                </a:solidFill>
                <a:latin typeface="Andale Mono"/>
                <a:cs typeface="Andale Mono"/>
              </a:rPr>
              <a:t>/</a:t>
            </a:r>
            <a:r>
              <a:rPr lang="en-US" sz="2800" dirty="0" err="1">
                <a:solidFill>
                  <a:srgbClr val="F8F8F8"/>
                </a:solidFill>
                <a:latin typeface="Andale Mono"/>
                <a:cs typeface="Andale Mono"/>
              </a:rPr>
              <a:t>daveyproctor</a:t>
            </a:r>
            <a:r>
              <a:rPr lang="en-US" sz="2800" dirty="0">
                <a:solidFill>
                  <a:srgbClr val="F8F8F8"/>
                </a:solidFill>
                <a:latin typeface="Andale Mono"/>
                <a:cs typeface="Andale Mono"/>
              </a:rPr>
              <a:t>/web-scraping-</a:t>
            </a:r>
            <a:r>
              <a:rPr lang="en-US" sz="2800" dirty="0" err="1">
                <a:solidFill>
                  <a:srgbClr val="F8F8F8"/>
                </a:solidFill>
                <a:latin typeface="Andale Mono"/>
                <a:cs typeface="Andale Mono"/>
              </a:rPr>
              <a:t>seminar.git</a:t>
            </a:r>
            <a:endParaRPr lang="en-US" sz="2800" dirty="0" smtClean="0">
              <a:solidFill>
                <a:srgbClr val="F8F8F8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9864908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rgbClr val="FFFFFF"/>
                </a:solidFill>
              </a:rPr>
              <a:t>This is CSCI P-14300.</a:t>
            </a:r>
            <a:endParaRPr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440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what?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91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useful?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446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procedure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937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1: get raw html from </a:t>
            </a:r>
            <a:r>
              <a:rPr lang="en-US" sz="7600" dirty="0" err="1" smtClean="0">
                <a:solidFill>
                  <a:srgbClr val="FFFFFF"/>
                </a:solidFill>
              </a:rPr>
              <a:t>url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06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2: process html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78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1: get raw html from </a:t>
            </a:r>
            <a:r>
              <a:rPr lang="en-US" sz="7600" dirty="0" err="1" smtClean="0">
                <a:solidFill>
                  <a:srgbClr val="FFFFFF"/>
                </a:solidFill>
              </a:rPr>
              <a:t>url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370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FFFFFF"/>
                </a:solidFill>
              </a:rPr>
              <a:t>requests</a:t>
            </a:r>
            <a:endParaRPr sz="7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494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1361</Words>
  <Application>Microsoft Macintosh PowerPoint</Application>
  <PresentationFormat>Custom</PresentationFormat>
  <Paragraphs>74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Black</vt:lpstr>
      <vt:lpstr>This is CSCI P-14300.</vt:lpstr>
      <vt:lpstr>Web Scraping</vt:lpstr>
      <vt:lpstr>what?</vt:lpstr>
      <vt:lpstr>useful?</vt:lpstr>
      <vt:lpstr>procedure</vt:lpstr>
      <vt:lpstr>1: get raw html from url</vt:lpstr>
      <vt:lpstr>2: process html</vt:lpstr>
      <vt:lpstr>1: get raw html from url</vt:lpstr>
      <vt:lpstr>requests</vt:lpstr>
      <vt:lpstr>PowerPoint Presentation</vt:lpstr>
      <vt:lpstr>2: process html</vt:lpstr>
      <vt:lpstr>beautiful soup</vt:lpstr>
      <vt:lpstr>PowerPoint Presentation</vt:lpstr>
      <vt:lpstr>tasks</vt:lpstr>
      <vt:lpstr>find all links</vt:lpstr>
      <vt:lpstr>PowerPoint Presentation</vt:lpstr>
      <vt:lpstr>get text from paragraphs</vt:lpstr>
      <vt:lpstr>PowerPoint Presentation</vt:lpstr>
      <vt:lpstr>let’s get started!</vt:lpstr>
      <vt:lpstr>PowerPoint Presentation</vt:lpstr>
      <vt:lpstr>This is CSCI P-14300.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Doug Lloyd</dc:creator>
  <cp:lastModifiedBy>Davey Proctor</cp:lastModifiedBy>
  <cp:revision>157</cp:revision>
  <dcterms:modified xsi:type="dcterms:W3CDTF">2017-06-29T19:20:45Z</dcterms:modified>
</cp:coreProperties>
</file>