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31364238" cy="20574000"/>
  <p:notesSz cx="39600188" cy="39600188"/>
  <p:custDataLst>
    <p:tags r:id="rId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520" kern="1200">
        <a:solidFill>
          <a:schemeClr val="tx1"/>
        </a:solidFill>
        <a:latin typeface="Times" charset="0"/>
        <a:ea typeface="+mn-ea"/>
        <a:cs typeface="+mn-cs"/>
      </a:defRPr>
    </a:lvl1pPr>
    <a:lvl2pPr marL="289523" algn="l" rtl="0" eaLnBrk="0" fontAlgn="base" hangingPunct="0">
      <a:spcBef>
        <a:spcPct val="0"/>
      </a:spcBef>
      <a:spcAft>
        <a:spcPct val="0"/>
      </a:spcAft>
      <a:defRPr sz="1520" kern="1200">
        <a:solidFill>
          <a:schemeClr val="tx1"/>
        </a:solidFill>
        <a:latin typeface="Times" charset="0"/>
        <a:ea typeface="+mn-ea"/>
        <a:cs typeface="+mn-cs"/>
      </a:defRPr>
    </a:lvl2pPr>
    <a:lvl3pPr marL="579045" algn="l" rtl="0" eaLnBrk="0" fontAlgn="base" hangingPunct="0">
      <a:spcBef>
        <a:spcPct val="0"/>
      </a:spcBef>
      <a:spcAft>
        <a:spcPct val="0"/>
      </a:spcAft>
      <a:defRPr sz="1520" kern="1200">
        <a:solidFill>
          <a:schemeClr val="tx1"/>
        </a:solidFill>
        <a:latin typeface="Times" charset="0"/>
        <a:ea typeface="+mn-ea"/>
        <a:cs typeface="+mn-cs"/>
      </a:defRPr>
    </a:lvl3pPr>
    <a:lvl4pPr marL="868568" algn="l" rtl="0" eaLnBrk="0" fontAlgn="base" hangingPunct="0">
      <a:spcBef>
        <a:spcPct val="0"/>
      </a:spcBef>
      <a:spcAft>
        <a:spcPct val="0"/>
      </a:spcAft>
      <a:defRPr sz="1520" kern="1200">
        <a:solidFill>
          <a:schemeClr val="tx1"/>
        </a:solidFill>
        <a:latin typeface="Times" charset="0"/>
        <a:ea typeface="+mn-ea"/>
        <a:cs typeface="+mn-cs"/>
      </a:defRPr>
    </a:lvl4pPr>
    <a:lvl5pPr marL="1158089" algn="l" rtl="0" eaLnBrk="0" fontAlgn="base" hangingPunct="0">
      <a:spcBef>
        <a:spcPct val="0"/>
      </a:spcBef>
      <a:spcAft>
        <a:spcPct val="0"/>
      </a:spcAft>
      <a:defRPr sz="1520" kern="1200">
        <a:solidFill>
          <a:schemeClr val="tx1"/>
        </a:solidFill>
        <a:latin typeface="Times" charset="0"/>
        <a:ea typeface="+mn-ea"/>
        <a:cs typeface="+mn-cs"/>
      </a:defRPr>
    </a:lvl5pPr>
    <a:lvl6pPr marL="1447613" algn="l" defTabSz="579045" rtl="0" eaLnBrk="1" latinLnBrk="0" hangingPunct="1">
      <a:defRPr sz="1520" kern="1200">
        <a:solidFill>
          <a:schemeClr val="tx1"/>
        </a:solidFill>
        <a:latin typeface="Times" charset="0"/>
        <a:ea typeface="+mn-ea"/>
        <a:cs typeface="+mn-cs"/>
      </a:defRPr>
    </a:lvl6pPr>
    <a:lvl7pPr marL="1737134" algn="l" defTabSz="579045" rtl="0" eaLnBrk="1" latinLnBrk="0" hangingPunct="1">
      <a:defRPr sz="1520" kern="1200">
        <a:solidFill>
          <a:schemeClr val="tx1"/>
        </a:solidFill>
        <a:latin typeface="Times" charset="0"/>
        <a:ea typeface="+mn-ea"/>
        <a:cs typeface="+mn-cs"/>
      </a:defRPr>
    </a:lvl7pPr>
    <a:lvl8pPr marL="2026657" algn="l" defTabSz="579045" rtl="0" eaLnBrk="1" latinLnBrk="0" hangingPunct="1">
      <a:defRPr sz="1520" kern="1200">
        <a:solidFill>
          <a:schemeClr val="tx1"/>
        </a:solidFill>
        <a:latin typeface="Times" charset="0"/>
        <a:ea typeface="+mn-ea"/>
        <a:cs typeface="+mn-cs"/>
      </a:defRPr>
    </a:lvl8pPr>
    <a:lvl9pPr marL="2316179" algn="l" defTabSz="579045" rtl="0" eaLnBrk="1" latinLnBrk="0" hangingPunct="1">
      <a:defRPr sz="152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8" userDrawn="1">
          <p15:clr>
            <a:srgbClr val="A4A3A4"/>
          </p15:clr>
        </p15:guide>
        <p15:guide id="2" orient="horz" pos="1213" userDrawn="1">
          <p15:clr>
            <a:srgbClr val="A4A3A4"/>
          </p15:clr>
        </p15:guide>
        <p15:guide id="3" orient="horz" pos="3038" userDrawn="1">
          <p15:clr>
            <a:srgbClr val="A4A3A4"/>
          </p15:clr>
        </p15:guide>
        <p15:guide id="4" orient="horz" pos="9900" userDrawn="1">
          <p15:clr>
            <a:srgbClr val="A4A3A4"/>
          </p15:clr>
        </p15:guide>
        <p15:guide id="5" orient="horz" pos="2395" userDrawn="1">
          <p15:clr>
            <a:srgbClr val="A4A3A4"/>
          </p15:clr>
        </p15:guide>
        <p15:guide id="6" orient="horz" pos="12630" userDrawn="1">
          <p15:clr>
            <a:srgbClr val="A4A3A4"/>
          </p15:clr>
        </p15:guide>
        <p15:guide id="7" pos="19450" userDrawn="1">
          <p15:clr>
            <a:srgbClr val="A4A3A4"/>
          </p15:clr>
        </p15:guide>
        <p15:guide id="8" pos="13335" userDrawn="1">
          <p15:clr>
            <a:srgbClr val="A4A3A4"/>
          </p15:clr>
        </p15:guide>
        <p15:guide id="9" pos="281" userDrawn="1">
          <p15:clr>
            <a:srgbClr val="A4A3A4"/>
          </p15:clr>
        </p15:guide>
        <p15:guide id="10" pos="6396" userDrawn="1">
          <p15:clr>
            <a:srgbClr val="A4A3A4"/>
          </p15:clr>
        </p15:guide>
        <p15:guide id="11" pos="6827" userDrawn="1">
          <p15:clr>
            <a:srgbClr val="A4A3A4"/>
          </p15:clr>
        </p15:guide>
        <p15:guide id="12" pos="12943" userDrawn="1">
          <p15:clr>
            <a:srgbClr val="A4A3A4"/>
          </p15:clr>
        </p15:guide>
        <p15:guide id="13" pos="7024" userDrawn="1">
          <p15:clr>
            <a:srgbClr val="A4A3A4"/>
          </p15:clr>
        </p15:guide>
        <p15:guide id="14" pos="127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Ulhas Arakeri" initials="SUA" lastIdx="1" clrIdx="0">
    <p:extLst>
      <p:ext uri="{19B8F6BF-5375-455C-9EA6-DF929625EA0E}">
        <p15:presenceInfo xmlns:p15="http://schemas.microsoft.com/office/powerpoint/2012/main" userId="Sachin Ulhas Arak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1810B"/>
    <a:srgbClr val="DDC69A"/>
    <a:srgbClr val="035FA0"/>
    <a:srgbClr val="D23A43"/>
    <a:srgbClr val="10253F"/>
    <a:srgbClr val="DEC699"/>
    <a:srgbClr val="1F497D"/>
    <a:srgbClr val="13187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638" autoAdjust="0"/>
  </p:normalViewPr>
  <p:slideViewPr>
    <p:cSldViewPr snapToGrid="0">
      <p:cViewPr varScale="1">
        <p:scale>
          <a:sx n="41" d="100"/>
          <a:sy n="41" d="100"/>
        </p:scale>
        <p:origin x="1096" y="240"/>
      </p:cViewPr>
      <p:guideLst>
        <p:guide orient="horz" pos="12758"/>
        <p:guide orient="horz" pos="1213"/>
        <p:guide orient="horz" pos="3038"/>
        <p:guide orient="horz" pos="9900"/>
        <p:guide orient="horz" pos="2395"/>
        <p:guide orient="horz" pos="12630"/>
        <p:guide pos="19450"/>
        <p:guide pos="13335"/>
        <p:guide pos="281"/>
        <p:guide pos="6396"/>
        <p:guide pos="6827"/>
        <p:guide pos="12943"/>
        <p:guide pos="7024"/>
        <p:guide pos="12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69625451314317E-2"/>
          <c:y val="8.0550297159469431E-2"/>
          <c:w val="0.94846074909737133"/>
          <c:h val="0.887804943242167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Not OOS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Overall</c:v>
                </c:pt>
                <c:pt idx="1">
                  <c:v>Seafood</c:v>
                </c:pt>
                <c:pt idx="2">
                  <c:v>Bakery</c:v>
                </c:pt>
                <c:pt idx="3">
                  <c:v>Dairy</c:v>
                </c:pt>
              </c:strCache>
            </c:strRef>
          </c:cat>
          <c:val>
            <c:numRef>
              <c:f>Sheet1!$E$6:$E$9</c:f>
              <c:numCache>
                <c:formatCode>General</c:formatCode>
                <c:ptCount val="4"/>
                <c:pt idx="0">
                  <c:v>95</c:v>
                </c:pt>
                <c:pt idx="1">
                  <c:v>79</c:v>
                </c:pt>
                <c:pt idx="2">
                  <c:v>93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B-9C4D-A1E3-17CA655ECBC8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OOS</c:v>
                </c:pt>
              </c:strCache>
            </c:strRef>
          </c:tx>
          <c:spPr>
            <a:solidFill>
              <a:srgbClr val="B1810B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Overall</c:v>
                </c:pt>
                <c:pt idx="1">
                  <c:v>Seafood</c:v>
                </c:pt>
                <c:pt idx="2">
                  <c:v>Bakery</c:v>
                </c:pt>
                <c:pt idx="3">
                  <c:v>Dairy</c:v>
                </c:pt>
              </c:strCache>
            </c:strRef>
          </c:cat>
          <c:val>
            <c:numRef>
              <c:f>Sheet1!$F$6:$F$9</c:f>
              <c:numCache>
                <c:formatCode>General</c:formatCode>
                <c:ptCount val="4"/>
                <c:pt idx="0">
                  <c:v>5</c:v>
                </c:pt>
                <c:pt idx="1">
                  <c:v>21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B-9C4D-A1E3-17CA655EC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725926176"/>
        <c:axId val="729055408"/>
      </c:barChart>
      <c:catAx>
        <c:axId val="725926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9055408"/>
        <c:crosses val="autoZero"/>
        <c:auto val="1"/>
        <c:lblAlgn val="ctr"/>
        <c:lblOffset val="100"/>
        <c:noMultiLvlLbl val="0"/>
      </c:catAx>
      <c:valAx>
        <c:axId val="72905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592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423556658330265E-2"/>
          <c:y val="4.0683836642690194E-2"/>
          <c:w val="0.97715289982425302"/>
          <c:h val="0.9453781512605041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E79-4242-B2C3-7F47CD5DC7C6}"/>
              </c:ext>
            </c:extLst>
          </c:dPt>
          <c:dPt>
            <c:idx val="6"/>
            <c:invertIfNegative val="0"/>
            <c:bubble3D val="0"/>
            <c:spPr>
              <a:solidFill>
                <a:srgbClr val="CFB99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E79-4242-B2C3-7F47CD5DC7C6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7878370.4703305205</c:v>
                </c:pt>
                <c:pt idx="1">
                  <c:v>7878370.4703305205</c:v>
                </c:pt>
                <c:pt idx="2">
                  <c:v>28840694.88677163</c:v>
                </c:pt>
                <c:pt idx="3">
                  <c:v>40320079.27253291</c:v>
                </c:pt>
                <c:pt idx="4">
                  <c:v>42440667.669644125</c:v>
                </c:pt>
                <c:pt idx="5">
                  <c:v>44765953.470087722</c:v>
                </c:pt>
                <c:pt idx="6">
                  <c:v>50626477.470087722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79-4242-B2C3-7F47CD5DC7C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E79-4242-B2C3-7F47CD5DC7C6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1">
                  <c:v>20962324.416441109</c:v>
                </c:pt>
                <c:pt idx="2">
                  <c:v>11479384.38576128</c:v>
                </c:pt>
                <c:pt idx="3">
                  <c:v>2120588.3971112147</c:v>
                </c:pt>
                <c:pt idx="4">
                  <c:v>2325285.8004435971</c:v>
                </c:pt>
                <c:pt idx="5">
                  <c:v>5860524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79-4242-B2C3-7F47CD5DC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20952120"/>
        <c:axId val="1"/>
      </c:barChart>
      <c:catAx>
        <c:axId val="8209521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626477.47008772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20952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67336-4EDE-4D00-85BA-78B033B09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C332-A106-431A-8CF9-4C7E9667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9CD4-C2C3-40A0-9FF9-B395EEEFAF4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4825-B1F4-466C-B112-198737BB2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FB0F-963F-4CF1-89EC-6C1F8FB6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4531-855D-4471-89B7-0A3C8863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2495-20E6-4DC4-B68F-C6FBB8E26F6D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13900" y="4949825"/>
            <a:ext cx="20373975" cy="1336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0813" y="19057938"/>
            <a:ext cx="31680150" cy="15592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B59D-2217-4338-9D1B-7E5E82C8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434327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868654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1302981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737308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2171634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2605962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3040289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3474616" algn="l" defTabSz="868654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773" y="6391115"/>
            <a:ext cx="26658696" cy="44104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4411" y="11658777"/>
            <a:ext cx="21955420" cy="5257460"/>
          </a:xfrm>
        </p:spPr>
        <p:txBody>
          <a:bodyPr/>
          <a:lstStyle>
            <a:lvl1pPr marL="0" indent="0" algn="ctr">
              <a:buNone/>
              <a:defRPr/>
            </a:lvl1pPr>
            <a:lvl2pPr marL="182619" indent="0" algn="ctr">
              <a:buNone/>
              <a:defRPr/>
            </a:lvl2pPr>
            <a:lvl3pPr marL="365238" indent="0" algn="ctr">
              <a:buNone/>
              <a:defRPr/>
            </a:lvl3pPr>
            <a:lvl4pPr marL="547856" indent="0" algn="ctr">
              <a:buNone/>
              <a:defRPr/>
            </a:lvl4pPr>
            <a:lvl5pPr marL="730475" indent="0" algn="ctr">
              <a:buNone/>
              <a:defRPr/>
            </a:lvl5pPr>
            <a:lvl6pPr marL="913092" indent="0" algn="ctr">
              <a:buNone/>
              <a:defRPr/>
            </a:lvl6pPr>
            <a:lvl7pPr marL="1095711" indent="0" algn="ctr">
              <a:buNone/>
              <a:defRPr/>
            </a:lvl7pPr>
            <a:lvl8pPr marL="1278330" indent="0" algn="ctr">
              <a:buNone/>
              <a:defRPr/>
            </a:lvl8pPr>
            <a:lvl9pPr marL="14609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914F9-150E-43ED-BA4B-5CBC7DBD3A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78339-05F4-4347-9E9C-6AEF31B1B5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11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46796" y="1828464"/>
            <a:ext cx="6664674" cy="16459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2772" y="1828464"/>
            <a:ext cx="19885118" cy="16459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BFA30-CF48-4A8D-A4B4-5705D222FB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4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14BF-9C08-4236-B599-3CC67DCBCE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879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62" y="13221041"/>
            <a:ext cx="26659830" cy="4085544"/>
          </a:xfrm>
        </p:spPr>
        <p:txBody>
          <a:bodyPr anchor="t"/>
          <a:lstStyle>
            <a:lvl1pPr algn="l">
              <a:defRPr sz="15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62" y="8720480"/>
            <a:ext cx="26659830" cy="4500563"/>
          </a:xfrm>
        </p:spPr>
        <p:txBody>
          <a:bodyPr anchor="b"/>
          <a:lstStyle>
            <a:lvl1pPr marL="0" indent="0">
              <a:buNone/>
              <a:defRPr sz="798"/>
            </a:lvl1pPr>
            <a:lvl2pPr marL="182619" indent="0">
              <a:buNone/>
              <a:defRPr sz="720"/>
            </a:lvl2pPr>
            <a:lvl3pPr marL="365238" indent="0">
              <a:buNone/>
              <a:defRPr sz="639"/>
            </a:lvl3pPr>
            <a:lvl4pPr marL="547856" indent="0">
              <a:buNone/>
              <a:defRPr sz="560"/>
            </a:lvl4pPr>
            <a:lvl5pPr marL="730475" indent="0">
              <a:buNone/>
              <a:defRPr sz="560"/>
            </a:lvl5pPr>
            <a:lvl6pPr marL="913092" indent="0">
              <a:buNone/>
              <a:defRPr sz="560"/>
            </a:lvl6pPr>
            <a:lvl7pPr marL="1095711" indent="0">
              <a:buNone/>
              <a:defRPr sz="560"/>
            </a:lvl7pPr>
            <a:lvl8pPr marL="1278330" indent="0">
              <a:buNone/>
              <a:defRPr sz="560"/>
            </a:lvl8pPr>
            <a:lvl9pPr marL="1460948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87C54-71D5-4F3D-9638-FB01B112514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72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2773" y="5942920"/>
            <a:ext cx="13274896" cy="12345081"/>
          </a:xfrm>
        </p:spPr>
        <p:txBody>
          <a:bodyPr/>
          <a:lstStyle>
            <a:lvl1pPr>
              <a:defRPr sz="1118"/>
            </a:lvl1pPr>
            <a:lvl2pPr>
              <a:defRPr sz="958"/>
            </a:lvl2pPr>
            <a:lvl3pPr>
              <a:defRPr sz="798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6575" y="5942920"/>
            <a:ext cx="13274896" cy="12345081"/>
          </a:xfrm>
        </p:spPr>
        <p:txBody>
          <a:bodyPr/>
          <a:lstStyle>
            <a:lvl1pPr>
              <a:defRPr sz="1118"/>
            </a:lvl1pPr>
            <a:lvl2pPr>
              <a:defRPr sz="958"/>
            </a:lvl2pPr>
            <a:lvl3pPr>
              <a:defRPr sz="798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6769-9FD1-495B-AF37-D39FB45337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2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764" y="824083"/>
            <a:ext cx="28228722" cy="3429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757" y="4605178"/>
            <a:ext cx="13857985" cy="1919457"/>
          </a:xfrm>
        </p:spPr>
        <p:txBody>
          <a:bodyPr anchor="b"/>
          <a:lstStyle>
            <a:lvl1pPr marL="0" indent="0">
              <a:buNone/>
              <a:defRPr sz="958" b="1"/>
            </a:lvl1pPr>
            <a:lvl2pPr marL="182619" indent="0">
              <a:buNone/>
              <a:defRPr sz="798" b="1"/>
            </a:lvl2pPr>
            <a:lvl3pPr marL="365238" indent="0">
              <a:buNone/>
              <a:defRPr sz="720" b="1"/>
            </a:lvl3pPr>
            <a:lvl4pPr marL="547856" indent="0">
              <a:buNone/>
              <a:defRPr sz="639" b="1"/>
            </a:lvl4pPr>
            <a:lvl5pPr marL="730475" indent="0">
              <a:buNone/>
              <a:defRPr sz="639" b="1"/>
            </a:lvl5pPr>
            <a:lvl6pPr marL="913092" indent="0">
              <a:buNone/>
              <a:defRPr sz="639" b="1"/>
            </a:lvl6pPr>
            <a:lvl7pPr marL="1095711" indent="0">
              <a:buNone/>
              <a:defRPr sz="639" b="1"/>
            </a:lvl7pPr>
            <a:lvl8pPr marL="1278330" indent="0">
              <a:buNone/>
              <a:defRPr sz="639" b="1"/>
            </a:lvl8pPr>
            <a:lvl9pPr marL="1460948" indent="0">
              <a:buNone/>
              <a:defRPr sz="6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757" y="6524628"/>
            <a:ext cx="13857985" cy="11853522"/>
          </a:xfrm>
        </p:spPr>
        <p:txBody>
          <a:bodyPr/>
          <a:lstStyle>
            <a:lvl1pPr>
              <a:defRPr sz="958"/>
            </a:lvl1pPr>
            <a:lvl2pPr>
              <a:defRPr sz="798"/>
            </a:lvl2pPr>
            <a:lvl3pPr>
              <a:defRPr sz="720"/>
            </a:lvl3pPr>
            <a:lvl4pPr>
              <a:defRPr sz="639"/>
            </a:lvl4pPr>
            <a:lvl5pPr>
              <a:defRPr sz="639"/>
            </a:lvl5pPr>
            <a:lvl6pPr>
              <a:defRPr sz="639"/>
            </a:lvl6pPr>
            <a:lvl7pPr>
              <a:defRPr sz="639"/>
            </a:lvl7pPr>
            <a:lvl8pPr>
              <a:defRPr sz="639"/>
            </a:lvl8pPr>
            <a:lvl9pPr>
              <a:defRPr sz="6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32826" y="4605178"/>
            <a:ext cx="13863656" cy="1919457"/>
          </a:xfrm>
        </p:spPr>
        <p:txBody>
          <a:bodyPr anchor="b"/>
          <a:lstStyle>
            <a:lvl1pPr marL="0" indent="0">
              <a:buNone/>
              <a:defRPr sz="958" b="1"/>
            </a:lvl1pPr>
            <a:lvl2pPr marL="182619" indent="0">
              <a:buNone/>
              <a:defRPr sz="798" b="1"/>
            </a:lvl2pPr>
            <a:lvl3pPr marL="365238" indent="0">
              <a:buNone/>
              <a:defRPr sz="720" b="1"/>
            </a:lvl3pPr>
            <a:lvl4pPr marL="547856" indent="0">
              <a:buNone/>
              <a:defRPr sz="639" b="1"/>
            </a:lvl4pPr>
            <a:lvl5pPr marL="730475" indent="0">
              <a:buNone/>
              <a:defRPr sz="639" b="1"/>
            </a:lvl5pPr>
            <a:lvl6pPr marL="913092" indent="0">
              <a:buNone/>
              <a:defRPr sz="639" b="1"/>
            </a:lvl6pPr>
            <a:lvl7pPr marL="1095711" indent="0">
              <a:buNone/>
              <a:defRPr sz="639" b="1"/>
            </a:lvl7pPr>
            <a:lvl8pPr marL="1278330" indent="0">
              <a:buNone/>
              <a:defRPr sz="639" b="1"/>
            </a:lvl8pPr>
            <a:lvl9pPr marL="1460948" indent="0">
              <a:buNone/>
              <a:defRPr sz="6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32826" y="6524628"/>
            <a:ext cx="13863656" cy="11853522"/>
          </a:xfrm>
        </p:spPr>
        <p:txBody>
          <a:bodyPr/>
          <a:lstStyle>
            <a:lvl1pPr>
              <a:defRPr sz="958"/>
            </a:lvl1pPr>
            <a:lvl2pPr>
              <a:defRPr sz="798"/>
            </a:lvl2pPr>
            <a:lvl3pPr>
              <a:defRPr sz="720"/>
            </a:lvl3pPr>
            <a:lvl4pPr>
              <a:defRPr sz="639"/>
            </a:lvl4pPr>
            <a:lvl5pPr>
              <a:defRPr sz="639"/>
            </a:lvl5pPr>
            <a:lvl6pPr>
              <a:defRPr sz="639"/>
            </a:lvl6pPr>
            <a:lvl7pPr>
              <a:defRPr sz="639"/>
            </a:lvl7pPr>
            <a:lvl8pPr>
              <a:defRPr sz="639"/>
            </a:lvl8pPr>
            <a:lvl9pPr>
              <a:defRPr sz="6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340B-C24E-4CF1-8F2E-94BDA66FD7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2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F473-A988-4642-B695-D572F60BC77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A2F5-AF6C-48B2-AC53-85384609B04A}"/>
              </a:ext>
            </a:extLst>
          </p:cNvPr>
          <p:cNvSpPr/>
          <p:nvPr userDrawn="1"/>
        </p:nvSpPr>
        <p:spPr bwMode="auto">
          <a:xfrm>
            <a:off x="0" y="0"/>
            <a:ext cx="31364238" cy="2057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3919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78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1CD6-50C3-42F5-B102-ECB5C1E5D8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762" y="818981"/>
            <a:ext cx="10318617" cy="3485979"/>
          </a:xfrm>
        </p:spPr>
        <p:txBody>
          <a:bodyPr anchor="b"/>
          <a:lstStyle>
            <a:lvl1pPr algn="l">
              <a:defRPr sz="7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2999" y="818982"/>
            <a:ext cx="17533481" cy="17559167"/>
          </a:xfrm>
        </p:spPr>
        <p:txBody>
          <a:bodyPr/>
          <a:lstStyle>
            <a:lvl1pPr>
              <a:defRPr sz="1278"/>
            </a:lvl1pPr>
            <a:lvl2pPr>
              <a:defRPr sz="1118"/>
            </a:lvl2pPr>
            <a:lvl3pPr>
              <a:defRPr sz="958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762" y="4304959"/>
            <a:ext cx="10318617" cy="14073188"/>
          </a:xfrm>
        </p:spPr>
        <p:txBody>
          <a:bodyPr/>
          <a:lstStyle>
            <a:lvl1pPr marL="0" indent="0">
              <a:buNone/>
              <a:defRPr sz="560"/>
            </a:lvl1pPr>
            <a:lvl2pPr marL="182619" indent="0">
              <a:buNone/>
              <a:defRPr sz="480"/>
            </a:lvl2pPr>
            <a:lvl3pPr marL="365238" indent="0">
              <a:buNone/>
              <a:defRPr sz="399"/>
            </a:lvl3pPr>
            <a:lvl4pPr marL="547856" indent="0">
              <a:buNone/>
              <a:defRPr sz="360"/>
            </a:lvl4pPr>
            <a:lvl5pPr marL="730475" indent="0">
              <a:buNone/>
              <a:defRPr sz="360"/>
            </a:lvl5pPr>
            <a:lvl6pPr marL="913092" indent="0">
              <a:buNone/>
              <a:defRPr sz="360"/>
            </a:lvl6pPr>
            <a:lvl7pPr marL="1095711" indent="0">
              <a:buNone/>
              <a:defRPr sz="360"/>
            </a:lvl7pPr>
            <a:lvl8pPr marL="1278330" indent="0">
              <a:buNone/>
              <a:defRPr sz="360"/>
            </a:lvl8pPr>
            <a:lvl9pPr marL="1460948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BF72-D86B-4CC1-A0A4-AB6BFFE07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383" y="14401462"/>
            <a:ext cx="18818769" cy="1700893"/>
          </a:xfrm>
        </p:spPr>
        <p:txBody>
          <a:bodyPr anchor="b"/>
          <a:lstStyle>
            <a:lvl1pPr algn="l">
              <a:defRPr sz="7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47383" y="1838672"/>
            <a:ext cx="18818769" cy="12344230"/>
          </a:xfrm>
        </p:spPr>
        <p:txBody>
          <a:bodyPr/>
          <a:lstStyle>
            <a:lvl1pPr marL="0" indent="0">
              <a:buNone/>
              <a:defRPr sz="1278"/>
            </a:lvl1pPr>
            <a:lvl2pPr marL="182619" indent="0">
              <a:buNone/>
              <a:defRPr sz="1118"/>
            </a:lvl2pPr>
            <a:lvl3pPr marL="365238" indent="0">
              <a:buNone/>
              <a:defRPr sz="958"/>
            </a:lvl3pPr>
            <a:lvl4pPr marL="547856" indent="0">
              <a:buNone/>
              <a:defRPr sz="798"/>
            </a:lvl4pPr>
            <a:lvl5pPr marL="730475" indent="0">
              <a:buNone/>
              <a:defRPr sz="798"/>
            </a:lvl5pPr>
            <a:lvl6pPr marL="913092" indent="0">
              <a:buNone/>
              <a:defRPr sz="798"/>
            </a:lvl6pPr>
            <a:lvl7pPr marL="1095711" indent="0">
              <a:buNone/>
              <a:defRPr sz="798"/>
            </a:lvl7pPr>
            <a:lvl8pPr marL="1278330" indent="0">
              <a:buNone/>
              <a:defRPr sz="798"/>
            </a:lvl8pPr>
            <a:lvl9pPr marL="1460948" indent="0">
              <a:buNone/>
              <a:defRPr sz="79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7383" y="16102362"/>
            <a:ext cx="18818769" cy="2414418"/>
          </a:xfrm>
        </p:spPr>
        <p:txBody>
          <a:bodyPr/>
          <a:lstStyle>
            <a:lvl1pPr marL="0" indent="0">
              <a:buNone/>
              <a:defRPr sz="560"/>
            </a:lvl1pPr>
            <a:lvl2pPr marL="182619" indent="0">
              <a:buNone/>
              <a:defRPr sz="480"/>
            </a:lvl2pPr>
            <a:lvl3pPr marL="365238" indent="0">
              <a:buNone/>
              <a:defRPr sz="399"/>
            </a:lvl3pPr>
            <a:lvl4pPr marL="547856" indent="0">
              <a:buNone/>
              <a:defRPr sz="360"/>
            </a:lvl4pPr>
            <a:lvl5pPr marL="730475" indent="0">
              <a:buNone/>
              <a:defRPr sz="360"/>
            </a:lvl5pPr>
            <a:lvl6pPr marL="913092" indent="0">
              <a:buNone/>
              <a:defRPr sz="360"/>
            </a:lvl6pPr>
            <a:lvl7pPr marL="1095711" indent="0">
              <a:buNone/>
              <a:defRPr sz="360"/>
            </a:lvl7pPr>
            <a:lvl8pPr marL="1278330" indent="0">
              <a:buNone/>
              <a:defRPr sz="360"/>
            </a:lvl8pPr>
            <a:lvl9pPr marL="1460948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8DA4-D5E8-40AB-8BF2-B8F067ACA6A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0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131672-2629-446D-8683-037301D2F0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5465374"/>
              </p:ext>
            </p:extLst>
          </p:nvPr>
        </p:nvGraphicFramePr>
        <p:xfrm>
          <a:off x="1513" y="1491"/>
          <a:ext cx="1513" cy="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131672-2629-446D-8683-037301D2F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13" y="1491"/>
                        <a:ext cx="1513" cy="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025DE-683A-4BA3-8837-69516B12386A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1" y="0"/>
            <a:ext cx="151255" cy="1488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3919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2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+mj-ea"/>
              <a:cs typeface="+mj-cs"/>
              <a:sym typeface="Times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52773" y="1828465"/>
            <a:ext cx="26658696" cy="342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773" y="5942920"/>
            <a:ext cx="26658696" cy="1234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52771" y="18745541"/>
            <a:ext cx="6534216" cy="137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defTabSz="1753265">
              <a:defRPr sz="2677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16802" y="18745541"/>
            <a:ext cx="9930648" cy="137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ctr" defTabSz="1753265">
              <a:defRPr sz="2677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477251" y="18745541"/>
            <a:ext cx="6534216" cy="137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r" defTabSz="1753265">
              <a:defRPr sz="2677"/>
            </a:lvl1pPr>
          </a:lstStyle>
          <a:p>
            <a:fld id="{777CDA11-CE27-4048-AD59-A3D9E025B8A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31364238" cy="2057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3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3C017-DFEF-4FF3-B40E-2496F137D9AB}"/>
              </a:ext>
            </a:extLst>
          </p:cNvPr>
          <p:cNvSpPr/>
          <p:nvPr userDrawn="1"/>
        </p:nvSpPr>
        <p:spPr bwMode="auto">
          <a:xfrm>
            <a:off x="-72601" y="0"/>
            <a:ext cx="31436840" cy="2057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3919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78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+mj-lt"/>
          <a:ea typeface="+mj-ea"/>
          <a:cs typeface="+mj-cs"/>
        </a:defRPr>
      </a:lvl1pPr>
      <a:lvl2pPr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2pPr>
      <a:lvl3pPr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3pPr>
      <a:lvl4pPr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4pPr>
      <a:lvl5pPr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5pPr>
      <a:lvl6pPr marL="182619"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6pPr>
      <a:lvl7pPr marL="365238"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7pPr>
      <a:lvl8pPr marL="547856"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8pPr>
      <a:lvl9pPr marL="730475" algn="ctr" defTabSz="1753265" rtl="0" eaLnBrk="1" fontAlgn="base" hangingPunct="1">
        <a:spcBef>
          <a:spcPct val="0"/>
        </a:spcBef>
        <a:spcAft>
          <a:spcPct val="0"/>
        </a:spcAft>
        <a:defRPr sz="8429">
          <a:solidFill>
            <a:schemeClr val="tx2"/>
          </a:solidFill>
          <a:latin typeface="Times" charset="0"/>
        </a:defRPr>
      </a:lvl9pPr>
    </p:titleStyle>
    <p:bodyStyle>
      <a:lvl1pPr marL="657554" indent="-657554" algn="l" defTabSz="1753265" rtl="0" eaLnBrk="1" fontAlgn="base" hangingPunct="1">
        <a:spcBef>
          <a:spcPct val="20000"/>
        </a:spcBef>
        <a:spcAft>
          <a:spcPct val="0"/>
        </a:spcAft>
        <a:buChar char="•"/>
        <a:defRPr sz="6111">
          <a:solidFill>
            <a:schemeClr val="tx1"/>
          </a:solidFill>
          <a:latin typeface="+mn-lt"/>
          <a:ea typeface="+mn-ea"/>
          <a:cs typeface="+mn-cs"/>
        </a:defRPr>
      </a:lvl1pPr>
      <a:lvl2pPr marL="1424170" indent="-547856" algn="l" defTabSz="1753265" rtl="0" eaLnBrk="1" fontAlgn="base" hangingPunct="1">
        <a:spcBef>
          <a:spcPct val="20000"/>
        </a:spcBef>
        <a:spcAft>
          <a:spcPct val="0"/>
        </a:spcAft>
        <a:buChar char="–"/>
        <a:defRPr sz="5393">
          <a:solidFill>
            <a:schemeClr val="tx1"/>
          </a:solidFill>
          <a:latin typeface="+mn-lt"/>
        </a:defRPr>
      </a:lvl2pPr>
      <a:lvl3pPr marL="2191422" indent="-438159" algn="l" defTabSz="1753265" rtl="0" eaLnBrk="1" fontAlgn="base" hangingPunct="1">
        <a:spcBef>
          <a:spcPct val="20000"/>
        </a:spcBef>
        <a:spcAft>
          <a:spcPct val="0"/>
        </a:spcAft>
        <a:buChar char="•"/>
        <a:defRPr sz="4593">
          <a:solidFill>
            <a:schemeClr val="tx1"/>
          </a:solidFill>
          <a:latin typeface="+mn-lt"/>
        </a:defRPr>
      </a:lvl3pPr>
      <a:lvl4pPr marL="3067737" indent="-438159" algn="l" defTabSz="1753265" rtl="0" eaLnBrk="1" fontAlgn="base" hangingPunct="1">
        <a:spcBef>
          <a:spcPct val="20000"/>
        </a:spcBef>
        <a:spcAft>
          <a:spcPct val="0"/>
        </a:spcAft>
        <a:buChar char="–"/>
        <a:defRPr sz="3835">
          <a:solidFill>
            <a:schemeClr val="tx1"/>
          </a:solidFill>
          <a:latin typeface="+mn-lt"/>
        </a:defRPr>
      </a:lvl4pPr>
      <a:lvl5pPr marL="3943418" indent="-437525" algn="l" defTabSz="1753265" rtl="0" eaLnBrk="1" fontAlgn="base" hangingPunct="1">
        <a:spcBef>
          <a:spcPct val="20000"/>
        </a:spcBef>
        <a:spcAft>
          <a:spcPct val="0"/>
        </a:spcAft>
        <a:buChar char="»"/>
        <a:defRPr sz="3835">
          <a:solidFill>
            <a:schemeClr val="tx1"/>
          </a:solidFill>
          <a:latin typeface="+mn-lt"/>
        </a:defRPr>
      </a:lvl5pPr>
      <a:lvl6pPr marL="4126037" indent="-437525" algn="l" defTabSz="1753265" rtl="0" eaLnBrk="1" fontAlgn="base" hangingPunct="1">
        <a:spcBef>
          <a:spcPct val="20000"/>
        </a:spcBef>
        <a:spcAft>
          <a:spcPct val="0"/>
        </a:spcAft>
        <a:buChar char="»"/>
        <a:defRPr sz="3835">
          <a:solidFill>
            <a:schemeClr val="tx1"/>
          </a:solidFill>
          <a:latin typeface="+mn-lt"/>
        </a:defRPr>
      </a:lvl6pPr>
      <a:lvl7pPr marL="4308656" indent="-437525" algn="l" defTabSz="1753265" rtl="0" eaLnBrk="1" fontAlgn="base" hangingPunct="1">
        <a:spcBef>
          <a:spcPct val="20000"/>
        </a:spcBef>
        <a:spcAft>
          <a:spcPct val="0"/>
        </a:spcAft>
        <a:buChar char="»"/>
        <a:defRPr sz="3835">
          <a:solidFill>
            <a:schemeClr val="tx1"/>
          </a:solidFill>
          <a:latin typeface="+mn-lt"/>
        </a:defRPr>
      </a:lvl7pPr>
      <a:lvl8pPr marL="4491273" indent="-437525" algn="l" defTabSz="1753265" rtl="0" eaLnBrk="1" fontAlgn="base" hangingPunct="1">
        <a:spcBef>
          <a:spcPct val="20000"/>
        </a:spcBef>
        <a:spcAft>
          <a:spcPct val="0"/>
        </a:spcAft>
        <a:buChar char="»"/>
        <a:defRPr sz="3835">
          <a:solidFill>
            <a:schemeClr val="tx1"/>
          </a:solidFill>
          <a:latin typeface="+mn-lt"/>
        </a:defRPr>
      </a:lvl8pPr>
      <a:lvl9pPr marL="4673891" indent="-437525" algn="l" defTabSz="1753265" rtl="0" eaLnBrk="1" fontAlgn="base" hangingPunct="1">
        <a:spcBef>
          <a:spcPct val="20000"/>
        </a:spcBef>
        <a:spcAft>
          <a:spcPct val="0"/>
        </a:spcAft>
        <a:buChar char="»"/>
        <a:defRPr sz="383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619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238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7856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0475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3092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5711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78330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0948" algn="l" defTabSz="365238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hyperlink" Target="https://www.linkedin.com/in/keerthana-nemili/" TargetMode="External"/><Relationship Id="rId12" Type="http://schemas.openxmlformats.org/officeDocument/2006/relationships/image" Target="../media/image8.png"/><Relationship Id="rId2" Type="http://schemas.openxmlformats.org/officeDocument/2006/relationships/hyperlink" Target="mailto:Your_Email@purdue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chart" Target="../charts/char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BD862A35-653F-C141-9763-CAD045008739}"/>
              </a:ext>
            </a:extLst>
          </p:cNvPr>
          <p:cNvSpPr>
            <a:spLocks/>
          </p:cNvSpPr>
          <p:nvPr/>
        </p:nvSpPr>
        <p:spPr bwMode="auto">
          <a:xfrm>
            <a:off x="24531275" y="59531"/>
            <a:ext cx="6832963" cy="204549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F971F8-7F6A-5442-91A8-002F9F907A78}"/>
              </a:ext>
            </a:extLst>
          </p:cNvPr>
          <p:cNvSpPr/>
          <p:nvPr/>
        </p:nvSpPr>
        <p:spPr bwMode="auto">
          <a:xfrm>
            <a:off x="24513283" y="12016963"/>
            <a:ext cx="6832963" cy="47852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FF3CA-458A-4D4D-B9C8-94E3801BC8D9}"/>
              </a:ext>
            </a:extLst>
          </p:cNvPr>
          <p:cNvSpPr>
            <a:spLocks/>
          </p:cNvSpPr>
          <p:nvPr/>
        </p:nvSpPr>
        <p:spPr bwMode="auto">
          <a:xfrm>
            <a:off x="-47009" y="59531"/>
            <a:ext cx="6708814" cy="204549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 dirty="0"/>
          </a:p>
        </p:txBody>
      </p:sp>
      <p:sp>
        <p:nvSpPr>
          <p:cNvPr id="2" name="Text Box 126">
            <a:extLst>
              <a:ext uri="{FF2B5EF4-FFF2-40B4-BE49-F238E27FC236}">
                <a16:creationId xmlns:a16="http://schemas.microsoft.com/office/drawing/2014/main" id="{483B37E3-74D4-9F4E-81FB-4FA0941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46" y="327282"/>
            <a:ext cx="6007400" cy="52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797" b="1" dirty="0">
                <a:latin typeface="Arial" panose="020B0604020202020204" pitchFamily="34" charset="0"/>
                <a:cs typeface="Arial" panose="020B0604020202020204" pitchFamily="34" charset="0"/>
              </a:rPr>
              <a:t>Title of Your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0A4B1-CE86-2D45-8907-A777B1C83D4B}"/>
              </a:ext>
            </a:extLst>
          </p:cNvPr>
          <p:cNvSpPr txBox="1"/>
          <p:nvPr/>
        </p:nvSpPr>
        <p:spPr>
          <a:xfrm>
            <a:off x="2357650" y="1508686"/>
            <a:ext cx="3943564" cy="1296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1398" b="1" dirty="0">
                <a:latin typeface="Arial" panose="020B0604020202020204" pitchFamily="34" charset="0"/>
                <a:cs typeface="Arial" panose="020B0604020202020204" pitchFamily="34" charset="0"/>
              </a:rPr>
              <a:t>Authors’ Photos Names, Contacts</a:t>
            </a:r>
          </a:p>
          <a:p>
            <a:pPr>
              <a:spcBef>
                <a:spcPct val="20000"/>
              </a:spcBef>
            </a:pPr>
            <a:r>
              <a:rPr lang="en-IN" sz="1398" dirty="0">
                <a:latin typeface="Arial" panose="020B0604020202020204" pitchFamily="34" charset="0"/>
                <a:cs typeface="Arial" panose="020B0604020202020204" pitchFamily="34" charset="0"/>
              </a:rPr>
              <a:t>Purdue University, Daniels School of Business</a:t>
            </a:r>
          </a:p>
          <a:p>
            <a:pPr>
              <a:spcBef>
                <a:spcPct val="20000"/>
              </a:spcBef>
            </a:pPr>
            <a:r>
              <a:rPr lang="en-IN" altLang="en-US" sz="139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Your_Email@purdue.edu</a:t>
            </a:r>
            <a:endParaRPr lang="en-IN" altLang="en-US" sz="139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IN" altLang="en-US" sz="1398" dirty="0">
                <a:latin typeface="Arial" panose="020B0604020202020204" pitchFamily="34" charset="0"/>
                <a:cs typeface="Arial" panose="020B0604020202020204" pitchFamily="34" charset="0"/>
              </a:rPr>
              <a:t>You can add QR codes for the authors’ LinkedIn profiles.</a:t>
            </a:r>
            <a:endParaRPr lang="en-GB" altLang="en-US" sz="1398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CD0828-D839-D547-81E9-14F36F4411E3}"/>
              </a:ext>
            </a:extLst>
          </p:cNvPr>
          <p:cNvSpPr/>
          <p:nvPr/>
        </p:nvSpPr>
        <p:spPr bwMode="auto">
          <a:xfrm>
            <a:off x="-51218" y="3092124"/>
            <a:ext cx="6673644" cy="48260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DF84D-4096-854B-8F4A-A0214D647341}"/>
              </a:ext>
            </a:extLst>
          </p:cNvPr>
          <p:cNvSpPr/>
          <p:nvPr/>
        </p:nvSpPr>
        <p:spPr>
          <a:xfrm>
            <a:off x="877681" y="3173853"/>
            <a:ext cx="4963273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0EB2-718D-8247-A935-E4771A3033EC}"/>
              </a:ext>
            </a:extLst>
          </p:cNvPr>
          <p:cNvGrpSpPr/>
          <p:nvPr/>
        </p:nvGrpSpPr>
        <p:grpSpPr>
          <a:xfrm>
            <a:off x="470925" y="13280770"/>
            <a:ext cx="5421423" cy="2595009"/>
            <a:chOff x="146476" y="14935625"/>
            <a:chExt cx="7755351" cy="371216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096C3C-4405-B248-9568-6E03C5840F33}"/>
                </a:ext>
              </a:extLst>
            </p:cNvPr>
            <p:cNvSpPr/>
            <p:nvPr/>
          </p:nvSpPr>
          <p:spPr>
            <a:xfrm>
              <a:off x="908832" y="18239423"/>
              <a:ext cx="6394225" cy="408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59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Fig 1. The Idea of what you are trying to do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EDEADB-7624-8240-A573-74EEE0B96810}"/>
                </a:ext>
              </a:extLst>
            </p:cNvPr>
            <p:cNvSpPr txBox="1"/>
            <p:nvPr/>
          </p:nvSpPr>
          <p:spPr>
            <a:xfrm>
              <a:off x="4174842" y="14995372"/>
              <a:ext cx="675842" cy="4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8" dirty="0"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722979-1618-3D41-91A0-0F0CA0F97CDA}"/>
                </a:ext>
              </a:extLst>
            </p:cNvPr>
            <p:cNvSpPr txBox="1"/>
            <p:nvPr/>
          </p:nvSpPr>
          <p:spPr>
            <a:xfrm>
              <a:off x="5045837" y="14986047"/>
              <a:ext cx="915345" cy="4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8" dirty="0">
                  <a:latin typeface="Arial" panose="020B0604020202020204" pitchFamily="34" charset="0"/>
                  <a:cs typeface="Arial" panose="020B0604020202020204" pitchFamily="34" charset="0"/>
                </a:rPr>
                <a:t>21%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5DB644-9106-1A4D-8195-7048F7709902}"/>
                </a:ext>
              </a:extLst>
            </p:cNvPr>
            <p:cNvSpPr txBox="1"/>
            <p:nvPr/>
          </p:nvSpPr>
          <p:spPr>
            <a:xfrm>
              <a:off x="5991239" y="14986047"/>
              <a:ext cx="675842" cy="4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8" dirty="0">
                  <a:latin typeface="Arial" panose="020B0604020202020204" pitchFamily="34" charset="0"/>
                  <a:cs typeface="Arial" panose="020B0604020202020204" pitchFamily="34" charset="0"/>
                </a:rPr>
                <a:t>7%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ECD4D00-89D3-F14B-AAA2-DFF43267174D}"/>
                </a:ext>
              </a:extLst>
            </p:cNvPr>
            <p:cNvSpPr txBox="1"/>
            <p:nvPr/>
          </p:nvSpPr>
          <p:spPr>
            <a:xfrm>
              <a:off x="6854148" y="15015891"/>
              <a:ext cx="629871" cy="4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8" dirty="0"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94E22F5-DDBB-7448-87CA-FE6E7BA9DF7E}"/>
                </a:ext>
              </a:extLst>
            </p:cNvPr>
            <p:cNvGrpSpPr/>
            <p:nvPr/>
          </p:nvGrpSpPr>
          <p:grpSpPr>
            <a:xfrm>
              <a:off x="146476" y="14935625"/>
              <a:ext cx="7755351" cy="3279534"/>
              <a:chOff x="-146204" y="10635065"/>
              <a:chExt cx="11160526" cy="5056358"/>
            </a:xfrm>
          </p:grpSpPr>
          <p:graphicFrame>
            <p:nvGraphicFramePr>
              <p:cNvPr id="84" name="Chart 83">
                <a:extLst>
                  <a:ext uri="{FF2B5EF4-FFF2-40B4-BE49-F238E27FC236}">
                    <a16:creationId xmlns:a16="http://schemas.microsoft.com/office/drawing/2014/main" id="{50447A60-A9FC-234E-B608-DC2A4821EA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8423657"/>
                  </p:ext>
                </p:extLst>
              </p:nvPr>
            </p:nvGraphicFramePr>
            <p:xfrm>
              <a:off x="5352687" y="10635065"/>
              <a:ext cx="5247550" cy="40300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407710-5155-5A48-8879-CE5AE115A02B}"/>
                  </a:ext>
                </a:extLst>
              </p:cNvPr>
              <p:cNvSpPr/>
              <p:nvPr/>
            </p:nvSpPr>
            <p:spPr bwMode="auto">
              <a:xfrm>
                <a:off x="1989857" y="12507095"/>
                <a:ext cx="878700" cy="227579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922" tIns="31961" rIns="63922" bIns="3196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39198"/>
                <a:r>
                  <a:rPr lang="en-US" sz="1398">
                    <a:solidFill>
                      <a:schemeClr val="bg1"/>
                    </a:solidFill>
                  </a:rPr>
                  <a:t>72%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9131B89-D41B-7644-80EA-B2CDCBAFE039}"/>
                  </a:ext>
                </a:extLst>
              </p:cNvPr>
              <p:cNvSpPr/>
              <p:nvPr/>
            </p:nvSpPr>
            <p:spPr bwMode="auto">
              <a:xfrm>
                <a:off x="1990284" y="11617923"/>
                <a:ext cx="894835" cy="892216"/>
              </a:xfrm>
              <a:prstGeom prst="rect">
                <a:avLst/>
              </a:prstGeom>
              <a:solidFill>
                <a:srgbClr val="B1810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922" tIns="31961" rIns="63922" bIns="3196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39198"/>
                <a:r>
                  <a:rPr lang="en-US" sz="1259" dirty="0">
                    <a:solidFill>
                      <a:schemeClr val="bg1"/>
                    </a:solidFill>
                  </a:rPr>
                  <a:t>28%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B1B1084-33FB-A945-A798-ED5E7C76C7C8}"/>
                  </a:ext>
                </a:extLst>
              </p:cNvPr>
              <p:cNvSpPr txBox="1"/>
              <p:nvPr/>
            </p:nvSpPr>
            <p:spPr>
              <a:xfrm>
                <a:off x="447998" y="11865948"/>
                <a:ext cx="1480526" cy="67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b="1" dirty="0">
                    <a:solidFill>
                      <a:srgbClr val="D23A43"/>
                    </a:solidFill>
                  </a:rPr>
                  <a:t>Missed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C3ED9A-7465-5048-92FE-1710291B9BFB}"/>
                  </a:ext>
                </a:extLst>
              </p:cNvPr>
              <p:cNvSpPr txBox="1"/>
              <p:nvPr/>
            </p:nvSpPr>
            <p:spPr>
              <a:xfrm>
                <a:off x="-146204" y="13369899"/>
                <a:ext cx="2097114" cy="1151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398" b="1" dirty="0">
                    <a:solidFill>
                      <a:schemeClr val="bg1">
                        <a:lumMod val="50000"/>
                      </a:schemeClr>
                    </a:solidFill>
                  </a:rPr>
                  <a:t>Predicted</a:t>
                </a:r>
              </a:p>
              <a:p>
                <a:pPr algn="r"/>
                <a:r>
                  <a:rPr lang="en-US" sz="1398" b="1" dirty="0">
                    <a:solidFill>
                      <a:schemeClr val="bg1">
                        <a:lumMod val="50000"/>
                      </a:schemeClr>
                    </a:solidFill>
                  </a:rPr>
                  <a:t>Accurately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394BBF2-AEB4-7B47-B05E-AE8DB256E24D}"/>
                  </a:ext>
                </a:extLst>
              </p:cNvPr>
              <p:cNvSpPr/>
              <p:nvPr/>
            </p:nvSpPr>
            <p:spPr>
              <a:xfrm>
                <a:off x="3285318" y="11561193"/>
                <a:ext cx="1766284" cy="1042567"/>
              </a:xfrm>
              <a:prstGeom prst="rect">
                <a:avLst/>
              </a:prstGeom>
              <a:solidFill>
                <a:srgbClr val="F9E3E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98" b="1" dirty="0">
                    <a:solidFill>
                      <a:srgbClr val="D23A43"/>
                    </a:solidFill>
                    <a:latin typeface="+mj-lt"/>
                  </a:rPr>
                  <a:t>$20-22 million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C599A-68DD-2E43-9890-25B36B3AC031}"/>
                  </a:ext>
                </a:extLst>
              </p:cNvPr>
              <p:cNvCxnSpPr/>
              <p:nvPr/>
            </p:nvCxnSpPr>
            <p:spPr bwMode="auto">
              <a:xfrm>
                <a:off x="5120752" y="11692472"/>
                <a:ext cx="0" cy="28383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B630E1-38F2-0245-B66D-F44F4CBCD16F}"/>
                  </a:ext>
                </a:extLst>
              </p:cNvPr>
              <p:cNvSpPr txBox="1"/>
              <p:nvPr/>
            </p:nvSpPr>
            <p:spPr>
              <a:xfrm>
                <a:off x="2885123" y="13342980"/>
                <a:ext cx="2166486" cy="162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98" dirty="0">
                    <a:solidFill>
                      <a:srgbClr val="D23A43"/>
                    </a:solidFill>
                  </a:rPr>
                  <a:t>Opportunity Cost After Prediction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CEC053F-228E-FC4A-83B9-EC742307DC08}"/>
                  </a:ext>
                </a:extLst>
              </p:cNvPr>
              <p:cNvCxnSpPr/>
              <p:nvPr/>
            </p:nvCxnSpPr>
            <p:spPr bwMode="auto">
              <a:xfrm flipV="1">
                <a:off x="2714956" y="11556815"/>
                <a:ext cx="555882" cy="611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23A43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260EC54-3489-8D4C-BE9A-5A2342383756}"/>
                  </a:ext>
                </a:extLst>
              </p:cNvPr>
              <p:cNvCxnSpPr/>
              <p:nvPr/>
            </p:nvCxnSpPr>
            <p:spPr bwMode="auto">
              <a:xfrm>
                <a:off x="2713316" y="12507095"/>
                <a:ext cx="557094" cy="966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23A43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CC86E8-1383-B342-8598-23233862E4BB}"/>
                  </a:ext>
                </a:extLst>
              </p:cNvPr>
              <p:cNvSpPr txBox="1"/>
              <p:nvPr/>
            </p:nvSpPr>
            <p:spPr>
              <a:xfrm>
                <a:off x="1081710" y="14890922"/>
                <a:ext cx="2137370" cy="67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A0A287-F672-534E-BAC0-53995BC5AE7F}"/>
                  </a:ext>
                </a:extLst>
              </p:cNvPr>
              <p:cNvSpPr txBox="1"/>
              <p:nvPr/>
            </p:nvSpPr>
            <p:spPr>
              <a:xfrm>
                <a:off x="5102179" y="14526572"/>
                <a:ext cx="1625497" cy="67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latin typeface="Arial" panose="020B0604020202020204" pitchFamily="34" charset="0"/>
                    <a:cs typeface="Arial" panose="020B0604020202020204" pitchFamily="34" charset="0"/>
                  </a:rPr>
                  <a:t>Overall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75D4517-D02F-F348-B433-50C3F3FC2BE6}"/>
                  </a:ext>
                </a:extLst>
              </p:cNvPr>
              <p:cNvSpPr txBox="1"/>
              <p:nvPr/>
            </p:nvSpPr>
            <p:spPr>
              <a:xfrm>
                <a:off x="6521837" y="14540184"/>
                <a:ext cx="1625497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latin typeface="Arial" panose="020B0604020202020204" pitchFamily="34" charset="0"/>
                    <a:cs typeface="Arial" panose="020B0604020202020204" pitchFamily="34" charset="0"/>
                  </a:rPr>
                  <a:t>Seafood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95142E-1711-C443-9118-D7734DF20406}"/>
                  </a:ext>
                </a:extLst>
              </p:cNvPr>
              <p:cNvSpPr txBox="1"/>
              <p:nvPr/>
            </p:nvSpPr>
            <p:spPr>
              <a:xfrm>
                <a:off x="8077965" y="14520637"/>
                <a:ext cx="1417879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latin typeface="Arial" panose="020B0604020202020204" pitchFamily="34" charset="0"/>
                    <a:cs typeface="Arial" panose="020B0604020202020204" pitchFamily="34" charset="0"/>
                  </a:rPr>
                  <a:t>Bakery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7CB077-388E-FF42-9AC8-6DA08D47F948}"/>
                  </a:ext>
                </a:extLst>
              </p:cNvPr>
              <p:cNvSpPr txBox="1"/>
              <p:nvPr/>
            </p:nvSpPr>
            <p:spPr>
              <a:xfrm>
                <a:off x="9506632" y="14504628"/>
                <a:ext cx="1181233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latin typeface="Arial" panose="020B0604020202020204" pitchFamily="34" charset="0"/>
                    <a:cs typeface="Arial" panose="020B0604020202020204" pitchFamily="34" charset="0"/>
                  </a:rPr>
                  <a:t>Dairy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844997-85A0-EF4E-BE74-1FE8E4616887}"/>
                  </a:ext>
                </a:extLst>
              </p:cNvPr>
              <p:cNvSpPr txBox="1"/>
              <p:nvPr/>
            </p:nvSpPr>
            <p:spPr>
              <a:xfrm>
                <a:off x="5757998" y="13271406"/>
                <a:ext cx="834777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95%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70B75A-1265-5B44-A70D-EE452D47F5E5}"/>
                  </a:ext>
                </a:extLst>
              </p:cNvPr>
              <p:cNvSpPr txBox="1"/>
              <p:nvPr/>
            </p:nvSpPr>
            <p:spPr>
              <a:xfrm>
                <a:off x="7038931" y="13264314"/>
                <a:ext cx="806056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79%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C4E63E5-B7B9-F741-81FA-F59837D8D697}"/>
                  </a:ext>
                </a:extLst>
              </p:cNvPr>
              <p:cNvSpPr txBox="1"/>
              <p:nvPr/>
            </p:nvSpPr>
            <p:spPr>
              <a:xfrm>
                <a:off x="8261747" y="13264314"/>
                <a:ext cx="828639" cy="115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93%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2A44EC4-B900-1D4E-ADB6-8B90EAA0522A}"/>
                  </a:ext>
                </a:extLst>
              </p:cNvPr>
              <p:cNvSpPr txBox="1"/>
              <p:nvPr/>
            </p:nvSpPr>
            <p:spPr>
              <a:xfrm>
                <a:off x="9498155" y="13197707"/>
                <a:ext cx="763812" cy="162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97%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27159E-6594-F749-BECC-B1A8428F10E6}"/>
                  </a:ext>
                </a:extLst>
              </p:cNvPr>
              <p:cNvSpPr/>
              <p:nvPr/>
            </p:nvSpPr>
            <p:spPr bwMode="auto">
              <a:xfrm>
                <a:off x="6623498" y="15124273"/>
                <a:ext cx="193030" cy="29136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922" tIns="31961" rIns="63922" bIns="3196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39198"/>
                <a:endParaRPr lang="en-US" sz="125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B524766-5046-F442-9A26-99A0E11899D6}"/>
                  </a:ext>
                </a:extLst>
              </p:cNvPr>
              <p:cNvSpPr/>
              <p:nvPr/>
            </p:nvSpPr>
            <p:spPr bwMode="auto">
              <a:xfrm>
                <a:off x="8537920" y="15125149"/>
                <a:ext cx="213218" cy="321988"/>
              </a:xfrm>
              <a:prstGeom prst="rect">
                <a:avLst/>
              </a:prstGeom>
              <a:solidFill>
                <a:srgbClr val="B1810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922" tIns="31961" rIns="63922" bIns="31961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39198"/>
                <a:endParaRPr lang="en-US" sz="125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CF34E05-78CC-174F-9EB5-A566BA2A6D1D}"/>
                  </a:ext>
                </a:extLst>
              </p:cNvPr>
              <p:cNvSpPr txBox="1"/>
              <p:nvPr/>
            </p:nvSpPr>
            <p:spPr>
              <a:xfrm>
                <a:off x="6816528" y="15000468"/>
                <a:ext cx="1532426" cy="67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OOS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B40F540-6DDA-4E47-99DB-6A050D24BE7F}"/>
                  </a:ext>
                </a:extLst>
              </p:cNvPr>
              <p:cNvSpPr txBox="1"/>
              <p:nvPr/>
            </p:nvSpPr>
            <p:spPr>
              <a:xfrm>
                <a:off x="8739537" y="14986380"/>
                <a:ext cx="2274785" cy="67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9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Not OOS</a:t>
                </a:r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DBA55F-FD05-314A-96B3-BD903C48701D}"/>
              </a:ext>
            </a:extLst>
          </p:cNvPr>
          <p:cNvSpPr/>
          <p:nvPr/>
        </p:nvSpPr>
        <p:spPr bwMode="auto">
          <a:xfrm>
            <a:off x="24561907" y="278204"/>
            <a:ext cx="6738333" cy="45045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1151D-D6E8-3646-93D8-AD23134EE19B}"/>
              </a:ext>
            </a:extLst>
          </p:cNvPr>
          <p:cNvSpPr/>
          <p:nvPr/>
        </p:nvSpPr>
        <p:spPr>
          <a:xfrm>
            <a:off x="24628857" y="347784"/>
            <a:ext cx="6402595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IMPLICATIONS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045B48-3758-424B-8B28-53A1B94CD3F9}"/>
              </a:ext>
            </a:extLst>
          </p:cNvPr>
          <p:cNvGrpSpPr/>
          <p:nvPr/>
        </p:nvGrpSpPr>
        <p:grpSpPr>
          <a:xfrm>
            <a:off x="25043857" y="6853279"/>
            <a:ext cx="5552672" cy="2256304"/>
            <a:chOff x="25289585" y="11815798"/>
            <a:chExt cx="7270041" cy="338553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B2AB3AA-2DA2-C94A-9D6B-3FC5CD7DC995}"/>
                </a:ext>
              </a:extLst>
            </p:cNvPr>
            <p:cNvGrpSpPr/>
            <p:nvPr/>
          </p:nvGrpSpPr>
          <p:grpSpPr>
            <a:xfrm>
              <a:off x="25289585" y="11815798"/>
              <a:ext cx="7270041" cy="3385539"/>
              <a:chOff x="1149350" y="904695"/>
              <a:chExt cx="7226300" cy="3457830"/>
            </a:xfrm>
          </p:grpSpPr>
          <p:sp>
            <p:nvSpPr>
              <p:cNvPr id="159" name="Text Placeholder 11">
                <a:extLst>
                  <a:ext uri="{FF2B5EF4-FFF2-40B4-BE49-F238E27FC236}">
                    <a16:creationId xmlns:a16="http://schemas.microsoft.com/office/drawing/2014/main" id="{A377BADA-2D45-6D4B-BA5B-F2A70A34C05B}"/>
                  </a:ext>
                </a:extLst>
              </p:cNvPr>
              <p:cNvSpPr>
                <a:spLocks noGrp="1"/>
              </p:cNvSpPr>
              <p:nvPr/>
            </p:nvSpPr>
            <p:spPr bwMode="gray">
              <a:xfrm>
                <a:off x="7626350" y="1662747"/>
                <a:ext cx="312738" cy="20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rgbClr r="0" g="0" b="0"/>
                    </a:solidFill>
                  </a14:hiddenFill>
                </a:ext>
                <a:ext uri="{909E8E84-426E-40dd-AFC4-6F175D3DCCD1}">
                  <a14:hiddenFill xmlns="" xmlns:lc="http://schemas.openxmlformats.org/drawingml/2006/lockedCanvas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lc="http://schemas.openxmlformats.org/drawingml/2006/lockedCanvas" xmlns:ma14="http://schemas.microsoft.com/office/mac/drawingml/2011/main" val="1"/>
                </a:ext>
              </a:extLst>
            </p:spPr>
            <p:txBody>
              <a:bodyPr vert="horz" wrap="none" lIns="14428" tIns="0" rIns="14428" bIns="0" numCol="1" spcCol="0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1pPr>
                <a:lvl2pPr marL="4556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2pPr>
                <a:lvl3pPr marL="9128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3pPr>
                <a:lvl4pPr marL="13700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4pPr>
                <a:lvl5pPr marL="18272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fld id="{836D957C-DB45-47DD-9CDF-56638D547EB8}" type="datetime'''5''''''0''''''''''''''''''''''.''''''''6'''''''">
                  <a:rPr lang="en-US" altLang="en-US" sz="1398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pPr/>
                  <a:t>50.6</a:t>
                </a:fld>
                <a:endParaRPr lang="en-US" sz="769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AAB11AA6-74F1-CF47-8032-E44A64CC7179}"/>
                  </a:ext>
                </a:extLst>
              </p:cNvPr>
              <p:cNvGrpSpPr/>
              <p:nvPr/>
            </p:nvGrpSpPr>
            <p:grpSpPr>
              <a:xfrm>
                <a:off x="1149350" y="904695"/>
                <a:ext cx="7226300" cy="3457830"/>
                <a:chOff x="1149350" y="904695"/>
                <a:chExt cx="7226300" cy="345783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369AA3B-D0BC-AD43-9EB9-F4717149E2A5}"/>
                    </a:ext>
                  </a:extLst>
                </p:cNvPr>
                <p:cNvCxnSpPr/>
                <p:nvPr/>
              </p:nvCxnSpPr>
              <p:spPr bwMode="auto">
                <a:xfrm>
                  <a:off x="2016125" y="36052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DBE2C1B8-9A91-8544-9AF2-E83BFD384A95}"/>
                    </a:ext>
                  </a:extLst>
                </p:cNvPr>
                <p:cNvCxnSpPr/>
                <p:nvPr/>
              </p:nvCxnSpPr>
              <p:spPr bwMode="auto">
                <a:xfrm>
                  <a:off x="3025775" y="2422525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50C5DD6-DB0B-4642-A707-844C775FC3A9}"/>
                    </a:ext>
                  </a:extLst>
                </p:cNvPr>
                <p:cNvCxnSpPr/>
                <p:nvPr/>
              </p:nvCxnSpPr>
              <p:spPr bwMode="auto">
                <a:xfrm>
                  <a:off x="7061200" y="11922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670C39F-46DA-064C-861C-89D8EEA45452}"/>
                    </a:ext>
                  </a:extLst>
                </p:cNvPr>
                <p:cNvCxnSpPr/>
                <p:nvPr/>
              </p:nvCxnSpPr>
              <p:spPr bwMode="auto">
                <a:xfrm>
                  <a:off x="5043488" y="1654175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6FE00C3-C677-644A-B7A1-8373E2BE92A1}"/>
                    </a:ext>
                  </a:extLst>
                </p:cNvPr>
                <p:cNvCxnSpPr/>
                <p:nvPr/>
              </p:nvCxnSpPr>
              <p:spPr bwMode="auto">
                <a:xfrm>
                  <a:off x="6051550" y="15224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AA123BB-EAAC-9B4A-B470-411A9CBABA28}"/>
                    </a:ext>
                  </a:extLst>
                </p:cNvPr>
                <p:cNvCxnSpPr/>
                <p:nvPr/>
              </p:nvCxnSpPr>
              <p:spPr bwMode="auto">
                <a:xfrm>
                  <a:off x="4033838" y="1773238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67" name="Chart 166">
                  <a:extLst>
                    <a:ext uri="{FF2B5EF4-FFF2-40B4-BE49-F238E27FC236}">
                      <a16:creationId xmlns:a16="http://schemas.microsoft.com/office/drawing/2014/main" id="{66D56AEA-FB1E-7C4A-8F08-998A9D10368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51614566"/>
                    </p:ext>
                  </p:extLst>
                </p:nvPr>
              </p:nvGraphicFramePr>
              <p:xfrm>
                <a:off x="1149350" y="1109663"/>
                <a:ext cx="7226300" cy="3022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168" name="Text Placeholder 11">
                  <a:extLst>
                    <a:ext uri="{FF2B5EF4-FFF2-40B4-BE49-F238E27FC236}">
                      <a16:creationId xmlns:a16="http://schemas.microsoft.com/office/drawing/2014/main" id="{E3E99342-B0A5-DE46-86A7-B6077606E9EA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1449388" y="4095750"/>
                  <a:ext cx="573088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6C697B0B-CA0F-46FE-AAB9-D7F17EAA5733}" type="datetime'''''''P''''''''''''''''''''''''''''''rod''u''''''c''e''''''''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Produce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9" name="Text Placeholder 11">
                  <a:extLst>
                    <a:ext uri="{FF2B5EF4-FFF2-40B4-BE49-F238E27FC236}">
                      <a16:creationId xmlns:a16="http://schemas.microsoft.com/office/drawing/2014/main" id="{65E32720-DA2C-8841-A6A8-F6309BBE08AC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5487988" y="4095750"/>
                  <a:ext cx="5651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A0F57AF3-3EFB-461B-A253-4E5B0BB92360}" type="datetime'''''S''''e''''''''''''a''''''''''''''''''''''''fo''''''''od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Seafood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0" name="Text Placeholder 11">
                  <a:extLst>
                    <a:ext uri="{FF2B5EF4-FFF2-40B4-BE49-F238E27FC236}">
                      <a16:creationId xmlns:a16="http://schemas.microsoft.com/office/drawing/2014/main" id="{9CE41619-BCCA-534D-A929-787D9A544F05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2611438" y="4095750"/>
                  <a:ext cx="268288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714B8252-5F25-4DDA-89DD-F7246B3624B3}" type="datetime'''''''''''D''''''''el''''''i''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Deli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1" name="Text Placeholder 11">
                  <a:extLst>
                    <a:ext uri="{FF2B5EF4-FFF2-40B4-BE49-F238E27FC236}">
                      <a16:creationId xmlns:a16="http://schemas.microsoft.com/office/drawing/2014/main" id="{15C33D16-3773-7A49-95CB-FD40BD07E8DC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3587749" y="4095750"/>
                  <a:ext cx="33020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A5BD977D-3C43-44C7-8426-91C4BD14A232}" type="datetime'''''''''''''''''''M''''e''''''a''''''''''t''''''''''''''''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Meat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2" name="Text Placeholder 11">
                  <a:extLst>
                    <a:ext uri="{FF2B5EF4-FFF2-40B4-BE49-F238E27FC236}">
                      <a16:creationId xmlns:a16="http://schemas.microsoft.com/office/drawing/2014/main" id="{12BB486A-817C-3A41-A3A3-1294AF5311D2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6565900" y="4095750"/>
                  <a:ext cx="430213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CFA311B6-B4FE-4DD0-A078-38008CB29B02}" type="datetime'''''''''''''''''''''''O''''''''t''h''e''''''r''''''s''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Others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3" name="Text Placeholder 11">
                  <a:extLst>
                    <a:ext uri="{FF2B5EF4-FFF2-40B4-BE49-F238E27FC236}">
                      <a16:creationId xmlns:a16="http://schemas.microsoft.com/office/drawing/2014/main" id="{1FD88918-FF8F-924C-B3E2-86C44D9A45D3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7626350" y="4095750"/>
                  <a:ext cx="3238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D75122EC-A470-42FB-B245-08D046D9A1D4}" type="datetime'''''''''''T''''''''''''''''''''''''''''''''''''ota''''''''''l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Total</a:t>
                  </a:fld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Text Placeholder 11">
                  <a:extLst>
                    <a:ext uri="{FF2B5EF4-FFF2-40B4-BE49-F238E27FC236}">
                      <a16:creationId xmlns:a16="http://schemas.microsoft.com/office/drawing/2014/main" id="{8D069220-FD2E-5F4E-9016-0D8AB2FD6148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4481513" y="4095750"/>
                  <a:ext cx="8826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r>
                    <a:rPr lang="en-US" sz="1398" b="1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  <a:sym typeface="Arial" panose="020B0604020202020204" pitchFamily="34" charset="0"/>
                    </a:rPr>
                    <a:t>Grocery</a:t>
                  </a:r>
                  <a:endParaRPr lang="en-US" sz="1118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5" name="Text Placeholder 11">
                  <a:extLst>
                    <a:ext uri="{FF2B5EF4-FFF2-40B4-BE49-F238E27FC236}">
                      <a16:creationId xmlns:a16="http://schemas.microsoft.com/office/drawing/2014/main" id="{28A341F7-A17D-2146-87D6-327C2952E5CC}"/>
                    </a:ext>
                  </a:extLst>
                </p:cNvPr>
                <p:cNvSpPr>
                  <a:spLocks noGrp="1"/>
                </p:cNvSpPr>
                <p:nvPr/>
              </p:nvSpPr>
              <p:spPr bwMode="gray">
                <a:xfrm>
                  <a:off x="6481109" y="904695"/>
                  <a:ext cx="752527" cy="283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14428" tIns="0" rIns="14428" bIns="0" numCol="1" spc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20E9C4FE-8E4E-4620-9F7C-7DFE75683DD9}" type="datetime'''''5''''''.''''''''''''9'''''">
                    <a:rPr lang="en-US" altLang="en-US" sz="1398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5.9</a:t>
                  </a:fld>
                  <a:r>
                    <a:rPr lang="en-US" altLang="en-US" sz="1398" b="1" dirty="0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 M</a:t>
                  </a:r>
                  <a:endParaRPr lang="en-US" sz="978" b="1" dirty="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1FFDC57-3F9A-5049-9206-8482F3C87DC9}"/>
                    </a:ext>
                  </a:extLst>
                </p:cNvPr>
                <p:cNvSpPr/>
                <p:nvPr/>
              </p:nvSpPr>
              <p:spPr>
                <a:xfrm>
                  <a:off x="1379498" y="3128870"/>
                  <a:ext cx="704926" cy="1233655"/>
                </a:xfrm>
                <a:prstGeom prst="rect">
                  <a:avLst/>
                </a:prstGeom>
                <a:noFill/>
                <a:ln>
                  <a:solidFill>
                    <a:srgbClr val="D23A43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78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D32E2DD-35F6-CA43-AE96-88D1AA45E1FB}"/>
                </a:ext>
              </a:extLst>
            </p:cNvPr>
            <p:cNvSpPr txBox="1"/>
            <p:nvPr/>
          </p:nvSpPr>
          <p:spPr>
            <a:xfrm>
              <a:off x="26562414" y="12891534"/>
              <a:ext cx="764130" cy="46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98" b="1" dirty="0">
                  <a:latin typeface="Arial" panose="020B0604020202020204" pitchFamily="34" charset="0"/>
                  <a:cs typeface="Arial" panose="020B0604020202020204" pitchFamily="34" charset="0"/>
                </a:rPr>
                <a:t>21 M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BED2EB-E773-8B48-B1AF-E4AED2DE3BF6}"/>
                </a:ext>
              </a:extLst>
            </p:cNvPr>
            <p:cNvSpPr txBox="1"/>
            <p:nvPr/>
          </p:nvSpPr>
          <p:spPr>
            <a:xfrm>
              <a:off x="25546586" y="14078171"/>
              <a:ext cx="828816" cy="46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98" b="1" dirty="0">
                  <a:latin typeface="Arial" panose="020B0604020202020204" pitchFamily="34" charset="0"/>
                  <a:cs typeface="Arial" panose="020B0604020202020204" pitchFamily="34" charset="0"/>
                </a:rPr>
                <a:t>7.9 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BC6035-011A-244B-91B5-4740202F78FD}"/>
                </a:ext>
              </a:extLst>
            </p:cNvPr>
            <p:cNvSpPr txBox="1"/>
            <p:nvPr/>
          </p:nvSpPr>
          <p:spPr>
            <a:xfrm>
              <a:off x="27485087" y="12326738"/>
              <a:ext cx="947336" cy="46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98" b="1" dirty="0">
                  <a:latin typeface="Arial" panose="020B0604020202020204" pitchFamily="34" charset="0"/>
                  <a:cs typeface="Arial" panose="020B0604020202020204" pitchFamily="34" charset="0"/>
                </a:rPr>
                <a:t>11.5 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8FFE40-86A6-8F44-A420-7DF89723FB39}"/>
                </a:ext>
              </a:extLst>
            </p:cNvPr>
            <p:cNvSpPr txBox="1"/>
            <p:nvPr/>
          </p:nvSpPr>
          <p:spPr>
            <a:xfrm>
              <a:off x="28610323" y="12217989"/>
              <a:ext cx="828816" cy="46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98" b="1" dirty="0">
                  <a:latin typeface="Arial" panose="020B0604020202020204" pitchFamily="34" charset="0"/>
                  <a:cs typeface="Arial" panose="020B0604020202020204" pitchFamily="34" charset="0"/>
                </a:rPr>
                <a:t>2.1 M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9F7F96C-AF2C-FF45-91B5-96E486B442FD}"/>
                </a:ext>
              </a:extLst>
            </p:cNvPr>
            <p:cNvSpPr txBox="1"/>
            <p:nvPr/>
          </p:nvSpPr>
          <p:spPr>
            <a:xfrm>
              <a:off x="29638513" y="12082046"/>
              <a:ext cx="828816" cy="46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98" b="1" dirty="0">
                  <a:latin typeface="Arial" panose="020B0604020202020204" pitchFamily="34" charset="0"/>
                  <a:cs typeface="Arial" panose="020B0604020202020204" pitchFamily="34" charset="0"/>
                </a:rPr>
                <a:t>2.3 M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579C644-0E14-2545-9CD8-43DC3D0F486F}"/>
              </a:ext>
            </a:extLst>
          </p:cNvPr>
          <p:cNvSpPr/>
          <p:nvPr/>
        </p:nvSpPr>
        <p:spPr>
          <a:xfrm>
            <a:off x="25332115" y="10664287"/>
            <a:ext cx="4990795" cy="28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59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Fig 5. </a:t>
            </a:r>
            <a:r>
              <a:rPr lang="en-US" sz="1259" dirty="0">
                <a:latin typeface="Arial" panose="020B0604020202020204" pitchFamily="34" charset="0"/>
                <a:cs typeface="Arial" panose="020B0604020202020204" pitchFamily="34" charset="0"/>
              </a:rPr>
              <a:t>Total Net Savings ($) based on predicted OOS instances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1C812E-88C8-974A-99A2-5DCC34E9FC88}"/>
              </a:ext>
            </a:extLst>
          </p:cNvPr>
          <p:cNvSpPr txBox="1"/>
          <p:nvPr/>
        </p:nvSpPr>
        <p:spPr>
          <a:xfrm>
            <a:off x="29799723" y="6662854"/>
            <a:ext cx="1120381" cy="30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8" b="1" dirty="0">
                <a:latin typeface="Arial" panose="020B0604020202020204" pitchFamily="34" charset="0"/>
                <a:cs typeface="Arial" panose="020B0604020202020204" pitchFamily="34" charset="0"/>
              </a:rPr>
              <a:t>50.6 M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4B4404B-B33B-034D-AEF1-CB67527468BD}"/>
              </a:ext>
            </a:extLst>
          </p:cNvPr>
          <p:cNvSpPr/>
          <p:nvPr/>
        </p:nvSpPr>
        <p:spPr>
          <a:xfrm>
            <a:off x="25772861" y="12069427"/>
            <a:ext cx="4542410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&amp; FUTURE WORK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E67928-1CD5-5B46-A024-8DB7783D249E}"/>
              </a:ext>
            </a:extLst>
          </p:cNvPr>
          <p:cNvSpPr txBox="1"/>
          <p:nvPr/>
        </p:nvSpPr>
        <p:spPr>
          <a:xfrm>
            <a:off x="24669973" y="12964807"/>
            <a:ext cx="6335361" cy="256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Reiterate why the problem is important in a sentence or two.</a:t>
            </a:r>
          </a:p>
          <a:p>
            <a:pPr algn="just"/>
            <a:endParaRPr lang="en-US" sz="160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Provide bulleted answers to your research question(s).</a:t>
            </a:r>
          </a:p>
          <a:p>
            <a:pPr marL="182624" indent="-182624" algn="just">
              <a:buFont typeface="Wingdings" panose="05000000000000000000" pitchFamily="2" charset="2"/>
              <a:buChar char="Ø"/>
            </a:pP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The Random Forest was able to predict intermittent demand with a 15% MAPE, which was 5% better than the currently used model.</a:t>
            </a:r>
          </a:p>
          <a:p>
            <a:pPr marL="182624" indent="-182624" algn="just">
              <a:buFont typeface="Wingdings" panose="05000000000000000000" pitchFamily="2" charset="2"/>
              <a:buChar char="Ø"/>
            </a:pP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All our ML models performed on average 4% better than </a:t>
            </a:r>
            <a:r>
              <a:rPr lang="en-US" sz="1608" dirty="0" err="1">
                <a:latin typeface="Arial" panose="020B0604020202020204" pitchFamily="34" charset="0"/>
                <a:cs typeface="Arial" panose="020B0604020202020204" pitchFamily="34" charset="0"/>
              </a:rPr>
              <a:t>Croston’s</a:t>
            </a: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Were there any limitations in your study or future analyses you think might improve your results?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2612C424-C34F-3444-99AC-8A71C7038F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2436" y="59532"/>
            <a:ext cx="8709135" cy="3104767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B94C18C3-6F3E-9943-AC69-A8E4CD9DF906}"/>
              </a:ext>
            </a:extLst>
          </p:cNvPr>
          <p:cNvSpPr/>
          <p:nvPr/>
        </p:nvSpPr>
        <p:spPr bwMode="auto">
          <a:xfrm>
            <a:off x="15395593" y="3149986"/>
            <a:ext cx="9090471" cy="389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03F9F70-0ACA-9946-B4B7-3338CD523149}"/>
              </a:ext>
            </a:extLst>
          </p:cNvPr>
          <p:cNvSpPr/>
          <p:nvPr/>
        </p:nvSpPr>
        <p:spPr>
          <a:xfrm>
            <a:off x="17942488" y="3149984"/>
            <a:ext cx="4795476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7DE79F1-1B07-EB40-8861-D3685ADE4DF5}"/>
              </a:ext>
            </a:extLst>
          </p:cNvPr>
          <p:cNvCxnSpPr>
            <a:stCxn id="188" idx="1"/>
          </p:cNvCxnSpPr>
          <p:nvPr/>
        </p:nvCxnSpPr>
        <p:spPr bwMode="auto">
          <a:xfrm flipH="1">
            <a:off x="15340554" y="3344533"/>
            <a:ext cx="55039" cy="17169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6FEB872-372C-4148-AEFD-8FC60E42DEA4}"/>
              </a:ext>
            </a:extLst>
          </p:cNvPr>
          <p:cNvSpPr/>
          <p:nvPr/>
        </p:nvSpPr>
        <p:spPr bwMode="auto">
          <a:xfrm>
            <a:off x="15381594" y="12518705"/>
            <a:ext cx="9084888" cy="3657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663D7BB-BDAB-8940-808A-7E7C8E4039DC}"/>
              </a:ext>
            </a:extLst>
          </p:cNvPr>
          <p:cNvSpPr/>
          <p:nvPr/>
        </p:nvSpPr>
        <p:spPr>
          <a:xfrm>
            <a:off x="15328579" y="12503683"/>
            <a:ext cx="9157487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PERFORMANCE AND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E6A82-95D2-AF7B-B1AF-282D1EA4C32D}"/>
              </a:ext>
            </a:extLst>
          </p:cNvPr>
          <p:cNvSpPr txBox="1"/>
          <p:nvPr/>
        </p:nvSpPr>
        <p:spPr>
          <a:xfrm>
            <a:off x="268806" y="3964331"/>
            <a:ext cx="6111826" cy="132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What did you do? Why did you do this project (who cares?)? What did you find you find out? No more than 200 words here.</a:t>
            </a:r>
          </a:p>
          <a:p>
            <a:pPr algn="just">
              <a:spcBef>
                <a:spcPct val="50000"/>
              </a:spcBef>
            </a:pPr>
            <a:endParaRPr lang="en-US" sz="1608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sz="1608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This paragraph is just a short summary of your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D7D29-C5E8-F426-BD13-D8CD71782749}"/>
              </a:ext>
            </a:extLst>
          </p:cNvPr>
          <p:cNvSpPr txBox="1"/>
          <p:nvPr/>
        </p:nvSpPr>
        <p:spPr>
          <a:xfrm>
            <a:off x="6870733" y="6209398"/>
            <a:ext cx="6000842" cy="108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Problem framed into an analytics problem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Assumptions are clear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Appropriate success metrics defined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Clear justification or approval of approach </a:t>
            </a:r>
            <a:endParaRPr lang="en-US" sz="1608" spc="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7D3D3-06A4-BD02-458C-4D1B2906312A}"/>
              </a:ext>
            </a:extLst>
          </p:cNvPr>
          <p:cNvSpPr/>
          <p:nvPr/>
        </p:nvSpPr>
        <p:spPr bwMode="auto">
          <a:xfrm>
            <a:off x="6644351" y="5552826"/>
            <a:ext cx="8716237" cy="3657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7EBE7-E601-3417-E140-0A27007093A2}"/>
              </a:ext>
            </a:extLst>
          </p:cNvPr>
          <p:cNvSpPr/>
          <p:nvPr/>
        </p:nvSpPr>
        <p:spPr>
          <a:xfrm>
            <a:off x="8534045" y="5588097"/>
            <a:ext cx="4939218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PROBLEM FRAMING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4F683-C885-8126-A79D-4880889E29B7}"/>
              </a:ext>
            </a:extLst>
          </p:cNvPr>
          <p:cNvSpPr/>
          <p:nvPr/>
        </p:nvSpPr>
        <p:spPr bwMode="auto">
          <a:xfrm>
            <a:off x="6675146" y="3164655"/>
            <a:ext cx="8716237" cy="389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4F224-1A14-6FD1-7CB8-CD29DE5333E9}"/>
              </a:ext>
            </a:extLst>
          </p:cNvPr>
          <p:cNvSpPr/>
          <p:nvPr/>
        </p:nvSpPr>
        <p:spPr>
          <a:xfrm>
            <a:off x="9226037" y="3173853"/>
            <a:ext cx="3351131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3F3FF-2EA0-4371-1362-765D6099B898}"/>
              </a:ext>
            </a:extLst>
          </p:cNvPr>
          <p:cNvSpPr txBox="1"/>
          <p:nvPr/>
        </p:nvSpPr>
        <p:spPr>
          <a:xfrm>
            <a:off x="15558550" y="4395971"/>
            <a:ext cx="8258590" cy="83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Methods used are appropriate and clear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Software and technologies used are clear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Experiments performed support problem and answer questions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0C5FC-6F8C-3177-D632-36246E40991D}"/>
              </a:ext>
            </a:extLst>
          </p:cNvPr>
          <p:cNvSpPr txBox="1"/>
          <p:nvPr/>
        </p:nvSpPr>
        <p:spPr>
          <a:xfrm>
            <a:off x="6835414" y="14925467"/>
            <a:ext cx="8212952" cy="108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Data sources identified and prioritized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Data preprocessing clear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Important or notable data relationships clear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Reflection of business &amp; analytics problem framing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AABF9-523B-CE6A-2BCA-241F48220148}"/>
              </a:ext>
            </a:extLst>
          </p:cNvPr>
          <p:cNvSpPr txBox="1"/>
          <p:nvPr/>
        </p:nvSpPr>
        <p:spPr>
          <a:xfrm>
            <a:off x="24653444" y="4153511"/>
            <a:ext cx="6402595" cy="108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Business validation of model/solution demonstrated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Impact (actual or estimated) of using model/solution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Audience/stakeholder feedback or testimony of business impact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Future scope aligns with conclusions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2D862-6064-8029-326E-F2B1A7409140}"/>
              </a:ext>
            </a:extLst>
          </p:cNvPr>
          <p:cNvSpPr txBox="1"/>
          <p:nvPr/>
        </p:nvSpPr>
        <p:spPr>
          <a:xfrm>
            <a:off x="15629755" y="13023964"/>
            <a:ext cx="8670841" cy="108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Model results clear and appropriately evaluated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Demonstrated how models will/are to be used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Final model/solution structures or interpretations discussed as necessary </a:t>
            </a:r>
          </a:p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Areas for improvement identified</a:t>
            </a:r>
          </a:p>
        </p:txBody>
      </p:sp>
      <p:pic>
        <p:nvPicPr>
          <p:cNvPr id="26637" name="Picture 13">
            <a:extLst>
              <a:ext uri="{FF2B5EF4-FFF2-40B4-BE49-F238E27FC236}">
                <a16:creationId xmlns:a16="http://schemas.microsoft.com/office/drawing/2014/main" id="{F7D79848-9D69-46B2-6B4B-AF7B5AED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64789" y="1296321"/>
            <a:ext cx="1197992" cy="11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6D3795F-2870-B776-F414-C185477725C2}"/>
              </a:ext>
            </a:extLst>
          </p:cNvPr>
          <p:cNvSpPr txBox="1"/>
          <p:nvPr/>
        </p:nvSpPr>
        <p:spPr>
          <a:xfrm>
            <a:off x="597553" y="17104928"/>
            <a:ext cx="5783080" cy="3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398" b="1" spc="8" dirty="0">
                <a:latin typeface="Arial"/>
                <a:cs typeface="Arial"/>
              </a:rPr>
              <a:t>USE FIGURES / PICTURES / DIAGRAMS TO TELL THE STORY</a:t>
            </a:r>
            <a:endParaRPr lang="en-US" sz="1398" spc="8" dirty="0">
              <a:latin typeface="Arial"/>
              <a:cs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9188C9-3347-26EE-8837-9602423F4F5D}"/>
              </a:ext>
            </a:extLst>
          </p:cNvPr>
          <p:cNvSpPr txBox="1"/>
          <p:nvPr/>
        </p:nvSpPr>
        <p:spPr>
          <a:xfrm>
            <a:off x="8019400" y="9014118"/>
            <a:ext cx="5783080" cy="3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398" b="1" spc="8" dirty="0">
                <a:latin typeface="Arial"/>
                <a:cs typeface="Arial"/>
              </a:rPr>
              <a:t>USE FIGURES / PICTURES / DIAGRAMS TO TELL THE STORY</a:t>
            </a:r>
            <a:endParaRPr lang="en-US" sz="1398" spc="8" dirty="0">
              <a:latin typeface="Arial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38034-D27C-6B7C-98EA-F19B5A20ABA4}"/>
              </a:ext>
            </a:extLst>
          </p:cNvPr>
          <p:cNvSpPr txBox="1"/>
          <p:nvPr/>
        </p:nvSpPr>
        <p:spPr>
          <a:xfrm>
            <a:off x="8010063" y="17837348"/>
            <a:ext cx="5783080" cy="3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398" b="1" spc="8" dirty="0">
                <a:latin typeface="Arial"/>
                <a:cs typeface="Arial"/>
              </a:rPr>
              <a:t>USE FIGURES / PICTURES / DIAGRAMS TO TELL THE STORY</a:t>
            </a:r>
            <a:endParaRPr lang="en-US" sz="1398" spc="8" dirty="0">
              <a:latin typeface="Arial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1B51C3-3B2A-E966-15E6-E2C84B049696}"/>
              </a:ext>
            </a:extLst>
          </p:cNvPr>
          <p:cNvSpPr txBox="1"/>
          <p:nvPr/>
        </p:nvSpPr>
        <p:spPr>
          <a:xfrm>
            <a:off x="17144971" y="15684184"/>
            <a:ext cx="5783080" cy="30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398" b="1" spc="8" dirty="0">
                <a:latin typeface="Arial"/>
                <a:cs typeface="Arial"/>
              </a:rPr>
              <a:t>USE FIGURES / PICTURES / DIAGRAMS TO TELL THE STORY</a:t>
            </a:r>
            <a:endParaRPr lang="en-US" sz="1398" spc="8" dirty="0">
              <a:latin typeface="Arial"/>
              <a:cs typeface="Arial"/>
            </a:endParaRPr>
          </a:p>
        </p:txBody>
      </p:sp>
      <p:pic>
        <p:nvPicPr>
          <p:cNvPr id="26647" name="Picture 23" descr="Linkedin - Free social media icons">
            <a:hlinkClick r:id="rId7"/>
            <a:extLst>
              <a:ext uri="{FF2B5EF4-FFF2-40B4-BE49-F238E27FC236}">
                <a16:creationId xmlns:a16="http://schemas.microsoft.com/office/drawing/2014/main" id="{72C521B9-7D3F-3B7D-C36A-25BB2E1B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13" y="2064238"/>
            <a:ext cx="444943" cy="4449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D62071-3D08-7FE6-979F-168B56056531}"/>
              </a:ext>
            </a:extLst>
          </p:cNvPr>
          <p:cNvSpPr/>
          <p:nvPr/>
        </p:nvSpPr>
        <p:spPr bwMode="auto">
          <a:xfrm>
            <a:off x="1" y="8294246"/>
            <a:ext cx="6644346" cy="5443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7E0BE-231C-73D6-8F41-BF1D590E48A8}"/>
              </a:ext>
            </a:extLst>
          </p:cNvPr>
          <p:cNvSpPr/>
          <p:nvPr/>
        </p:nvSpPr>
        <p:spPr>
          <a:xfrm>
            <a:off x="888316" y="8402765"/>
            <a:ext cx="4963273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F370E-53E6-ED83-CC67-B258FA0A870C}"/>
              </a:ext>
            </a:extLst>
          </p:cNvPr>
          <p:cNvSpPr txBox="1"/>
          <p:nvPr/>
        </p:nvSpPr>
        <p:spPr>
          <a:xfrm>
            <a:off x="342157" y="9187360"/>
            <a:ext cx="6071557" cy="3308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Discuss the </a:t>
            </a:r>
            <a:r>
              <a:rPr lang="en-US" sz="1608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 </a:t>
            </a: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as you would in the business understanding phase of CRIPS-DM.</a:t>
            </a:r>
          </a:p>
          <a:p>
            <a:pPr algn="just"/>
            <a:endParaRPr lang="en-US" sz="160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Motivate why is the problem is important …Cite at least two sources from mainstream media, white papers, or blogs that are no older than 2 years old that provide stats that help you motivate your problem.</a:t>
            </a:r>
          </a:p>
          <a:p>
            <a:pPr algn="just"/>
            <a:endParaRPr lang="en-US" sz="160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Maybe add in a pretty illustration of what you’re talk about…Remember a poster is NOT a paper, but a high-level overview of you what you investigated. You are sort of using your poster like a PowerPoint deck and thus will want more</a:t>
            </a:r>
            <a:r>
              <a:rPr lang="en-US" sz="160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BEAUTIFUL </a:t>
            </a: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 figures and </a:t>
            </a:r>
            <a:r>
              <a:rPr lang="en-US" sz="160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 language.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C7AE38-3393-550A-CBD7-2C3F34DAA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97357" y="5374323"/>
            <a:ext cx="4521818" cy="4617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AAEADF-93BC-3605-C740-C8EDED25778A}"/>
              </a:ext>
            </a:extLst>
          </p:cNvPr>
          <p:cNvSpPr/>
          <p:nvPr/>
        </p:nvSpPr>
        <p:spPr bwMode="auto">
          <a:xfrm>
            <a:off x="6660412" y="14130830"/>
            <a:ext cx="8668163" cy="39550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6DAAD-6AD5-7275-9BB2-A6FA0C1A0D0B}"/>
              </a:ext>
            </a:extLst>
          </p:cNvPr>
          <p:cNvSpPr/>
          <p:nvPr/>
        </p:nvSpPr>
        <p:spPr>
          <a:xfrm>
            <a:off x="9611118" y="14145009"/>
            <a:ext cx="2580969" cy="39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EDA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3BCE6-B82C-45EF-7F61-B07BD741A0A6}"/>
              </a:ext>
            </a:extLst>
          </p:cNvPr>
          <p:cNvSpPr txBox="1"/>
          <p:nvPr/>
        </p:nvSpPr>
        <p:spPr>
          <a:xfrm>
            <a:off x="6870734" y="4272167"/>
            <a:ext cx="8212952" cy="33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20347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• One to two clearly defined research questions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3280C-53E5-5E70-8318-FDBED43F37F7}"/>
              </a:ext>
            </a:extLst>
          </p:cNvPr>
          <p:cNvSpPr txBox="1"/>
          <p:nvPr/>
        </p:nvSpPr>
        <p:spPr>
          <a:xfrm rot="19829238">
            <a:off x="2527325" y="13734611"/>
            <a:ext cx="1598825" cy="41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7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A4221-F631-3174-A6FA-42B3EF87625A}"/>
              </a:ext>
            </a:extLst>
          </p:cNvPr>
          <p:cNvSpPr txBox="1"/>
          <p:nvPr/>
        </p:nvSpPr>
        <p:spPr>
          <a:xfrm rot="19829238">
            <a:off x="19190332" y="8248189"/>
            <a:ext cx="1598825" cy="41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7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23020-7CB4-8041-6556-80F2B35DC794}"/>
              </a:ext>
            </a:extLst>
          </p:cNvPr>
          <p:cNvSpPr txBox="1"/>
          <p:nvPr/>
        </p:nvSpPr>
        <p:spPr>
          <a:xfrm rot="19829238">
            <a:off x="27301484" y="7654488"/>
            <a:ext cx="1598825" cy="41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7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8" name="Picture 2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92A2EE-6A33-F047-1AF7-B549DABA11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743" y="933793"/>
            <a:ext cx="6272294" cy="26311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562591-CF01-E9B3-974E-8AFF856BCA8E}"/>
              </a:ext>
            </a:extLst>
          </p:cNvPr>
          <p:cNvSpPr txBox="1"/>
          <p:nvPr/>
        </p:nvSpPr>
        <p:spPr>
          <a:xfrm rot="19829238">
            <a:off x="27301481" y="1987224"/>
            <a:ext cx="1598825" cy="41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7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B2010-A2EE-DE72-75DF-3624655D60CD}"/>
              </a:ext>
            </a:extLst>
          </p:cNvPr>
          <p:cNvSpPr/>
          <p:nvPr/>
        </p:nvSpPr>
        <p:spPr bwMode="auto">
          <a:xfrm>
            <a:off x="24513282" y="17750362"/>
            <a:ext cx="6832963" cy="4785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922" tIns="31961" rIns="63922" bIns="31961" numCol="1" rtlCol="0" anchor="t" anchorCtr="0" compatLnSpc="1">
            <a:prstTxWarp prst="textNoShape">
              <a:avLst/>
            </a:prstTxWarp>
          </a:bodyPr>
          <a:lstStyle/>
          <a:p>
            <a:pPr defTabSz="639213"/>
            <a:endParaRPr lang="en-US" sz="1678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63148-F49A-769C-69FF-816F50818A80}"/>
              </a:ext>
            </a:extLst>
          </p:cNvPr>
          <p:cNvSpPr txBox="1"/>
          <p:nvPr/>
        </p:nvSpPr>
        <p:spPr>
          <a:xfrm>
            <a:off x="26378650" y="17774956"/>
            <a:ext cx="3278441" cy="39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58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FC21E-86F0-7A68-9585-094556DBD852}"/>
              </a:ext>
            </a:extLst>
          </p:cNvPr>
          <p:cNvSpPr txBox="1"/>
          <p:nvPr/>
        </p:nvSpPr>
        <p:spPr>
          <a:xfrm>
            <a:off x="24700578" y="18425509"/>
            <a:ext cx="6335361" cy="83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Provide bulleted list.</a:t>
            </a:r>
          </a:p>
          <a:p>
            <a:pPr marL="182624" indent="-182624" algn="just">
              <a:buFont typeface="Wingdings" panose="05000000000000000000" pitchFamily="2" charset="2"/>
              <a:buChar char="Ø"/>
            </a:pP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  <a:p>
            <a:pPr marL="182624" indent="-182624" algn="just">
              <a:buFont typeface="Wingdings" panose="05000000000000000000" pitchFamily="2" charset="2"/>
              <a:buChar char="Ø"/>
            </a:pPr>
            <a:r>
              <a:rPr lang="en-US" sz="1608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4C11D2-7C01-DC82-67EE-3A3B422C70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60214" y="18959214"/>
            <a:ext cx="1391402" cy="13962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8411BB-586E-0BD7-7FDE-395A7EA3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453" y="1154416"/>
            <a:ext cx="9012823" cy="96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2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Y9ZxFT7OPePSRnv9apmg"/>
</p:tagLst>
</file>

<file path=ppt/theme/theme1.xml><?xml version="1.0" encoding="utf-8"?>
<a:theme xmlns:a="http://schemas.openxmlformats.org/drawingml/2006/main" name="INFORMS2015_Comp_Conf">
  <a:themeElements>
    <a:clrScheme name="test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E36C09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75B0F64C39D45B48ED87B7D5A772E" ma:contentTypeVersion="13" ma:contentTypeDescription="Create a new document." ma:contentTypeScope="" ma:versionID="a62b194ba624c8cf62b60144cd5b8a77">
  <xsd:schema xmlns:xsd="http://www.w3.org/2001/XMLSchema" xmlns:xs="http://www.w3.org/2001/XMLSchema" xmlns:p="http://schemas.microsoft.com/office/2006/metadata/properties" xmlns:ns3="b1755f8e-5024-43d4-9f4e-f0720ef5cbea" xmlns:ns4="b60307e8-227d-4226-bf3f-3f3e3f614599" targetNamespace="http://schemas.microsoft.com/office/2006/metadata/properties" ma:root="true" ma:fieldsID="f7af95be82f763595ac7849bdb709092" ns3:_="" ns4:_="">
    <xsd:import namespace="b1755f8e-5024-43d4-9f4e-f0720ef5cbea"/>
    <xsd:import namespace="b60307e8-227d-4226-bf3f-3f3e3f614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55f8e-5024-43d4-9f4e-f0720ef5c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307e8-227d-4226-bf3f-3f3e3f614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5E52D-EB9D-4B72-A928-24760AE9C86A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b60307e8-227d-4226-bf3f-3f3e3f614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755f8e-5024-43d4-9f4e-f0720ef5cbea"/>
  </ds:schemaRefs>
</ds:datastoreItem>
</file>

<file path=customXml/itemProps2.xml><?xml version="1.0" encoding="utf-8"?>
<ds:datastoreItem xmlns:ds="http://schemas.openxmlformats.org/officeDocument/2006/customXml" ds:itemID="{8BA11E28-B7DB-49AA-A1E7-5E933385601E}">
  <ds:schemaRefs>
    <ds:schemaRef ds:uri="b1755f8e-5024-43d4-9f4e-f0720ef5cbea"/>
    <ds:schemaRef ds:uri="b60307e8-227d-4226-bf3f-3f3e3f6145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380DB-4B35-4657-950C-6BBA781E42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INFORMS2015_Comp_Conf</Template>
  <TotalTime>4697</TotalTime>
  <Words>567</Words>
  <Application>Microsoft Macintosh PowerPoint</Application>
  <PresentationFormat>Custom</PresentationFormat>
  <Paragraphs>99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</vt:lpstr>
      <vt:lpstr>Wingdings</vt:lpstr>
      <vt:lpstr>INFORMS2015_Comp_Conf</vt:lpstr>
      <vt:lpstr>think-cell Slide</vt:lpstr>
      <vt:lpstr>PowerPoint Presentation</vt:lpstr>
    </vt:vector>
  </TitlesOfParts>
  <Company>Advance Auto Parts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Davi Cordeiro Moreira</cp:lastModifiedBy>
  <cp:revision>70</cp:revision>
  <cp:lastPrinted>2001-08-01T02:48:55Z</cp:lastPrinted>
  <dcterms:created xsi:type="dcterms:W3CDTF">2014-12-02T19:25:45Z</dcterms:created>
  <dcterms:modified xsi:type="dcterms:W3CDTF">2025-10-24T13:40:25Z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0x010100F8275B0F64C39D45B48ED87B7D5A772E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2025-03-05T03:52:08Z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5b37bd32-8766-40fe-8a24-ff0667b49a9e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SIP_Label_4044bd30-2ed7-4c9d-9d12-46200872a97b_Tag">
    <vt:lpwstr>50, 3, 0, 1</vt:lpwstr>
  </property>
</Properties>
</file>