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7" r:id="rId1"/>
  </p:sldMasterIdLst>
  <p:sldIdLst>
    <p:sldId id="256" r:id="rId2"/>
    <p:sldId id="257" r:id="rId3"/>
    <p:sldId id="266" r:id="rId4"/>
    <p:sldId id="263" r:id="rId5"/>
    <p:sldId id="259" r:id="rId6"/>
    <p:sldId id="267" r:id="rId7"/>
    <p:sldId id="264"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86" autoAdjust="0"/>
    <p:restoredTop sz="94660"/>
  </p:normalViewPr>
  <p:slideViewPr>
    <p:cSldViewPr snapToGrid="0">
      <p:cViewPr varScale="1">
        <p:scale>
          <a:sx n="77" d="100"/>
          <a:sy n="77" d="100"/>
        </p:scale>
        <p:origin x="26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3D7D7-83F2-4238-AA1A-A38E4EA060AB}" type="slidenum">
              <a:rPr lang="he-IL" smtClean="0"/>
              <a:t>‹#›</a:t>
            </a:fld>
            <a:endParaRPr lang="he-IL"/>
          </a:p>
        </p:txBody>
      </p:sp>
    </p:spTree>
    <p:extLst>
      <p:ext uri="{BB962C8B-B14F-4D97-AF65-F5344CB8AC3E}">
        <p14:creationId xmlns:p14="http://schemas.microsoft.com/office/powerpoint/2010/main" val="49976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3D7D7-83F2-4238-AA1A-A38E4EA060AB}" type="slidenum">
              <a:rPr lang="he-IL" smtClean="0"/>
              <a:t>‹#›</a:t>
            </a:fld>
            <a:endParaRPr lang="he-IL"/>
          </a:p>
        </p:txBody>
      </p:sp>
    </p:spTree>
    <p:extLst>
      <p:ext uri="{BB962C8B-B14F-4D97-AF65-F5344CB8AC3E}">
        <p14:creationId xmlns:p14="http://schemas.microsoft.com/office/powerpoint/2010/main" val="140833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3D7D7-83F2-4238-AA1A-A38E4EA060AB}"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813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3D7D7-83F2-4238-AA1A-A38E4EA060AB}" type="slidenum">
              <a:rPr lang="he-IL" smtClean="0"/>
              <a:t>‹#›</a:t>
            </a:fld>
            <a:endParaRPr lang="he-IL"/>
          </a:p>
        </p:txBody>
      </p:sp>
    </p:spTree>
    <p:extLst>
      <p:ext uri="{BB962C8B-B14F-4D97-AF65-F5344CB8AC3E}">
        <p14:creationId xmlns:p14="http://schemas.microsoft.com/office/powerpoint/2010/main" val="3027115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3D7D7-83F2-4238-AA1A-A38E4EA060AB}"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6164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3D7D7-83F2-4238-AA1A-A38E4EA060AB}" type="slidenum">
              <a:rPr lang="he-IL" smtClean="0"/>
              <a:t>‹#›</a:t>
            </a:fld>
            <a:endParaRPr lang="he-IL"/>
          </a:p>
        </p:txBody>
      </p:sp>
    </p:spTree>
    <p:extLst>
      <p:ext uri="{BB962C8B-B14F-4D97-AF65-F5344CB8AC3E}">
        <p14:creationId xmlns:p14="http://schemas.microsoft.com/office/powerpoint/2010/main" val="120359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3D7D7-83F2-4238-AA1A-A38E4EA060AB}" type="slidenum">
              <a:rPr lang="he-IL" smtClean="0"/>
              <a:t>‹#›</a:t>
            </a:fld>
            <a:endParaRPr lang="he-IL"/>
          </a:p>
        </p:txBody>
      </p:sp>
    </p:spTree>
    <p:extLst>
      <p:ext uri="{BB962C8B-B14F-4D97-AF65-F5344CB8AC3E}">
        <p14:creationId xmlns:p14="http://schemas.microsoft.com/office/powerpoint/2010/main" val="764423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3D7D7-83F2-4238-AA1A-A38E4EA060AB}" type="slidenum">
              <a:rPr lang="he-IL" smtClean="0"/>
              <a:t>‹#›</a:t>
            </a:fld>
            <a:endParaRPr lang="he-IL"/>
          </a:p>
        </p:txBody>
      </p:sp>
    </p:spTree>
    <p:extLst>
      <p:ext uri="{BB962C8B-B14F-4D97-AF65-F5344CB8AC3E}">
        <p14:creationId xmlns:p14="http://schemas.microsoft.com/office/powerpoint/2010/main" val="191750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3D7D7-83F2-4238-AA1A-A38E4EA060AB}" type="slidenum">
              <a:rPr lang="he-IL" smtClean="0"/>
              <a:t>‹#›</a:t>
            </a:fld>
            <a:endParaRPr lang="he-IL"/>
          </a:p>
        </p:txBody>
      </p:sp>
    </p:spTree>
    <p:extLst>
      <p:ext uri="{BB962C8B-B14F-4D97-AF65-F5344CB8AC3E}">
        <p14:creationId xmlns:p14="http://schemas.microsoft.com/office/powerpoint/2010/main" val="350106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33D7D7-83F2-4238-AA1A-A38E4EA060AB}" type="slidenum">
              <a:rPr lang="he-IL" smtClean="0"/>
              <a:t>‹#›</a:t>
            </a:fld>
            <a:endParaRPr lang="he-IL"/>
          </a:p>
        </p:txBody>
      </p:sp>
    </p:spTree>
    <p:extLst>
      <p:ext uri="{BB962C8B-B14F-4D97-AF65-F5344CB8AC3E}">
        <p14:creationId xmlns:p14="http://schemas.microsoft.com/office/powerpoint/2010/main" val="413731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E33D7D7-83F2-4238-AA1A-A38E4EA060AB}" type="slidenum">
              <a:rPr lang="he-IL" smtClean="0"/>
              <a:t>‹#›</a:t>
            </a:fld>
            <a:endParaRPr lang="he-IL"/>
          </a:p>
        </p:txBody>
      </p:sp>
    </p:spTree>
    <p:extLst>
      <p:ext uri="{BB962C8B-B14F-4D97-AF65-F5344CB8AC3E}">
        <p14:creationId xmlns:p14="http://schemas.microsoft.com/office/powerpoint/2010/main" val="4128946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E33D7D7-83F2-4238-AA1A-A38E4EA060AB}" type="slidenum">
              <a:rPr lang="he-IL" smtClean="0"/>
              <a:t>‹#›</a:t>
            </a:fld>
            <a:endParaRPr lang="he-IL"/>
          </a:p>
        </p:txBody>
      </p:sp>
    </p:spTree>
    <p:extLst>
      <p:ext uri="{BB962C8B-B14F-4D97-AF65-F5344CB8AC3E}">
        <p14:creationId xmlns:p14="http://schemas.microsoft.com/office/powerpoint/2010/main" val="64916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E33D7D7-83F2-4238-AA1A-A38E4EA060AB}" type="slidenum">
              <a:rPr lang="he-IL" smtClean="0"/>
              <a:t>‹#›</a:t>
            </a:fld>
            <a:endParaRPr lang="he-IL"/>
          </a:p>
        </p:txBody>
      </p:sp>
    </p:spTree>
    <p:extLst>
      <p:ext uri="{BB962C8B-B14F-4D97-AF65-F5344CB8AC3E}">
        <p14:creationId xmlns:p14="http://schemas.microsoft.com/office/powerpoint/2010/main" val="27691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E33D7D7-83F2-4238-AA1A-A38E4EA060AB}" type="slidenum">
              <a:rPr lang="he-IL" smtClean="0"/>
              <a:t>‹#›</a:t>
            </a:fld>
            <a:endParaRPr lang="he-IL"/>
          </a:p>
        </p:txBody>
      </p:sp>
    </p:spTree>
    <p:extLst>
      <p:ext uri="{BB962C8B-B14F-4D97-AF65-F5344CB8AC3E}">
        <p14:creationId xmlns:p14="http://schemas.microsoft.com/office/powerpoint/2010/main" val="323716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716FB5A-FD0D-4481-B9E2-8C2154C1B1AE}" type="datetimeFigureOut">
              <a:rPr lang="he-IL" smtClean="0"/>
              <a:t>י"ד/אב/תשפ"ד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E33D7D7-83F2-4238-AA1A-A38E4EA060AB}" type="slidenum">
              <a:rPr lang="he-IL" smtClean="0"/>
              <a:t>‹#›</a:t>
            </a:fld>
            <a:endParaRPr lang="he-IL"/>
          </a:p>
        </p:txBody>
      </p:sp>
    </p:spTree>
    <p:extLst>
      <p:ext uri="{BB962C8B-B14F-4D97-AF65-F5344CB8AC3E}">
        <p14:creationId xmlns:p14="http://schemas.microsoft.com/office/powerpoint/2010/main" val="350478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E33D7D7-83F2-4238-AA1A-A38E4EA060AB}" type="slidenum">
              <a:rPr lang="he-IL" smtClean="0"/>
              <a:t>‹#›</a:t>
            </a:fld>
            <a:endParaRPr lang="he-IL"/>
          </a:p>
        </p:txBody>
      </p:sp>
      <p:sp>
        <p:nvSpPr>
          <p:cNvPr id="5" name="Date Placeholder 4"/>
          <p:cNvSpPr>
            <a:spLocks noGrp="1"/>
          </p:cNvSpPr>
          <p:nvPr>
            <p:ph type="dt" sz="half" idx="10"/>
          </p:nvPr>
        </p:nvSpPr>
        <p:spPr/>
        <p:txBody>
          <a:bodyPr/>
          <a:lstStyle/>
          <a:p>
            <a:fld id="{6716FB5A-FD0D-4481-B9E2-8C2154C1B1AE}" type="datetimeFigureOut">
              <a:rPr lang="he-IL" smtClean="0"/>
              <a:t>י"ד/אב/תשפ"ד</a:t>
            </a:fld>
            <a:endParaRPr lang="he-IL"/>
          </a:p>
        </p:txBody>
      </p:sp>
    </p:spTree>
    <p:extLst>
      <p:ext uri="{BB962C8B-B14F-4D97-AF65-F5344CB8AC3E}">
        <p14:creationId xmlns:p14="http://schemas.microsoft.com/office/powerpoint/2010/main" val="175157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16FB5A-FD0D-4481-B9E2-8C2154C1B1AE}" type="datetimeFigureOut">
              <a:rPr lang="he-IL" smtClean="0"/>
              <a:t>י"ד/אב/תשפ"ד</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33D7D7-83F2-4238-AA1A-A38E4EA060AB}" type="slidenum">
              <a:rPr lang="he-IL" smtClean="0"/>
              <a:t>‹#›</a:t>
            </a:fld>
            <a:endParaRPr lang="he-IL"/>
          </a:p>
        </p:txBody>
      </p:sp>
    </p:spTree>
    <p:extLst>
      <p:ext uri="{BB962C8B-B14F-4D97-AF65-F5344CB8AC3E}">
        <p14:creationId xmlns:p14="http://schemas.microsoft.com/office/powerpoint/2010/main" val="2675750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19C38B-0B93-4D21-B6B5-E1B393E82687}"/>
              </a:ext>
            </a:extLst>
          </p:cNvPr>
          <p:cNvSpPr>
            <a:spLocks noGrp="1"/>
          </p:cNvSpPr>
          <p:nvPr>
            <p:ph type="ctrTitle"/>
          </p:nvPr>
        </p:nvSpPr>
        <p:spPr>
          <a:xfrm>
            <a:off x="1016615" y="1722890"/>
            <a:ext cx="9160933" cy="1646302"/>
          </a:xfrm>
        </p:spPr>
        <p:txBody>
          <a:bodyPr>
            <a:normAutofit fontScale="90000"/>
          </a:bodyPr>
          <a:lstStyle/>
          <a:p>
            <a:pPr algn="l"/>
            <a:r>
              <a:rPr lang="en-US" sz="8000" dirty="0">
                <a:ln w="0"/>
                <a:effectLst>
                  <a:outerShdw blurRad="38100" dist="19050" dir="2700000" algn="tl" rotWithShape="0">
                    <a:schemeClr val="dk1">
                      <a:alpha val="40000"/>
                    </a:schemeClr>
                  </a:outerShdw>
                </a:effectLst>
                <a:latin typeface="+mn-lt"/>
                <a:ea typeface="+mn-ea"/>
                <a:cs typeface="+mn-cs"/>
              </a:rPr>
              <a:t>Zoo Manager System</a:t>
            </a:r>
            <a:br>
              <a:rPr lang="en-US" dirty="0"/>
            </a:br>
            <a:endParaRPr lang="he-IL" dirty="0"/>
          </a:p>
        </p:txBody>
      </p:sp>
      <p:sp>
        <p:nvSpPr>
          <p:cNvPr id="3" name="כותרת משנה 2">
            <a:extLst>
              <a:ext uri="{FF2B5EF4-FFF2-40B4-BE49-F238E27FC236}">
                <a16:creationId xmlns:a16="http://schemas.microsoft.com/office/drawing/2014/main" id="{C6293BAE-8C97-4A3D-BFE1-12287398711A}"/>
              </a:ext>
            </a:extLst>
          </p:cNvPr>
          <p:cNvSpPr>
            <a:spLocks noGrp="1"/>
          </p:cNvSpPr>
          <p:nvPr>
            <p:ph type="subTitle" idx="1"/>
          </p:nvPr>
        </p:nvSpPr>
        <p:spPr>
          <a:xfrm>
            <a:off x="2779222" y="3381661"/>
            <a:ext cx="9144000" cy="2572789"/>
          </a:xfrm>
        </p:spPr>
        <p:txBody>
          <a:bodyPr>
            <a:normAutofit/>
          </a:bodyPr>
          <a:lstStyle/>
          <a:p>
            <a:pPr algn="l"/>
            <a:r>
              <a:rPr lang="en-US" sz="4000" dirty="0">
                <a:ln w="0"/>
                <a:effectLst>
                  <a:outerShdw blurRad="38100" dist="19050" dir="2700000" algn="tl" rotWithShape="0">
                    <a:schemeClr val="dk1">
                      <a:alpha val="40000"/>
                    </a:schemeClr>
                  </a:outerShdw>
                </a:effectLst>
              </a:rPr>
              <a:t>Submitted by:</a:t>
            </a:r>
          </a:p>
          <a:p>
            <a:pPr algn="l">
              <a:lnSpc>
                <a:spcPct val="150000"/>
              </a:lnSpc>
            </a:pPr>
            <a:r>
              <a:rPr lang="en-US" sz="2000" dirty="0"/>
              <a:t>David Ben Yakov </a:t>
            </a:r>
          </a:p>
          <a:p>
            <a:pPr algn="l">
              <a:lnSpc>
                <a:spcPct val="150000"/>
              </a:lnSpc>
            </a:pPr>
            <a:r>
              <a:rPr lang="en-US" sz="2000" dirty="0"/>
              <a:t>Kristina Goldin </a:t>
            </a:r>
          </a:p>
          <a:p>
            <a:pPr algn="l">
              <a:lnSpc>
                <a:spcPct val="150000"/>
              </a:lnSpc>
            </a:pPr>
            <a:r>
              <a:rPr lang="en-US" sz="2000" dirty="0"/>
              <a:t>Stav Ezra </a:t>
            </a:r>
            <a:endParaRPr lang="he-IL" dirty="0"/>
          </a:p>
        </p:txBody>
      </p:sp>
    </p:spTree>
    <p:extLst>
      <p:ext uri="{BB962C8B-B14F-4D97-AF65-F5344CB8AC3E}">
        <p14:creationId xmlns:p14="http://schemas.microsoft.com/office/powerpoint/2010/main" val="383029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3494F91-BFEB-4C3E-B181-3EB9776288A5}"/>
              </a:ext>
            </a:extLst>
          </p:cNvPr>
          <p:cNvSpPr/>
          <p:nvPr/>
        </p:nvSpPr>
        <p:spPr>
          <a:xfrm>
            <a:off x="1195647" y="127039"/>
            <a:ext cx="9800705" cy="1107996"/>
          </a:xfrm>
          <a:prstGeom prst="rect">
            <a:avLst/>
          </a:prstGeom>
          <a:noFill/>
        </p:spPr>
        <p:txBody>
          <a:bodyPr wrap="square" lIns="91440" tIns="45720" rIns="91440" bIns="45720">
            <a:spAutoFit/>
          </a:bodyPr>
          <a:lstStyle/>
          <a:p>
            <a:pPr algn="ctr"/>
            <a:r>
              <a:rPr lang="en-US" sz="6600" dirty="0">
                <a:ln w="0"/>
                <a:effectLst>
                  <a:outerShdw blurRad="38100" dist="19050" dir="2700000" algn="tl" rotWithShape="0">
                    <a:schemeClr val="dk1">
                      <a:alpha val="40000"/>
                    </a:schemeClr>
                  </a:outerShdw>
                </a:effectLst>
              </a:rPr>
              <a:t>Table Diagram</a:t>
            </a:r>
            <a:endParaRPr lang="he-IL" sz="6600" b="0" cap="none" spc="0" dirty="0">
              <a:ln w="0"/>
              <a:solidFill>
                <a:schemeClr val="tx1"/>
              </a:solidFill>
              <a:effectLst>
                <a:outerShdw blurRad="38100" dist="19050" dir="2700000" algn="tl" rotWithShape="0">
                  <a:schemeClr val="dk1">
                    <a:alpha val="40000"/>
                  </a:schemeClr>
                </a:outerShdw>
              </a:effectLst>
            </a:endParaRPr>
          </a:p>
        </p:txBody>
      </p:sp>
      <p:pic>
        <p:nvPicPr>
          <p:cNvPr id="5" name="מציין מיקום תוכן 4">
            <a:extLst>
              <a:ext uri="{FF2B5EF4-FFF2-40B4-BE49-F238E27FC236}">
                <a16:creationId xmlns:a16="http://schemas.microsoft.com/office/drawing/2014/main" id="{3057F4A9-6DC1-496F-99B8-2BB1571C6B7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3948" y="1235035"/>
            <a:ext cx="10232968" cy="5495926"/>
          </a:xfrm>
          <a:prstGeom prst="rect">
            <a:avLst/>
          </a:prstGeom>
          <a:noFill/>
        </p:spPr>
      </p:pic>
    </p:spTree>
    <p:extLst>
      <p:ext uri="{BB962C8B-B14F-4D97-AF65-F5344CB8AC3E}">
        <p14:creationId xmlns:p14="http://schemas.microsoft.com/office/powerpoint/2010/main" val="287823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DB6B0F97-5555-4199-968C-D2FF6E1ED193}"/>
              </a:ext>
            </a:extLst>
          </p:cNvPr>
          <p:cNvSpPr/>
          <p:nvPr/>
        </p:nvSpPr>
        <p:spPr>
          <a:xfrm>
            <a:off x="474518" y="1583963"/>
            <a:ext cx="10520449" cy="5062348"/>
          </a:xfrm>
          <a:prstGeom prst="rect">
            <a:avLst/>
          </a:prstGeom>
        </p:spPr>
        <p:txBody>
          <a:bodyPr wrap="square">
            <a:spAutoFit/>
          </a:bodyPr>
          <a:lstStyle/>
          <a:p>
            <a:pPr algn="l">
              <a:lnSpc>
                <a:spcPct val="150000"/>
              </a:lnSpc>
              <a:spcAft>
                <a:spcPts val="800"/>
              </a:spcAft>
            </a:pPr>
            <a:r>
              <a:rPr lang="en-US" sz="2000" kern="100" dirty="0">
                <a:latin typeface="Arial" panose="020B0604020202020204" pitchFamily="34" charset="0"/>
                <a:ea typeface="Arial" panose="020B0604020202020204" pitchFamily="34" charset="0"/>
                <a:cs typeface="Arial" panose="020B0604020202020204" pitchFamily="34" charset="0"/>
              </a:rPr>
              <a:t>The program is responsible to monitor the animal’s health and needs, documents their feeding and treatments and also adding new animals to the zoo, storing and managing all the relevant data about the zoo animals and showing all the data to the user, by sorting and selecting which data the user in interested in monitoring.</a:t>
            </a:r>
          </a:p>
          <a:p>
            <a:pPr algn="l">
              <a:lnSpc>
                <a:spcPct val="150000"/>
              </a:lnSpc>
              <a:spcAft>
                <a:spcPts val="800"/>
              </a:spcAft>
            </a:pPr>
            <a:endParaRPr lang="en-US" sz="2000" kern="100" dirty="0">
              <a:latin typeface="Arial" panose="020B0604020202020204" pitchFamily="34" charset="0"/>
              <a:ea typeface="Arial" panose="020B0604020202020204" pitchFamily="34" charset="0"/>
              <a:cs typeface="Arial" panose="020B0604020202020204" pitchFamily="34" charset="0"/>
            </a:endParaRPr>
          </a:p>
          <a:p>
            <a:pPr marL="0" indent="0" algn="l">
              <a:lnSpc>
                <a:spcPct val="150000"/>
              </a:lnSpc>
              <a:spcAft>
                <a:spcPts val="800"/>
              </a:spcAft>
              <a:buNone/>
            </a:pPr>
            <a:r>
              <a:rPr lang="en-US" sz="2000" kern="100" dirty="0">
                <a:latin typeface="Arial" panose="020B0604020202020204" pitchFamily="34" charset="0"/>
                <a:ea typeface="Arial" panose="020B0604020202020204" pitchFamily="34" charset="0"/>
                <a:cs typeface="Arial" panose="020B0604020202020204" pitchFamily="34" charset="0"/>
              </a:rPr>
              <a:t>The program also has a sub system that sells tickets to visitors to enter the zoo.</a:t>
            </a:r>
          </a:p>
          <a:p>
            <a:pPr marL="0" indent="0" algn="l">
              <a:lnSpc>
                <a:spcPct val="150000"/>
              </a:lnSpc>
              <a:spcAft>
                <a:spcPts val="800"/>
              </a:spcAft>
              <a:buNone/>
            </a:pPr>
            <a:r>
              <a:rPr lang="en-US" sz="2000" kern="100" dirty="0">
                <a:latin typeface="Arial" panose="020B0604020202020204" pitchFamily="34" charset="0"/>
                <a:ea typeface="Arial" panose="020B0604020202020204" pitchFamily="34" charset="0"/>
                <a:cs typeface="Arial" panose="020B0604020202020204" pitchFamily="34" charset="0"/>
              </a:rPr>
              <a:t>In the sub system, the options are: Selling tickets, making payments, canceling tickets, making zoo entrances, showing purchase and entrance history of all visitors and also adding new visitor files for convenient future purchases.</a:t>
            </a:r>
          </a:p>
          <a:p>
            <a:pPr algn="l">
              <a:lnSpc>
                <a:spcPct val="150000"/>
              </a:lnSpc>
              <a:spcAft>
                <a:spcPts val="800"/>
              </a:spcAft>
            </a:pPr>
            <a:endParaRPr lang="en-US" sz="2000" kern="100" dirty="0">
              <a:latin typeface="Arial" panose="020B0604020202020204" pitchFamily="34" charset="0"/>
              <a:ea typeface="Arial" panose="020B0604020202020204" pitchFamily="34" charset="0"/>
              <a:cs typeface="Arial" panose="020B0604020202020204" pitchFamily="34" charset="0"/>
            </a:endParaRPr>
          </a:p>
        </p:txBody>
      </p:sp>
      <p:sp>
        <p:nvSpPr>
          <p:cNvPr id="5" name="מלבן 4">
            <a:extLst>
              <a:ext uri="{FF2B5EF4-FFF2-40B4-BE49-F238E27FC236}">
                <a16:creationId xmlns:a16="http://schemas.microsoft.com/office/drawing/2014/main" id="{FE89FB82-8C03-465F-A50F-05DA7F698BFA}"/>
              </a:ext>
            </a:extLst>
          </p:cNvPr>
          <p:cNvSpPr/>
          <p:nvPr/>
        </p:nvSpPr>
        <p:spPr>
          <a:xfrm>
            <a:off x="1080655" y="211689"/>
            <a:ext cx="9800705" cy="1107996"/>
          </a:xfrm>
          <a:prstGeom prst="rect">
            <a:avLst/>
          </a:prstGeom>
          <a:noFill/>
        </p:spPr>
        <p:txBody>
          <a:bodyPr wrap="square" lIns="91440" tIns="45720" rIns="91440" bIns="45720">
            <a:spAutoFit/>
          </a:bodyPr>
          <a:lstStyle/>
          <a:p>
            <a:pPr algn="ctr"/>
            <a:r>
              <a:rPr lang="en-US" sz="6600" dirty="0">
                <a:ln w="0"/>
                <a:effectLst>
                  <a:outerShdw blurRad="38100" dist="19050" dir="2700000" algn="tl" rotWithShape="0">
                    <a:schemeClr val="dk1">
                      <a:alpha val="40000"/>
                    </a:schemeClr>
                  </a:outerShdw>
                </a:effectLst>
              </a:rPr>
              <a:t>Description</a:t>
            </a:r>
            <a:endParaRPr lang="he-IL" sz="6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7391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50D0379-6163-DC51-162E-F2388E6830E0}"/>
              </a:ext>
            </a:extLst>
          </p:cNvPr>
          <p:cNvSpPr>
            <a:spLocks noGrp="1"/>
          </p:cNvSpPr>
          <p:nvPr>
            <p:ph idx="1"/>
          </p:nvPr>
        </p:nvSpPr>
        <p:spPr>
          <a:xfrm>
            <a:off x="369762" y="361603"/>
            <a:ext cx="11159991" cy="6496397"/>
          </a:xfrm>
        </p:spPr>
        <p:txBody>
          <a:bodyPr>
            <a:normAutofit/>
          </a:bodyPr>
          <a:lstStyle/>
          <a:p>
            <a:pPr>
              <a:buFont typeface="Wingdings" panose="05000000000000000000" pitchFamily="2" charset="2"/>
              <a:buChar char="Ø"/>
            </a:pPr>
            <a:r>
              <a:rPr lang="en-US" sz="2400" b="1" kern="100" dirty="0">
                <a:solidFill>
                  <a:schemeClr val="tx1"/>
                </a:solidFill>
                <a:latin typeface="Arial" panose="020B0604020202020204" pitchFamily="34" charset="0"/>
                <a:ea typeface="Arial" panose="020B0604020202020204" pitchFamily="34" charset="0"/>
                <a:cs typeface="Arial" panose="020B0604020202020204" pitchFamily="34" charset="0"/>
              </a:rPr>
              <a:t>What is the database for?</a:t>
            </a:r>
          </a:p>
          <a:p>
            <a:pPr marL="0" indent="0">
              <a:buNone/>
            </a:pPr>
            <a:endParaRPr lang="en-US" sz="2000" kern="1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0" indent="0">
              <a:buNone/>
            </a:pPr>
            <a:r>
              <a:rPr lang="en-US" sz="2000" kern="100" dirty="0">
                <a:solidFill>
                  <a:schemeClr val="tx1"/>
                </a:solidFill>
                <a:latin typeface="Arial" panose="020B0604020202020204" pitchFamily="34" charset="0"/>
                <a:ea typeface="Arial" panose="020B0604020202020204" pitchFamily="34" charset="0"/>
                <a:cs typeface="Arial" panose="020B0604020202020204" pitchFamily="34" charset="0"/>
              </a:rPr>
              <a:t>In this project, we want to build a database for our JAVA program.</a:t>
            </a:r>
          </a:p>
          <a:p>
            <a:pPr marL="0" indent="0" algn="l">
              <a:lnSpc>
                <a:spcPct val="150000"/>
              </a:lnSpc>
              <a:spcAft>
                <a:spcPts val="800"/>
              </a:spcAft>
              <a:buNone/>
            </a:pPr>
            <a:r>
              <a:rPr lang="en-US" sz="2000" kern="100" dirty="0">
                <a:solidFill>
                  <a:schemeClr val="tx1"/>
                </a:solidFill>
                <a:latin typeface="Arial" panose="020B0604020202020204" pitchFamily="34" charset="0"/>
                <a:ea typeface="Arial" panose="020B0604020202020204" pitchFamily="34" charset="0"/>
                <a:cs typeface="Arial" panose="020B0604020202020204" pitchFamily="34" charset="0"/>
              </a:rPr>
              <a:t>The program is storing a lot of data: purchases, entrances, visitors and employees.</a:t>
            </a:r>
          </a:p>
          <a:p>
            <a:pPr marL="0" indent="0" algn="l">
              <a:lnSpc>
                <a:spcPct val="150000"/>
              </a:lnSpc>
              <a:spcAft>
                <a:spcPts val="800"/>
              </a:spcAft>
              <a:buNone/>
            </a:pPr>
            <a:r>
              <a:rPr lang="en-US" sz="2000" kern="100" dirty="0">
                <a:solidFill>
                  <a:schemeClr val="tx1"/>
                </a:solidFill>
                <a:latin typeface="Arial" panose="020B0604020202020204" pitchFamily="34" charset="0"/>
                <a:ea typeface="Arial" panose="020B0604020202020204" pitchFamily="34" charset="0"/>
                <a:cs typeface="Arial" panose="020B0604020202020204" pitchFamily="34" charset="0"/>
              </a:rPr>
              <a:t>In our application, the data is stored in different data structures that are built in the JAVA language such as lists, sets, maps etc.</a:t>
            </a:r>
          </a:p>
          <a:p>
            <a:pPr marL="0" indent="0" algn="l">
              <a:lnSpc>
                <a:spcPct val="150000"/>
              </a:lnSpc>
              <a:spcAft>
                <a:spcPts val="800"/>
              </a:spcAft>
              <a:buNone/>
            </a:pPr>
            <a:r>
              <a:rPr lang="en-US" sz="2000" kern="100" dirty="0">
                <a:solidFill>
                  <a:schemeClr val="tx1"/>
                </a:solidFill>
                <a:latin typeface="Arial" panose="020B0604020202020204" pitchFamily="34" charset="0"/>
                <a:ea typeface="Arial" panose="020B0604020202020204" pitchFamily="34" charset="0"/>
                <a:cs typeface="Arial" panose="020B0604020202020204" pitchFamily="34" charset="0"/>
              </a:rPr>
              <a:t>A database solution would be perfect for our program, in order to store the large amount of data in a safe, convenient and organized way. Also we want the data to be saved each time we disconnect from the program.</a:t>
            </a:r>
          </a:p>
          <a:p>
            <a:pPr marL="0" indent="0" algn="l">
              <a:lnSpc>
                <a:spcPct val="150000"/>
              </a:lnSpc>
              <a:spcAft>
                <a:spcPts val="800"/>
              </a:spcAft>
              <a:buNone/>
            </a:pPr>
            <a:r>
              <a:rPr lang="en-US" sz="2000" kern="100" dirty="0">
                <a:solidFill>
                  <a:schemeClr val="tx1"/>
                </a:solidFill>
                <a:latin typeface="Arial" panose="020B0604020202020204" pitchFamily="34" charset="0"/>
                <a:ea typeface="Arial" panose="020B0604020202020204" pitchFamily="34" charset="0"/>
                <a:cs typeface="Arial" panose="020B0604020202020204" pitchFamily="34" charset="0"/>
              </a:rPr>
              <a:t>Therefore, in this project we are going to build a database in PostgreSQL server, that is going to help us take this program to a new level of magnitude and complexity.</a:t>
            </a:r>
          </a:p>
          <a:p>
            <a:pPr marL="0" indent="0" algn="l">
              <a:lnSpc>
                <a:spcPct val="150000"/>
              </a:lnSpc>
              <a:spcAft>
                <a:spcPts val="800"/>
              </a:spcAft>
              <a:buNone/>
            </a:pPr>
            <a:endParaRPr lang="en-US" sz="2000" kern="100" dirty="0">
              <a:latin typeface="Arial" panose="020B0604020202020204" pitchFamily="34" charset="0"/>
              <a:ea typeface="Arial" panose="020B0604020202020204" pitchFamily="34" charset="0"/>
              <a:cs typeface="Arial" panose="020B0604020202020204" pitchFamily="34" charset="0"/>
            </a:endParaRPr>
          </a:p>
          <a:p>
            <a:pPr marL="0" indent="0">
              <a:buNone/>
            </a:pPr>
            <a:endParaRPr lang="en-IL" sz="2000" dirty="0"/>
          </a:p>
        </p:txBody>
      </p:sp>
    </p:spTree>
    <p:extLst>
      <p:ext uri="{BB962C8B-B14F-4D97-AF65-F5344CB8AC3E}">
        <p14:creationId xmlns:p14="http://schemas.microsoft.com/office/powerpoint/2010/main" val="178814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C6575D80-EF58-190D-7588-D83378CC6891}"/>
              </a:ext>
            </a:extLst>
          </p:cNvPr>
          <p:cNvSpPr>
            <a:spLocks noGrp="1"/>
          </p:cNvSpPr>
          <p:nvPr>
            <p:ph idx="1"/>
          </p:nvPr>
        </p:nvSpPr>
        <p:spPr>
          <a:xfrm>
            <a:off x="511078" y="889462"/>
            <a:ext cx="10262215" cy="5642351"/>
          </a:xfrm>
        </p:spPr>
        <p:txBody>
          <a:bodyPr/>
          <a:lstStyle/>
          <a:p>
            <a:pPr algn="l">
              <a:lnSpc>
                <a:spcPct val="150000"/>
              </a:lnSpc>
              <a:spcAft>
                <a:spcPts val="800"/>
              </a:spcAft>
            </a:pPr>
            <a:r>
              <a:rPr lang="en-US" sz="2400" b="1" kern="100" dirty="0">
                <a:solidFill>
                  <a:schemeClr val="tx1"/>
                </a:solidFill>
                <a:latin typeface="Arial" panose="020B0604020202020204" pitchFamily="34" charset="0"/>
                <a:ea typeface="Arial" panose="020B0604020202020204" pitchFamily="34" charset="0"/>
                <a:cs typeface="Arial" panose="020B0604020202020204" pitchFamily="34" charset="0"/>
              </a:rPr>
              <a:t>The entities of our new database are:</a:t>
            </a:r>
          </a:p>
          <a:p>
            <a:pPr marL="0" indent="0" algn="l">
              <a:lnSpc>
                <a:spcPct val="150000"/>
              </a:lnSpc>
              <a:spcAft>
                <a:spcPts val="800"/>
              </a:spcAft>
              <a:buNone/>
            </a:pPr>
            <a:r>
              <a:rPr lang="en-US" sz="2000" kern="100" dirty="0">
                <a:solidFill>
                  <a:schemeClr val="tx1"/>
                </a:solidFill>
                <a:latin typeface="Arial" panose="020B0604020202020204" pitchFamily="34" charset="0"/>
                <a:ea typeface="Arial" panose="020B0604020202020204" pitchFamily="34" charset="0"/>
                <a:cs typeface="Arial" panose="020B0604020202020204" pitchFamily="34" charset="0"/>
              </a:rPr>
              <a:t>Employees, visitors, tickets, entrances, users and animals.</a:t>
            </a:r>
          </a:p>
          <a:p>
            <a:pPr algn="l">
              <a:lnSpc>
                <a:spcPct val="150000"/>
              </a:lnSpc>
              <a:spcAft>
                <a:spcPts val="800"/>
              </a:spcAft>
            </a:pPr>
            <a:r>
              <a:rPr lang="en-US" sz="2400" b="1" kern="100" dirty="0">
                <a:solidFill>
                  <a:schemeClr val="tx1"/>
                </a:solidFill>
                <a:latin typeface="Arial" panose="020B0604020202020204" pitchFamily="34" charset="0"/>
                <a:ea typeface="Arial" panose="020B0604020202020204" pitchFamily="34" charset="0"/>
                <a:cs typeface="Arial" panose="020B0604020202020204" pitchFamily="34" charset="0"/>
              </a:rPr>
              <a:t>The relationships between entities:</a:t>
            </a:r>
          </a:p>
          <a:p>
            <a:pPr marL="0" indent="0" algn="l">
              <a:lnSpc>
                <a:spcPct val="150000"/>
              </a:lnSpc>
              <a:spcAft>
                <a:spcPts val="800"/>
              </a:spcAft>
              <a:buNone/>
            </a:pPr>
            <a:r>
              <a:rPr lang="en-US" sz="2000" kern="100" dirty="0">
                <a:solidFill>
                  <a:schemeClr val="tx1"/>
                </a:solidFill>
                <a:latin typeface="Arial" panose="020B0604020202020204" pitchFamily="34" charset="0"/>
                <a:ea typeface="Arial" panose="020B0604020202020204" pitchFamily="34" charset="0"/>
                <a:cs typeface="Arial" panose="020B0604020202020204" pitchFamily="34" charset="0"/>
              </a:rPr>
              <a:t>Employees work at the zoo and connect to the program with a username and password.</a:t>
            </a:r>
          </a:p>
          <a:p>
            <a:pPr marL="0" indent="0" algn="l">
              <a:lnSpc>
                <a:spcPct val="150000"/>
              </a:lnSpc>
              <a:spcAft>
                <a:spcPts val="800"/>
              </a:spcAft>
              <a:buNone/>
            </a:pPr>
            <a:r>
              <a:rPr lang="en-US" sz="2000" kern="100" dirty="0">
                <a:solidFill>
                  <a:schemeClr val="tx1"/>
                </a:solidFill>
                <a:latin typeface="Arial" panose="020B0604020202020204" pitchFamily="34" charset="0"/>
                <a:ea typeface="Arial" panose="020B0604020202020204" pitchFamily="34" charset="0"/>
                <a:cs typeface="Arial" panose="020B0604020202020204" pitchFamily="34" charset="0"/>
              </a:rPr>
              <a:t>The employees monitor and document all the zoo animals and also sell tickets to visitors.</a:t>
            </a:r>
          </a:p>
          <a:p>
            <a:pPr marL="0" indent="0" algn="l">
              <a:lnSpc>
                <a:spcPct val="150000"/>
              </a:lnSpc>
              <a:spcAft>
                <a:spcPts val="800"/>
              </a:spcAft>
              <a:buNone/>
            </a:pPr>
            <a:r>
              <a:rPr lang="en-US" sz="2000" kern="100" dirty="0">
                <a:solidFill>
                  <a:schemeClr val="tx1"/>
                </a:solidFill>
                <a:latin typeface="Arial" panose="020B0604020202020204" pitchFamily="34" charset="0"/>
                <a:ea typeface="Arial" panose="020B0604020202020204" pitchFamily="34" charset="0"/>
                <a:cs typeface="Arial" panose="020B0604020202020204" pitchFamily="34" charset="0"/>
              </a:rPr>
              <a:t>The visitors buy tickets and make entrances to the zoo by using the tickets they bought.</a:t>
            </a:r>
          </a:p>
          <a:p>
            <a:endParaRPr lang="en-IL" dirty="0"/>
          </a:p>
        </p:txBody>
      </p:sp>
    </p:spTree>
    <p:extLst>
      <p:ext uri="{BB962C8B-B14F-4D97-AF65-F5344CB8AC3E}">
        <p14:creationId xmlns:p14="http://schemas.microsoft.com/office/powerpoint/2010/main" val="820639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1AA4E3D5-457B-497C-99F6-0C809D73DF87}"/>
              </a:ext>
            </a:extLst>
          </p:cNvPr>
          <p:cNvSpPr>
            <a:spLocks noGrp="1"/>
          </p:cNvSpPr>
          <p:nvPr>
            <p:ph idx="1"/>
          </p:nvPr>
        </p:nvSpPr>
        <p:spPr>
          <a:xfrm>
            <a:off x="498764" y="1770612"/>
            <a:ext cx="11313621" cy="6018414"/>
          </a:xfrm>
        </p:spPr>
        <p:txBody>
          <a:bodyPr>
            <a:noAutofit/>
          </a:bodyPr>
          <a:lstStyle/>
          <a:p>
            <a:pPr marL="0" indent="0" algn="l">
              <a:spcAft>
                <a:spcPts val="800"/>
              </a:spcAft>
              <a:buNone/>
            </a:pPr>
            <a:r>
              <a:rPr lang="en-US" sz="2000" kern="100" dirty="0">
                <a:solidFill>
                  <a:schemeClr val="tx1">
                    <a:lumMod val="95000"/>
                    <a:lumOff val="5000"/>
                  </a:schemeClr>
                </a:solidFill>
                <a:latin typeface="Arial" panose="020B0604020202020204" pitchFamily="34" charset="0"/>
                <a:cs typeface="Arial" panose="020B0604020202020204" pitchFamily="34" charset="0"/>
              </a:rPr>
              <a:t>After logging into the pgAdmin system, you need to </a:t>
            </a:r>
            <a:r>
              <a:rPr lang="en-US" sz="2000" u="sng" kern="100" dirty="0">
                <a:solidFill>
                  <a:schemeClr val="tx1">
                    <a:lumMod val="95000"/>
                    <a:lumOff val="5000"/>
                  </a:schemeClr>
                </a:solidFill>
                <a:latin typeface="Arial" panose="020B0604020202020204" pitchFamily="34" charset="0"/>
                <a:cs typeface="Arial" panose="020B0604020202020204" pitchFamily="34" charset="0"/>
              </a:rPr>
              <a:t>enter the password to connect</a:t>
            </a:r>
            <a:r>
              <a:rPr lang="en-US" sz="2000" kern="100" dirty="0">
                <a:solidFill>
                  <a:schemeClr val="tx1">
                    <a:lumMod val="95000"/>
                    <a:lumOff val="5000"/>
                  </a:schemeClr>
                </a:solidFill>
                <a:latin typeface="Arial" panose="020B0604020202020204" pitchFamily="34" charset="0"/>
                <a:cs typeface="Arial" panose="020B0604020202020204" pitchFamily="34" charset="0"/>
              </a:rPr>
              <a:t> to the "PostgreSQL" server.</a:t>
            </a:r>
          </a:p>
          <a:p>
            <a:pPr marL="0" indent="0" algn="l">
              <a:spcAft>
                <a:spcPts val="800"/>
              </a:spcAft>
              <a:buNone/>
            </a:pPr>
            <a:r>
              <a:rPr lang="en-US" sz="2000" kern="100" dirty="0">
                <a:solidFill>
                  <a:schemeClr val="tx1">
                    <a:lumMod val="95000"/>
                    <a:lumOff val="5000"/>
                  </a:schemeClr>
                </a:solidFill>
                <a:latin typeface="Arial" panose="020B0604020202020204" pitchFamily="34" charset="0"/>
                <a:cs typeface="Arial" panose="020B0604020202020204" pitchFamily="34" charset="0"/>
              </a:rPr>
              <a:t>To create a new database, press right-click on “databases” and create a new database the give it a name.</a:t>
            </a:r>
          </a:p>
          <a:p>
            <a:pPr marL="0" indent="0" algn="l">
              <a:spcAft>
                <a:spcPts val="800"/>
              </a:spcAft>
              <a:buNone/>
            </a:pPr>
            <a:r>
              <a:rPr lang="en-US" sz="2000" kern="100" dirty="0">
                <a:solidFill>
                  <a:schemeClr val="tx1">
                    <a:lumMod val="95000"/>
                    <a:lumOff val="5000"/>
                  </a:schemeClr>
                </a:solidFill>
                <a:latin typeface="Arial" panose="020B0604020202020204" pitchFamily="34" charset="0"/>
                <a:cs typeface="Arial" panose="020B0604020202020204" pitchFamily="34" charset="0"/>
              </a:rPr>
              <a:t>To open the query file that creates the database, </a:t>
            </a:r>
            <a:r>
              <a:rPr lang="en-US" sz="2000" u="sng" kern="100" dirty="0">
                <a:solidFill>
                  <a:schemeClr val="tx1">
                    <a:lumMod val="95000"/>
                    <a:lumOff val="5000"/>
                  </a:schemeClr>
                </a:solidFill>
                <a:latin typeface="Arial" panose="020B0604020202020204" pitchFamily="34" charset="0"/>
                <a:cs typeface="Arial" panose="020B0604020202020204" pitchFamily="34" charset="0"/>
              </a:rPr>
              <a:t>click on</a:t>
            </a:r>
            <a:r>
              <a:rPr lang="en-US" sz="2000" kern="100" dirty="0">
                <a:solidFill>
                  <a:schemeClr val="tx1">
                    <a:lumMod val="95000"/>
                    <a:lumOff val="5000"/>
                  </a:schemeClr>
                </a:solidFill>
                <a:latin typeface="Arial" panose="020B0604020202020204" pitchFamily="34" charset="0"/>
                <a:cs typeface="Arial" panose="020B0604020202020204" pitchFamily="34" charset="0"/>
              </a:rPr>
              <a:t>: </a:t>
            </a:r>
            <a:br>
              <a:rPr lang="en-US" sz="2000" kern="100" dirty="0">
                <a:solidFill>
                  <a:schemeClr val="tx1">
                    <a:lumMod val="95000"/>
                    <a:lumOff val="5000"/>
                  </a:schemeClr>
                </a:solidFill>
                <a:latin typeface="Arial" panose="020B0604020202020204" pitchFamily="34" charset="0"/>
                <a:cs typeface="Arial" panose="020B0604020202020204" pitchFamily="34" charset="0"/>
              </a:rPr>
            </a:br>
            <a:r>
              <a:rPr lang="en-US" sz="2000" kern="100" dirty="0">
                <a:solidFill>
                  <a:schemeClr val="tx1">
                    <a:lumMod val="95000"/>
                    <a:lumOff val="5000"/>
                  </a:schemeClr>
                </a:solidFill>
                <a:latin typeface="Arial" panose="020B0604020202020204" pitchFamily="34" charset="0"/>
                <a:cs typeface="Arial" panose="020B0604020202020204" pitchFamily="34" charset="0"/>
              </a:rPr>
              <a:t>Databases → Postgres → Query Tool → Open File → </a:t>
            </a:r>
            <a:r>
              <a:rPr lang="en-US" sz="2000" kern="100" dirty="0" err="1">
                <a:solidFill>
                  <a:schemeClr val="tx1">
                    <a:lumMod val="95000"/>
                    <a:lumOff val="5000"/>
                  </a:schemeClr>
                </a:solidFill>
                <a:latin typeface="Arial" panose="020B0604020202020204" pitchFamily="34" charset="0"/>
                <a:cs typeface="Arial" panose="020B0604020202020204" pitchFamily="34" charset="0"/>
              </a:rPr>
              <a:t>CreateDatabaseQueries.sql</a:t>
            </a:r>
            <a:endParaRPr lang="en-US" sz="2000" kern="100" dirty="0">
              <a:solidFill>
                <a:schemeClr val="tx1">
                  <a:lumMod val="95000"/>
                  <a:lumOff val="5000"/>
                </a:schemeClr>
              </a:solidFill>
              <a:latin typeface="Arial" panose="020B0604020202020204" pitchFamily="34" charset="0"/>
              <a:cs typeface="Arial" panose="020B0604020202020204" pitchFamily="34" charset="0"/>
            </a:endParaRPr>
          </a:p>
          <a:p>
            <a:pPr marL="0" indent="0" algn="l">
              <a:lnSpc>
                <a:spcPct val="160000"/>
              </a:lnSpc>
              <a:spcAft>
                <a:spcPts val="800"/>
              </a:spcAft>
              <a:buNone/>
            </a:pPr>
            <a:r>
              <a:rPr lang="en-US" sz="2000" kern="100" dirty="0">
                <a:solidFill>
                  <a:schemeClr val="tx1">
                    <a:lumMod val="95000"/>
                    <a:lumOff val="5000"/>
                  </a:schemeClr>
                </a:solidFill>
                <a:latin typeface="Arial" panose="020B0604020202020204" pitchFamily="34" charset="0"/>
                <a:cs typeface="Arial" panose="020B0604020202020204" pitchFamily="34" charset="0"/>
              </a:rPr>
              <a:t>Once the file is loaded into the system, you can execute it by clicking on Execute Script (F5) and the database will be created.</a:t>
            </a:r>
          </a:p>
        </p:txBody>
      </p:sp>
      <p:sp>
        <p:nvSpPr>
          <p:cNvPr id="4" name="מלבן 3">
            <a:extLst>
              <a:ext uri="{FF2B5EF4-FFF2-40B4-BE49-F238E27FC236}">
                <a16:creationId xmlns:a16="http://schemas.microsoft.com/office/drawing/2014/main" id="{63494F91-BFEB-4C3E-B181-3EB9776288A5}"/>
              </a:ext>
            </a:extLst>
          </p:cNvPr>
          <p:cNvSpPr/>
          <p:nvPr/>
        </p:nvSpPr>
        <p:spPr>
          <a:xfrm>
            <a:off x="1195647" y="127039"/>
            <a:ext cx="9800705" cy="1107996"/>
          </a:xfrm>
          <a:prstGeom prst="rect">
            <a:avLst/>
          </a:prstGeom>
          <a:noFill/>
        </p:spPr>
        <p:txBody>
          <a:bodyPr wrap="square" lIns="91440" tIns="45720" rIns="91440" bIns="45720">
            <a:spAutoFit/>
          </a:bodyPr>
          <a:lstStyle/>
          <a:p>
            <a:pPr algn="ctr"/>
            <a:r>
              <a:rPr lang="en-US" sz="6600" dirty="0">
                <a:ln w="0"/>
                <a:effectLst>
                  <a:outerShdw blurRad="38100" dist="19050" dir="2700000" algn="tl" rotWithShape="0">
                    <a:schemeClr val="dk1">
                      <a:alpha val="40000"/>
                    </a:schemeClr>
                  </a:outerShdw>
                </a:effectLst>
              </a:rPr>
              <a:t>Requirements</a:t>
            </a:r>
            <a:endParaRPr lang="he-IL" sz="6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8283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7C21A27-944C-C190-C555-BEFE6CAD0319}"/>
              </a:ext>
            </a:extLst>
          </p:cNvPr>
          <p:cNvSpPr>
            <a:spLocks noGrp="1"/>
          </p:cNvSpPr>
          <p:nvPr>
            <p:ph idx="1"/>
          </p:nvPr>
        </p:nvSpPr>
        <p:spPr>
          <a:xfrm>
            <a:off x="677333" y="698269"/>
            <a:ext cx="10677851" cy="5343093"/>
          </a:xfrm>
        </p:spPr>
        <p:txBody>
          <a:bodyPr>
            <a:normAutofit lnSpcReduction="10000"/>
          </a:bodyPr>
          <a:lstStyle/>
          <a:p>
            <a:pPr marL="0" indent="0">
              <a:lnSpc>
                <a:spcPct val="150000"/>
              </a:lnSpc>
              <a:buNone/>
            </a:pPr>
            <a:r>
              <a:rPr lang="en-US" sz="2000" kern="100" dirty="0">
                <a:solidFill>
                  <a:schemeClr val="tx1">
                    <a:lumMod val="95000"/>
                    <a:lumOff val="5000"/>
                  </a:schemeClr>
                </a:solidFill>
                <a:latin typeface="Arial" panose="020B0604020202020204" pitchFamily="34" charset="0"/>
                <a:cs typeface="Arial" panose="020B0604020202020204" pitchFamily="34" charset="0"/>
              </a:rPr>
              <a:t>Next, </a:t>
            </a:r>
            <a:r>
              <a:rPr lang="en-US" sz="2000" u="sng" kern="100" dirty="0">
                <a:solidFill>
                  <a:schemeClr val="tx1">
                    <a:lumMod val="95000"/>
                    <a:lumOff val="5000"/>
                  </a:schemeClr>
                </a:solidFill>
                <a:latin typeface="Arial" panose="020B0604020202020204" pitchFamily="34" charset="0"/>
                <a:cs typeface="Arial" panose="020B0604020202020204" pitchFamily="34" charset="0"/>
              </a:rPr>
              <a:t>open the "Eclipse" </a:t>
            </a:r>
            <a:r>
              <a:rPr lang="en-US" sz="2000" kern="100" dirty="0">
                <a:solidFill>
                  <a:schemeClr val="tx1">
                    <a:lumMod val="95000"/>
                    <a:lumOff val="5000"/>
                  </a:schemeClr>
                </a:solidFill>
                <a:latin typeface="Arial" panose="020B0604020202020204" pitchFamily="34" charset="0"/>
                <a:cs typeface="Arial" panose="020B0604020202020204" pitchFamily="34" charset="0"/>
              </a:rPr>
              <a:t>development environment, create a new Java project, and </a:t>
            </a:r>
            <a:r>
              <a:rPr lang="en-US" sz="2000" u="sng" kern="100" dirty="0">
                <a:solidFill>
                  <a:schemeClr val="tx1">
                    <a:lumMod val="95000"/>
                    <a:lumOff val="5000"/>
                  </a:schemeClr>
                </a:solidFill>
                <a:latin typeface="Arial" panose="020B0604020202020204" pitchFamily="34" charset="0"/>
                <a:cs typeface="Arial" panose="020B0604020202020204" pitchFamily="34" charset="0"/>
              </a:rPr>
              <a:t>perform the following steps</a:t>
            </a:r>
            <a:r>
              <a:rPr lang="en-US" sz="2000" kern="100" dirty="0">
                <a:solidFill>
                  <a:schemeClr val="tx1">
                    <a:lumMod val="95000"/>
                    <a:lumOff val="5000"/>
                  </a:schemeClr>
                </a:solidFill>
                <a:latin typeface="Arial" panose="020B0604020202020204" pitchFamily="34" charset="0"/>
                <a:cs typeface="Arial" panose="020B0604020202020204" pitchFamily="34" charset="0"/>
              </a:rPr>
              <a:t>: </a:t>
            </a:r>
          </a:p>
          <a:p>
            <a:pPr marL="0" indent="0">
              <a:lnSpc>
                <a:spcPct val="150000"/>
              </a:lnSpc>
              <a:buNone/>
            </a:pPr>
            <a:r>
              <a:rPr lang="en-US" sz="2000" kern="100" dirty="0">
                <a:solidFill>
                  <a:schemeClr val="tx1">
                    <a:lumMod val="95000"/>
                    <a:lumOff val="5000"/>
                  </a:schemeClr>
                </a:solidFill>
                <a:latin typeface="Arial" panose="020B0604020202020204" pitchFamily="34" charset="0"/>
                <a:cs typeface="Arial" panose="020B0604020202020204" pitchFamily="34" charset="0"/>
              </a:rPr>
              <a:t>Copy all the source files from the "zooManagerSystemWithSQLdb.zip" file into the ‘</a:t>
            </a:r>
            <a:r>
              <a:rPr lang="en-US" sz="2000" kern="100" dirty="0" err="1">
                <a:solidFill>
                  <a:schemeClr val="tx1">
                    <a:lumMod val="95000"/>
                    <a:lumOff val="5000"/>
                  </a:schemeClr>
                </a:solidFill>
                <a:latin typeface="Arial" panose="020B0604020202020204" pitchFamily="34" charset="0"/>
                <a:cs typeface="Arial" panose="020B0604020202020204" pitchFamily="34" charset="0"/>
              </a:rPr>
              <a:t>src</a:t>
            </a:r>
            <a:r>
              <a:rPr lang="en-US" sz="2000" kern="100" dirty="0">
                <a:solidFill>
                  <a:schemeClr val="tx1">
                    <a:lumMod val="95000"/>
                    <a:lumOff val="5000"/>
                  </a:schemeClr>
                </a:solidFill>
                <a:latin typeface="Arial" panose="020B0604020202020204" pitchFamily="34" charset="0"/>
                <a:cs typeface="Arial" panose="020B0604020202020204" pitchFamily="34" charset="0"/>
              </a:rPr>
              <a:t>’ directory of the new project you created in "Eclipse“.</a:t>
            </a:r>
          </a:p>
          <a:p>
            <a:pPr marL="0" indent="0">
              <a:lnSpc>
                <a:spcPct val="150000"/>
              </a:lnSpc>
              <a:buNone/>
            </a:pPr>
            <a:endParaRPr lang="en-US" sz="2000" kern="100" dirty="0">
              <a:solidFill>
                <a:schemeClr val="tx1">
                  <a:lumMod val="95000"/>
                  <a:lumOff val="5000"/>
                </a:schemeClr>
              </a:solidFill>
              <a:latin typeface="Arial" panose="020B0604020202020204" pitchFamily="34" charset="0"/>
              <a:cs typeface="Arial" panose="020B0604020202020204" pitchFamily="34" charset="0"/>
            </a:endParaRPr>
          </a:p>
          <a:p>
            <a:pPr marL="0" indent="0">
              <a:lnSpc>
                <a:spcPct val="150000"/>
              </a:lnSpc>
              <a:buNone/>
            </a:pPr>
            <a:r>
              <a:rPr lang="en-US" sz="2000" kern="100" dirty="0">
                <a:solidFill>
                  <a:schemeClr val="tx1">
                    <a:lumMod val="95000"/>
                    <a:lumOff val="5000"/>
                  </a:schemeClr>
                </a:solidFill>
                <a:latin typeface="Arial" panose="020B0604020202020204" pitchFamily="34" charset="0"/>
                <a:cs typeface="Arial" panose="020B0604020202020204" pitchFamily="34" charset="0"/>
              </a:rPr>
              <a:t>Copy the “postgresql-42.7.3.jar“ file into the project directory.</a:t>
            </a:r>
          </a:p>
          <a:p>
            <a:pPr marL="0" indent="0">
              <a:lnSpc>
                <a:spcPct val="150000"/>
              </a:lnSpc>
              <a:buNone/>
            </a:pPr>
            <a:r>
              <a:rPr lang="en-US" sz="2000" kern="100" dirty="0">
                <a:solidFill>
                  <a:schemeClr val="tx1">
                    <a:lumMod val="95000"/>
                    <a:lumOff val="5000"/>
                  </a:schemeClr>
                </a:solidFill>
                <a:latin typeface="Arial" panose="020B0604020202020204" pitchFamily="34" charset="0"/>
                <a:cs typeface="Arial" panose="020B0604020202020204" pitchFamily="34" charset="0"/>
              </a:rPr>
              <a:t> </a:t>
            </a:r>
            <a:br>
              <a:rPr lang="en-US" sz="2000" kern="100" dirty="0">
                <a:solidFill>
                  <a:schemeClr val="tx1">
                    <a:lumMod val="95000"/>
                    <a:lumOff val="5000"/>
                  </a:schemeClr>
                </a:solidFill>
                <a:latin typeface="Arial" panose="020B0604020202020204" pitchFamily="34" charset="0"/>
                <a:cs typeface="Arial" panose="020B0604020202020204" pitchFamily="34" charset="0"/>
              </a:rPr>
            </a:br>
            <a:r>
              <a:rPr lang="en-US" sz="2000" kern="100" dirty="0">
                <a:solidFill>
                  <a:schemeClr val="tx1">
                    <a:lumMod val="95000"/>
                    <a:lumOff val="5000"/>
                  </a:schemeClr>
                </a:solidFill>
                <a:latin typeface="Arial" panose="020B0604020202020204" pitchFamily="34" charset="0"/>
                <a:cs typeface="Arial" panose="020B0604020202020204" pitchFamily="34" charset="0"/>
              </a:rPr>
              <a:t>Right-click on the project folder you created →  Build Path → Configure Build Path → Libraries → </a:t>
            </a:r>
            <a:r>
              <a:rPr lang="en-US" sz="2000" kern="100" dirty="0" err="1">
                <a:solidFill>
                  <a:schemeClr val="tx1">
                    <a:lumMod val="95000"/>
                    <a:lumOff val="5000"/>
                  </a:schemeClr>
                </a:solidFill>
                <a:latin typeface="Arial" panose="020B0604020202020204" pitchFamily="34" charset="0"/>
                <a:cs typeface="Arial" panose="020B0604020202020204" pitchFamily="34" charset="0"/>
              </a:rPr>
              <a:t>Classpath</a:t>
            </a:r>
            <a:r>
              <a:rPr lang="en-US" sz="2000" kern="100" dirty="0">
                <a:solidFill>
                  <a:schemeClr val="tx1">
                    <a:lumMod val="95000"/>
                    <a:lumOff val="5000"/>
                  </a:schemeClr>
                </a:solidFill>
                <a:latin typeface="Arial" panose="020B0604020202020204" pitchFamily="34" charset="0"/>
                <a:cs typeface="Arial" panose="020B0604020202020204" pitchFamily="34" charset="0"/>
              </a:rPr>
              <a:t> → Add External JARs → postgresql-42.7.3.jar → Apply and close.</a:t>
            </a:r>
            <a:br>
              <a:rPr lang="en-US" sz="2000" kern="100" dirty="0">
                <a:solidFill>
                  <a:schemeClr val="tx1">
                    <a:lumMod val="95000"/>
                    <a:lumOff val="5000"/>
                  </a:schemeClr>
                </a:solidFill>
                <a:latin typeface="Arial" panose="020B0604020202020204" pitchFamily="34" charset="0"/>
                <a:cs typeface="Arial" panose="020B0604020202020204" pitchFamily="34" charset="0"/>
              </a:rPr>
            </a:br>
            <a:r>
              <a:rPr lang="he-IL" sz="2000" kern="100" dirty="0">
                <a:solidFill>
                  <a:schemeClr val="tx1">
                    <a:lumMod val="95000"/>
                    <a:lumOff val="5000"/>
                  </a:schemeClr>
                </a:solidFill>
                <a:latin typeface="Arial" panose="020B0604020202020204" pitchFamily="34" charset="0"/>
                <a:cs typeface="Arial" panose="020B0604020202020204" pitchFamily="34" charset="0"/>
              </a:rPr>
              <a:t>  </a:t>
            </a:r>
            <a:br>
              <a:rPr lang="en-US" sz="2000" kern="100" dirty="0">
                <a:solidFill>
                  <a:schemeClr val="tx1">
                    <a:lumMod val="95000"/>
                    <a:lumOff val="5000"/>
                  </a:schemeClr>
                </a:solidFill>
                <a:latin typeface="Arial" panose="020B0604020202020204" pitchFamily="34" charset="0"/>
                <a:cs typeface="Arial" panose="020B0604020202020204" pitchFamily="34" charset="0"/>
              </a:rPr>
            </a:br>
            <a:endParaRPr lang="he-IL" sz="2000" dirty="0">
              <a:latin typeface="Arial" panose="020B0604020202020204" pitchFamily="34" charset="0"/>
              <a:cs typeface="Arial" panose="020B0604020202020204" pitchFamily="34" charset="0"/>
            </a:endParaRPr>
          </a:p>
          <a:p>
            <a:pPr marL="0" indent="0">
              <a:buNone/>
            </a:pPr>
            <a:endParaRPr lang="en-IL" dirty="0"/>
          </a:p>
        </p:txBody>
      </p:sp>
    </p:spTree>
    <p:extLst>
      <p:ext uri="{BB962C8B-B14F-4D97-AF65-F5344CB8AC3E}">
        <p14:creationId xmlns:p14="http://schemas.microsoft.com/office/powerpoint/2010/main" val="96973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02D225F-1480-BAB9-C97C-8D9117875465}"/>
              </a:ext>
            </a:extLst>
          </p:cNvPr>
          <p:cNvSpPr>
            <a:spLocks noGrp="1"/>
          </p:cNvSpPr>
          <p:nvPr>
            <p:ph idx="1"/>
          </p:nvPr>
        </p:nvSpPr>
        <p:spPr>
          <a:xfrm>
            <a:off x="677333" y="773085"/>
            <a:ext cx="10386907" cy="5268278"/>
          </a:xfrm>
        </p:spPr>
        <p:txBody>
          <a:bodyPr>
            <a:normAutofit/>
          </a:bodyPr>
          <a:lstStyle/>
          <a:p>
            <a:pPr marL="0" indent="0">
              <a:buNone/>
            </a:pPr>
            <a:endParaRPr lang="en-US"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en-US" sz="2000" dirty="0">
                <a:solidFill>
                  <a:schemeClr val="tx1">
                    <a:lumMod val="95000"/>
                    <a:lumOff val="5000"/>
                  </a:schemeClr>
                </a:solidFill>
                <a:latin typeface="Arial" panose="020B0604020202020204" pitchFamily="34" charset="0"/>
                <a:cs typeface="Arial" panose="020B0604020202020204" pitchFamily="34" charset="0"/>
              </a:rPr>
              <a:t>The class that represents the database of the project is located in the </a:t>
            </a:r>
            <a:r>
              <a:rPr lang="en-US" sz="2000" dirty="0" err="1">
                <a:solidFill>
                  <a:schemeClr val="tx1">
                    <a:lumMod val="95000"/>
                    <a:lumOff val="5000"/>
                  </a:schemeClr>
                </a:solidFill>
                <a:latin typeface="Arial" panose="020B0604020202020204" pitchFamily="34" charset="0"/>
                <a:cs typeface="Arial" panose="020B0604020202020204" pitchFamily="34" charset="0"/>
              </a:rPr>
              <a:t>dataBases</a:t>
            </a:r>
            <a:r>
              <a:rPr lang="en-US" sz="2000" dirty="0">
                <a:solidFill>
                  <a:schemeClr val="tx1">
                    <a:lumMod val="95000"/>
                    <a:lumOff val="5000"/>
                  </a:schemeClr>
                </a:solidFill>
                <a:latin typeface="Arial" panose="020B0604020202020204" pitchFamily="34" charset="0"/>
                <a:cs typeface="Arial" panose="020B0604020202020204" pitchFamily="34" charset="0"/>
              </a:rPr>
              <a:t> package.</a:t>
            </a:r>
          </a:p>
          <a:p>
            <a:pPr marL="0" indent="0">
              <a:buNone/>
            </a:pPr>
            <a:r>
              <a:rPr lang="en-US" sz="2000" dirty="0">
                <a:solidFill>
                  <a:schemeClr val="tx1">
                    <a:lumMod val="95000"/>
                    <a:lumOff val="5000"/>
                  </a:schemeClr>
                </a:solidFill>
                <a:latin typeface="Arial" panose="020B0604020202020204" pitchFamily="34" charset="0"/>
                <a:cs typeface="Arial" panose="020B0604020202020204" pitchFamily="34" charset="0"/>
              </a:rPr>
              <a:t>The class called: jdbc.java.</a:t>
            </a:r>
          </a:p>
          <a:p>
            <a:pPr marL="0" indent="0">
              <a:buNone/>
            </a:pPr>
            <a:endParaRPr lang="en-US" sz="2000"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en-US" sz="2000" dirty="0">
                <a:solidFill>
                  <a:schemeClr val="tx1">
                    <a:lumMod val="95000"/>
                    <a:lumOff val="5000"/>
                  </a:schemeClr>
                </a:solidFill>
              </a:rPr>
              <a:t>In the line: </a:t>
            </a:r>
            <a:r>
              <a:rPr lang="en-US" sz="2000" i="1" dirty="0">
                <a:solidFill>
                  <a:srgbClr val="0000C0"/>
                </a:solidFill>
                <a:effectLst/>
                <a:highlight>
                  <a:srgbClr val="FFFFFF"/>
                </a:highlight>
                <a:latin typeface="Consolas" panose="020B0609020204030204" pitchFamily="49" charset="0"/>
              </a:rPr>
              <a:t>conn</a:t>
            </a:r>
            <a:r>
              <a:rPr lang="en-US" sz="2000" dirty="0">
                <a:solidFill>
                  <a:srgbClr val="000000"/>
                </a:solidFill>
                <a:effectLst/>
                <a:highlight>
                  <a:srgbClr val="FFFFFF"/>
                </a:highlight>
                <a:latin typeface="Consolas" panose="020B0609020204030204" pitchFamily="49" charset="0"/>
              </a:rPr>
              <a:t> = </a:t>
            </a:r>
            <a:r>
              <a:rPr lang="en-US" sz="2000" dirty="0" err="1">
                <a:solidFill>
                  <a:srgbClr val="000000"/>
                </a:solidFill>
                <a:effectLst/>
                <a:highlight>
                  <a:srgbClr val="FFFFFF"/>
                </a:highlight>
                <a:latin typeface="Consolas" panose="020B0609020204030204" pitchFamily="49" charset="0"/>
              </a:rPr>
              <a:t>DriverManager.</a:t>
            </a:r>
            <a:r>
              <a:rPr lang="en-US" sz="2000" i="1" dirty="0" err="1">
                <a:solidFill>
                  <a:srgbClr val="000000"/>
                </a:solidFill>
                <a:effectLst/>
                <a:highlight>
                  <a:srgbClr val="FFFFFF"/>
                </a:highlight>
                <a:latin typeface="Consolas" panose="020B0609020204030204" pitchFamily="49" charset="0"/>
              </a:rPr>
              <a:t>getConnection</a:t>
            </a:r>
            <a:r>
              <a:rPr lang="en-US" sz="2000" dirty="0">
                <a:solidFill>
                  <a:srgbClr val="000000"/>
                </a:solidFill>
                <a:effectLst/>
                <a:highlight>
                  <a:srgbClr val="FFFFFF"/>
                </a:highlight>
                <a:latin typeface="Consolas" panose="020B0609020204030204" pitchFamily="49" charset="0"/>
              </a:rPr>
              <a:t>(</a:t>
            </a:r>
            <a:r>
              <a:rPr lang="en-US" sz="2000" dirty="0" err="1">
                <a:solidFill>
                  <a:srgbClr val="6A3E3E"/>
                </a:solidFill>
                <a:effectLst/>
                <a:highlight>
                  <a:srgbClr val="FFFFFF"/>
                </a:highlight>
                <a:latin typeface="Consolas" panose="020B0609020204030204" pitchFamily="49" charset="0"/>
              </a:rPr>
              <a:t>dbUrl</a:t>
            </a:r>
            <a:r>
              <a:rPr lang="en-US" sz="2000" dirty="0">
                <a:solidFill>
                  <a:srgbClr val="000000"/>
                </a:solidFill>
                <a:effectLst/>
                <a:highlight>
                  <a:srgbClr val="FFFFFF"/>
                </a:highlight>
                <a:latin typeface="Consolas" panose="020B0609020204030204" pitchFamily="49" charset="0"/>
              </a:rPr>
              <a:t>, </a:t>
            </a:r>
            <a:r>
              <a:rPr lang="en-US" sz="2000" dirty="0">
                <a:solidFill>
                  <a:srgbClr val="2A00FF"/>
                </a:solidFill>
                <a:effectLst/>
                <a:highlight>
                  <a:srgbClr val="FFFFFF"/>
                </a:highlight>
                <a:latin typeface="Consolas" panose="020B0609020204030204" pitchFamily="49" charset="0"/>
              </a:rPr>
              <a:t>"</a:t>
            </a:r>
            <a:r>
              <a:rPr lang="en-US" sz="2000" dirty="0" err="1">
                <a:solidFill>
                  <a:srgbClr val="2A00FF"/>
                </a:solidFill>
                <a:effectLst/>
                <a:highlight>
                  <a:srgbClr val="FFFFFF"/>
                </a:highlight>
                <a:latin typeface="Consolas" panose="020B0609020204030204" pitchFamily="49" charset="0"/>
              </a:rPr>
              <a:t>postgres</a:t>
            </a:r>
            <a:r>
              <a:rPr lang="en-US" sz="2000" dirty="0">
                <a:solidFill>
                  <a:srgbClr val="2A00FF"/>
                </a:solidFill>
                <a:effectLst/>
                <a:highlight>
                  <a:srgbClr val="FFFFFF"/>
                </a:highlight>
                <a:latin typeface="Consolas" panose="020B0609020204030204" pitchFamily="49" charset="0"/>
              </a:rPr>
              <a:t>"</a:t>
            </a:r>
            <a:r>
              <a:rPr lang="en-US" sz="2000" dirty="0">
                <a:solidFill>
                  <a:srgbClr val="000000"/>
                </a:solidFill>
                <a:effectLst/>
                <a:highlight>
                  <a:srgbClr val="FFFFFF"/>
                </a:highlight>
                <a:latin typeface="Consolas" panose="020B0609020204030204" pitchFamily="49" charset="0"/>
              </a:rPr>
              <a:t>, </a:t>
            </a:r>
            <a:r>
              <a:rPr lang="en-US" sz="2000" dirty="0">
                <a:solidFill>
                  <a:srgbClr val="2A00FF"/>
                </a:solidFill>
                <a:effectLst/>
                <a:highlight>
                  <a:srgbClr val="FFFFFF"/>
                </a:highlight>
                <a:latin typeface="Consolas" panose="020B0609020204030204" pitchFamily="49" charset="0"/>
              </a:rPr>
              <a:t>"</a:t>
            </a:r>
            <a:r>
              <a:rPr lang="en-US" sz="2000" dirty="0" err="1">
                <a:solidFill>
                  <a:srgbClr val="2A00FF"/>
                </a:solidFill>
                <a:effectLst/>
                <a:highlight>
                  <a:srgbClr val="FFFFFF"/>
                </a:highlight>
                <a:latin typeface="Consolas" panose="020B0609020204030204" pitchFamily="49" charset="0"/>
              </a:rPr>
              <a:t>afeka</a:t>
            </a:r>
            <a:r>
              <a:rPr lang="en-US" sz="2000" dirty="0">
                <a:solidFill>
                  <a:srgbClr val="2A00FF"/>
                </a:solidFill>
                <a:effectLst/>
                <a:highlight>
                  <a:srgbClr val="FFFFFF"/>
                </a:highlight>
                <a:latin typeface="Consolas" panose="020B0609020204030204" pitchFamily="49" charset="0"/>
              </a:rPr>
              <a:t>"</a:t>
            </a:r>
            <a:r>
              <a:rPr lang="en-US" sz="2000" dirty="0">
                <a:solidFill>
                  <a:srgbClr val="000000"/>
                </a:solidFill>
                <a:effectLst/>
                <a:highlight>
                  <a:srgbClr val="FFFFFF"/>
                </a:highlight>
                <a:latin typeface="Consolas" panose="020B0609020204030204" pitchFamily="49" charset="0"/>
              </a:rPr>
              <a:t>);</a:t>
            </a:r>
          </a:p>
          <a:p>
            <a:pPr marL="0" indent="0">
              <a:buNone/>
            </a:pPr>
            <a:r>
              <a:rPr lang="en-US" sz="2000" dirty="0">
                <a:solidFill>
                  <a:schemeClr val="tx1">
                    <a:lumMod val="95000"/>
                    <a:lumOff val="5000"/>
                  </a:schemeClr>
                </a:solidFill>
                <a:highlight>
                  <a:srgbClr val="FFFFFF"/>
                </a:highlight>
                <a:latin typeface="Arial" panose="020B0604020202020204" pitchFamily="34" charset="0"/>
                <a:cs typeface="Arial" panose="020B0604020202020204" pitchFamily="34" charset="0"/>
              </a:rPr>
              <a:t>Replace the word “</a:t>
            </a:r>
            <a:r>
              <a:rPr lang="en-US" sz="2000" dirty="0" err="1">
                <a:solidFill>
                  <a:schemeClr val="tx1">
                    <a:lumMod val="95000"/>
                    <a:lumOff val="5000"/>
                  </a:schemeClr>
                </a:solidFill>
                <a:highlight>
                  <a:srgbClr val="FFFFFF"/>
                </a:highlight>
                <a:latin typeface="Arial" panose="020B0604020202020204" pitchFamily="34" charset="0"/>
                <a:cs typeface="Arial" panose="020B0604020202020204" pitchFamily="34" charset="0"/>
              </a:rPr>
              <a:t>postgres</a:t>
            </a:r>
            <a:r>
              <a:rPr lang="en-US" sz="2000" dirty="0">
                <a:solidFill>
                  <a:schemeClr val="tx1">
                    <a:lumMod val="95000"/>
                    <a:lumOff val="5000"/>
                  </a:schemeClr>
                </a:solidFill>
                <a:highlight>
                  <a:srgbClr val="FFFFFF"/>
                </a:highlight>
                <a:latin typeface="Arial" panose="020B0604020202020204" pitchFamily="34" charset="0"/>
                <a:cs typeface="Arial" panose="020B0604020202020204" pitchFamily="34" charset="0"/>
              </a:rPr>
              <a:t>” with the name of the database you opened in</a:t>
            </a:r>
            <a:r>
              <a:rPr lang="en-US" sz="2000" kern="100" dirty="0">
                <a:solidFill>
                  <a:schemeClr val="tx1">
                    <a:lumMod val="95000"/>
                    <a:lumOff val="5000"/>
                  </a:schemeClr>
                </a:solidFill>
                <a:latin typeface="Arial" panose="020B0604020202020204" pitchFamily="34" charset="0"/>
                <a:cs typeface="Arial" panose="020B0604020202020204" pitchFamily="34" charset="0"/>
              </a:rPr>
              <a:t> </a:t>
            </a:r>
            <a:r>
              <a:rPr lang="en-US" sz="2000" kern="100" dirty="0" err="1">
                <a:solidFill>
                  <a:schemeClr val="tx1">
                    <a:lumMod val="95000"/>
                    <a:lumOff val="5000"/>
                  </a:schemeClr>
                </a:solidFill>
                <a:latin typeface="Arial" panose="020B0604020202020204" pitchFamily="34" charset="0"/>
                <a:cs typeface="Arial" panose="020B0604020202020204" pitchFamily="34" charset="0"/>
              </a:rPr>
              <a:t>pgAdmin</a:t>
            </a:r>
            <a:r>
              <a:rPr lang="en-US" sz="2000" kern="100" dirty="0">
                <a:solidFill>
                  <a:schemeClr val="tx1">
                    <a:lumMod val="95000"/>
                    <a:lumOff val="5000"/>
                  </a:schemeClr>
                </a:solidFill>
                <a:latin typeface="Arial" panose="020B0604020202020204" pitchFamily="34" charset="0"/>
                <a:cs typeface="Arial" panose="020B0604020202020204" pitchFamily="34" charset="0"/>
              </a:rPr>
              <a:t>.</a:t>
            </a:r>
          </a:p>
          <a:p>
            <a:pPr marL="0" indent="0">
              <a:buNone/>
            </a:pPr>
            <a:r>
              <a:rPr lang="en-US" sz="2000" kern="100" dirty="0">
                <a:solidFill>
                  <a:schemeClr val="tx1">
                    <a:lumMod val="95000"/>
                    <a:lumOff val="5000"/>
                  </a:schemeClr>
                </a:solidFill>
                <a:latin typeface="Arial" panose="020B0604020202020204" pitchFamily="34" charset="0"/>
                <a:cs typeface="Arial" panose="020B0604020202020204" pitchFamily="34" charset="0"/>
              </a:rPr>
              <a:t>Replace the word “</a:t>
            </a:r>
            <a:r>
              <a:rPr lang="en-US" sz="2000" kern="100" dirty="0" err="1">
                <a:solidFill>
                  <a:schemeClr val="tx1">
                    <a:lumMod val="95000"/>
                    <a:lumOff val="5000"/>
                  </a:schemeClr>
                </a:solidFill>
                <a:latin typeface="Arial" panose="020B0604020202020204" pitchFamily="34" charset="0"/>
                <a:cs typeface="Arial" panose="020B0604020202020204" pitchFamily="34" charset="0"/>
              </a:rPr>
              <a:t>afeka</a:t>
            </a:r>
            <a:r>
              <a:rPr lang="en-US" sz="2000" kern="100" dirty="0">
                <a:solidFill>
                  <a:schemeClr val="tx1">
                    <a:lumMod val="95000"/>
                    <a:lumOff val="5000"/>
                  </a:schemeClr>
                </a:solidFill>
                <a:latin typeface="Arial" panose="020B0604020202020204" pitchFamily="34" charset="0"/>
                <a:cs typeface="Arial" panose="020B0604020202020204" pitchFamily="34" charset="0"/>
              </a:rPr>
              <a:t>” with the password you initialized in your PostgreSQL server in </a:t>
            </a:r>
            <a:r>
              <a:rPr lang="en-US" sz="2000" kern="100" dirty="0" err="1">
                <a:solidFill>
                  <a:schemeClr val="tx1">
                    <a:lumMod val="95000"/>
                    <a:lumOff val="5000"/>
                  </a:schemeClr>
                </a:solidFill>
                <a:latin typeface="Arial" panose="020B0604020202020204" pitchFamily="34" charset="0"/>
                <a:cs typeface="Arial" panose="020B0604020202020204" pitchFamily="34" charset="0"/>
              </a:rPr>
              <a:t>pgAdmin</a:t>
            </a:r>
            <a:r>
              <a:rPr lang="en-US" sz="2000" kern="100" dirty="0">
                <a:solidFill>
                  <a:schemeClr val="tx1">
                    <a:lumMod val="95000"/>
                    <a:lumOff val="5000"/>
                  </a:schemeClr>
                </a:solidFill>
                <a:latin typeface="Arial" panose="020B0604020202020204" pitchFamily="34" charset="0"/>
                <a:cs typeface="Arial" panose="020B0604020202020204" pitchFamily="34" charset="0"/>
              </a:rPr>
              <a:t>.</a:t>
            </a:r>
          </a:p>
          <a:p>
            <a:pPr marL="0" indent="0">
              <a:buNone/>
            </a:pPr>
            <a:endParaRPr lang="en-US" sz="2000" kern="100"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en-US" sz="2000" kern="100" dirty="0">
                <a:solidFill>
                  <a:schemeClr val="tx1">
                    <a:lumMod val="95000"/>
                    <a:lumOff val="5000"/>
                  </a:schemeClr>
                </a:solidFill>
                <a:latin typeface="Arial" panose="020B0604020202020204" pitchFamily="34" charset="0"/>
                <a:cs typeface="Arial" panose="020B0604020202020204" pitchFamily="34" charset="0"/>
              </a:rPr>
              <a:t>Finally, refresh the software, and then run the code by clicking the “Run Application” button.</a:t>
            </a:r>
          </a:p>
          <a:p>
            <a:pPr marL="0" indent="0">
              <a:buNone/>
            </a:pPr>
            <a:endParaRPr lang="en-US" sz="2000" kern="100" dirty="0">
              <a:latin typeface="Arial" panose="020B0604020202020204" pitchFamily="34" charset="0"/>
              <a:cs typeface="Arial" panose="020B0604020202020204" pitchFamily="34" charset="0"/>
            </a:endParaRPr>
          </a:p>
          <a:p>
            <a:pPr marL="0" indent="0">
              <a:buNone/>
            </a:pPr>
            <a:endParaRPr lang="en-IL" dirty="0"/>
          </a:p>
        </p:txBody>
      </p:sp>
    </p:spTree>
    <p:extLst>
      <p:ext uri="{BB962C8B-B14F-4D97-AF65-F5344CB8AC3E}">
        <p14:creationId xmlns:p14="http://schemas.microsoft.com/office/powerpoint/2010/main" val="297987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3494F91-BFEB-4C3E-B181-3EB9776288A5}"/>
              </a:ext>
            </a:extLst>
          </p:cNvPr>
          <p:cNvSpPr/>
          <p:nvPr/>
        </p:nvSpPr>
        <p:spPr>
          <a:xfrm>
            <a:off x="1195647" y="127039"/>
            <a:ext cx="9800705" cy="1107996"/>
          </a:xfrm>
          <a:prstGeom prst="rect">
            <a:avLst/>
          </a:prstGeom>
          <a:noFill/>
        </p:spPr>
        <p:txBody>
          <a:bodyPr wrap="square" lIns="91440" tIns="45720" rIns="91440" bIns="45720">
            <a:spAutoFit/>
          </a:bodyPr>
          <a:lstStyle/>
          <a:p>
            <a:pPr algn="ctr"/>
            <a:r>
              <a:rPr lang="en-US" sz="6600" dirty="0">
                <a:ln w="0"/>
                <a:effectLst>
                  <a:outerShdw blurRad="38100" dist="19050" dir="2700000" algn="tl" rotWithShape="0">
                    <a:schemeClr val="dk1">
                      <a:alpha val="40000"/>
                    </a:schemeClr>
                  </a:outerShdw>
                </a:effectLst>
              </a:rPr>
              <a:t>Users</a:t>
            </a:r>
            <a:endParaRPr lang="he-IL" sz="6600" b="0" cap="none" spc="0" dirty="0">
              <a:ln w="0"/>
              <a:solidFill>
                <a:schemeClr val="tx1"/>
              </a:solidFill>
              <a:effectLst>
                <a:outerShdw blurRad="38100" dist="19050" dir="2700000" algn="tl" rotWithShape="0">
                  <a:schemeClr val="dk1">
                    <a:alpha val="40000"/>
                  </a:schemeClr>
                </a:outerShdw>
              </a:effectLst>
            </a:endParaRPr>
          </a:p>
        </p:txBody>
      </p:sp>
      <p:sp>
        <p:nvSpPr>
          <p:cNvPr id="7" name="מלבן 6">
            <a:extLst>
              <a:ext uri="{FF2B5EF4-FFF2-40B4-BE49-F238E27FC236}">
                <a16:creationId xmlns:a16="http://schemas.microsoft.com/office/drawing/2014/main" id="{CB6501DE-8669-404A-8EC6-4353EE396594}"/>
              </a:ext>
            </a:extLst>
          </p:cNvPr>
          <p:cNvSpPr/>
          <p:nvPr/>
        </p:nvSpPr>
        <p:spPr>
          <a:xfrm>
            <a:off x="331123" y="1235035"/>
            <a:ext cx="11860877" cy="5016758"/>
          </a:xfrm>
          <a:prstGeom prst="rect">
            <a:avLst/>
          </a:prstGeom>
        </p:spPr>
        <p:txBody>
          <a:bodyPr wrap="square">
            <a:spAutoFit/>
          </a:bodyPr>
          <a:lstStyle/>
          <a:p>
            <a:pPr algn="l">
              <a:lnSpc>
                <a:spcPct val="150000"/>
              </a:lnSpc>
              <a:spcAft>
                <a:spcPts val="800"/>
              </a:spcAft>
            </a:pPr>
            <a:endParaRPr lang="he-IL" kern="100" dirty="0">
              <a:latin typeface="Arial" panose="020B0604020202020204" pitchFamily="34" charset="0"/>
              <a:cs typeface="Arial" panose="020B0604020202020204" pitchFamily="34" charset="0"/>
            </a:endParaRPr>
          </a:p>
          <a:p>
            <a:pPr marL="342900" indent="-342900" algn="l">
              <a:lnSpc>
                <a:spcPct val="150000"/>
              </a:lnSpc>
              <a:spcAft>
                <a:spcPts val="800"/>
              </a:spcAft>
              <a:buFont typeface="Wingdings" panose="05000000000000000000" pitchFamily="2" charset="2"/>
              <a:buChar char="Ø"/>
            </a:pPr>
            <a:r>
              <a:rPr lang="en-US" sz="2400" b="1" kern="100" dirty="0">
                <a:latin typeface="Arial" panose="020B0604020202020204" pitchFamily="34" charset="0"/>
                <a:cs typeface="Arial" panose="020B0604020202020204" pitchFamily="34" charset="0"/>
              </a:rPr>
              <a:t>The users of the program are:</a:t>
            </a:r>
          </a:p>
          <a:p>
            <a:pPr algn="l">
              <a:lnSpc>
                <a:spcPct val="150000"/>
              </a:lnSpc>
              <a:spcAft>
                <a:spcPts val="800"/>
              </a:spcAft>
            </a:pPr>
            <a:r>
              <a:rPr lang="en-US" sz="2000" kern="100" dirty="0">
                <a:latin typeface="Arial" panose="020B0604020202020204" pitchFamily="34" charset="0"/>
                <a:cs typeface="Arial" panose="020B0604020202020204" pitchFamily="34" charset="0"/>
              </a:rPr>
              <a:t>the zoo employees – zoo animal keepers, cashiers and managers.</a:t>
            </a:r>
          </a:p>
          <a:p>
            <a:pPr algn="l">
              <a:lnSpc>
                <a:spcPct val="150000"/>
              </a:lnSpc>
              <a:spcAft>
                <a:spcPts val="800"/>
              </a:spcAft>
            </a:pPr>
            <a:endParaRPr lang="he-IL" kern="100" dirty="0">
              <a:latin typeface="Arial" panose="020B0604020202020204" pitchFamily="34" charset="0"/>
              <a:cs typeface="Arial" panose="020B0604020202020204" pitchFamily="34" charset="0"/>
            </a:endParaRPr>
          </a:p>
          <a:p>
            <a:pPr marL="285750" indent="-285750" algn="l">
              <a:lnSpc>
                <a:spcPct val="150000"/>
              </a:lnSpc>
              <a:spcAft>
                <a:spcPts val="800"/>
              </a:spcAft>
              <a:buFont typeface="Wingdings" panose="05000000000000000000" pitchFamily="2" charset="2"/>
              <a:buChar char="Ø"/>
            </a:pPr>
            <a:r>
              <a:rPr lang="en-US" sz="2400" b="1" kern="100" dirty="0">
                <a:latin typeface="Arial" panose="020B0604020202020204" pitchFamily="34" charset="0"/>
                <a:cs typeface="Arial" panose="020B0604020202020204" pitchFamily="34" charset="0"/>
              </a:rPr>
              <a:t>User Permission Management:</a:t>
            </a:r>
          </a:p>
          <a:p>
            <a:pPr algn="l">
              <a:lnSpc>
                <a:spcPct val="150000"/>
              </a:lnSpc>
              <a:spcAft>
                <a:spcPts val="800"/>
              </a:spcAft>
            </a:pPr>
            <a:r>
              <a:rPr lang="en-US" sz="2000" kern="100" dirty="0">
                <a:latin typeface="Arial" panose="020B0604020202020204" pitchFamily="34" charset="0"/>
                <a:cs typeface="Arial" panose="020B0604020202020204" pitchFamily="34" charset="0"/>
              </a:rPr>
              <a:t>The zoo manager is an </a:t>
            </a:r>
            <a:r>
              <a:rPr lang="en-US" sz="2000" u="sng" kern="100" dirty="0">
                <a:latin typeface="Arial" panose="020B0604020202020204" pitchFamily="34" charset="0"/>
                <a:cs typeface="Arial" panose="020B0604020202020204" pitchFamily="34" charset="0"/>
              </a:rPr>
              <a:t>admin</a:t>
            </a:r>
            <a:r>
              <a:rPr lang="en-US" sz="2000" kern="100" dirty="0">
                <a:latin typeface="Arial" panose="020B0604020202020204" pitchFamily="34" charset="0"/>
                <a:cs typeface="Arial" panose="020B0604020202020204" pitchFamily="34" charset="0"/>
              </a:rPr>
              <a:t> and can perform </a:t>
            </a:r>
            <a:r>
              <a:rPr lang="en-US" sz="2000" u="sng" kern="100" dirty="0">
                <a:latin typeface="Arial" panose="020B0604020202020204" pitchFamily="34" charset="0"/>
                <a:cs typeface="Arial" panose="020B0604020202020204" pitchFamily="34" charset="0"/>
              </a:rPr>
              <a:t>any action</a:t>
            </a:r>
            <a:r>
              <a:rPr lang="en-US" sz="2000" kern="100" dirty="0">
                <a:latin typeface="Arial" panose="020B0604020202020204" pitchFamily="34" charset="0"/>
                <a:cs typeface="Arial" panose="020B0604020202020204" pitchFamily="34" charset="0"/>
              </a:rPr>
              <a:t>.</a:t>
            </a:r>
          </a:p>
          <a:p>
            <a:pPr algn="l">
              <a:lnSpc>
                <a:spcPct val="150000"/>
              </a:lnSpc>
              <a:spcAft>
                <a:spcPts val="800"/>
              </a:spcAft>
            </a:pPr>
            <a:r>
              <a:rPr lang="en-US" sz="2000" kern="100" dirty="0">
                <a:latin typeface="Arial" panose="020B0604020202020204" pitchFamily="34" charset="0"/>
                <a:cs typeface="Arial" panose="020B0604020202020204" pitchFamily="34" charset="0"/>
              </a:rPr>
              <a:t>Employees have </a:t>
            </a:r>
            <a:r>
              <a:rPr lang="en-US" sz="2000" u="sng" kern="100" dirty="0">
                <a:latin typeface="Arial" panose="020B0604020202020204" pitchFamily="34" charset="0"/>
                <a:cs typeface="Arial" panose="020B0604020202020204" pitchFamily="34" charset="0"/>
              </a:rPr>
              <a:t>view</a:t>
            </a:r>
            <a:r>
              <a:rPr lang="en-US" sz="2000" kern="100" dirty="0">
                <a:latin typeface="Arial" panose="020B0604020202020204" pitchFamily="34" charset="0"/>
                <a:cs typeface="Arial" panose="020B0604020202020204" pitchFamily="34" charset="0"/>
              </a:rPr>
              <a:t> and </a:t>
            </a:r>
            <a:r>
              <a:rPr lang="en-US" sz="2000" u="sng" kern="100" dirty="0">
                <a:latin typeface="Arial" panose="020B0604020202020204" pitchFamily="34" charset="0"/>
                <a:cs typeface="Arial" panose="020B0604020202020204" pitchFamily="34" charset="0"/>
              </a:rPr>
              <a:t>edit</a:t>
            </a:r>
            <a:r>
              <a:rPr lang="en-US" sz="2000" kern="100" dirty="0">
                <a:latin typeface="Arial" panose="020B0604020202020204" pitchFamily="34" charset="0"/>
                <a:cs typeface="Arial" panose="020B0604020202020204" pitchFamily="34" charset="0"/>
              </a:rPr>
              <a:t> permissions only.</a:t>
            </a:r>
          </a:p>
          <a:p>
            <a:pPr algn="ctr">
              <a:lnSpc>
                <a:spcPct val="150000"/>
              </a:lnSpc>
              <a:spcAft>
                <a:spcPts val="800"/>
              </a:spcAft>
            </a:pPr>
            <a:endParaRPr lang="en-US" kern="100" dirty="0">
              <a:latin typeface="Arial" panose="020B0604020202020204" pitchFamily="34" charset="0"/>
              <a:cs typeface="Arial" panose="020B0604020202020204" pitchFamily="34" charset="0"/>
            </a:endParaRPr>
          </a:p>
          <a:p>
            <a:pPr algn="ctr">
              <a:lnSpc>
                <a:spcPct val="150000"/>
              </a:lnSpc>
              <a:spcAft>
                <a:spcPts val="800"/>
              </a:spcAft>
            </a:pPr>
            <a:endParaRPr lang="he-IL" kern="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081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3494F91-BFEB-4C3E-B181-3EB9776288A5}"/>
              </a:ext>
            </a:extLst>
          </p:cNvPr>
          <p:cNvSpPr/>
          <p:nvPr/>
        </p:nvSpPr>
        <p:spPr>
          <a:xfrm>
            <a:off x="1195647" y="127039"/>
            <a:ext cx="9800705" cy="1107996"/>
          </a:xfrm>
          <a:prstGeom prst="rect">
            <a:avLst/>
          </a:prstGeom>
          <a:noFill/>
        </p:spPr>
        <p:txBody>
          <a:bodyPr wrap="square" lIns="91440" tIns="45720" rIns="91440" bIns="45720">
            <a:spAutoFit/>
          </a:bodyPr>
          <a:lstStyle/>
          <a:p>
            <a:pPr algn="ctr"/>
            <a:r>
              <a:rPr lang="en-US" sz="6600" dirty="0">
                <a:ln w="0"/>
                <a:effectLst>
                  <a:outerShdw blurRad="38100" dist="19050" dir="2700000" algn="tl" rotWithShape="0">
                    <a:schemeClr val="dk1">
                      <a:alpha val="40000"/>
                    </a:schemeClr>
                  </a:outerShdw>
                </a:effectLst>
              </a:rPr>
              <a:t>ERD Diagram</a:t>
            </a:r>
            <a:endParaRPr lang="he-IL" sz="6600" b="0" cap="none" spc="0" dirty="0">
              <a:ln w="0"/>
              <a:solidFill>
                <a:schemeClr val="tx1"/>
              </a:solidFill>
              <a:effectLst>
                <a:outerShdw blurRad="38100" dist="19050" dir="2700000" algn="tl" rotWithShape="0">
                  <a:schemeClr val="dk1">
                    <a:alpha val="40000"/>
                  </a:schemeClr>
                </a:outerShdw>
              </a:effectLst>
            </a:endParaRPr>
          </a:p>
        </p:txBody>
      </p:sp>
      <p:pic>
        <p:nvPicPr>
          <p:cNvPr id="5" name="מציין מיקום תוכן 4">
            <a:extLst>
              <a:ext uri="{FF2B5EF4-FFF2-40B4-BE49-F238E27FC236}">
                <a16:creationId xmlns:a16="http://schemas.microsoft.com/office/drawing/2014/main" id="{4147EF19-2144-44A6-A3EE-BA7D66D170F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5978" y="1235036"/>
            <a:ext cx="10740044" cy="5495925"/>
          </a:xfrm>
          <a:prstGeom prst="rect">
            <a:avLst/>
          </a:prstGeom>
        </p:spPr>
      </p:pic>
    </p:spTree>
    <p:extLst>
      <p:ext uri="{BB962C8B-B14F-4D97-AF65-F5344CB8AC3E}">
        <p14:creationId xmlns:p14="http://schemas.microsoft.com/office/powerpoint/2010/main" val="1896604883"/>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447</TotalTime>
  <Words>696</Words>
  <Application>Microsoft Office PowerPoint</Application>
  <PresentationFormat>מסך רחב</PresentationFormat>
  <Paragraphs>52</Paragraphs>
  <Slides>10</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10</vt:i4>
      </vt:variant>
    </vt:vector>
  </HeadingPairs>
  <TitlesOfParts>
    <vt:vector size="16" baseType="lpstr">
      <vt:lpstr>Arial</vt:lpstr>
      <vt:lpstr>Consolas</vt:lpstr>
      <vt:lpstr>Trebuchet MS</vt:lpstr>
      <vt:lpstr>Wingdings</vt:lpstr>
      <vt:lpstr>Wingdings 3</vt:lpstr>
      <vt:lpstr>פיאה</vt:lpstr>
      <vt:lpstr>Zoo Manager System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 manager system</dc:title>
  <dc:creator>Stav Ezra</dc:creator>
  <cp:lastModifiedBy>christina goldin</cp:lastModifiedBy>
  <cp:revision>23</cp:revision>
  <dcterms:created xsi:type="dcterms:W3CDTF">2024-08-15T17:38:14Z</dcterms:created>
  <dcterms:modified xsi:type="dcterms:W3CDTF">2024-08-17T21:18:16Z</dcterms:modified>
</cp:coreProperties>
</file>