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1" r:id="rId4"/>
    <p:sldId id="274" r:id="rId5"/>
    <p:sldId id="268" r:id="rId6"/>
    <p:sldId id="272" r:id="rId7"/>
    <p:sldId id="269" r:id="rId8"/>
    <p:sldId id="273" r:id="rId9"/>
    <p:sldId id="275" r:id="rId10"/>
    <p:sldId id="276" r:id="rId11"/>
    <p:sldId id="284" r:id="rId12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26FE1D-FF42-0A7A-E333-7853E7B300C9}" name="Joaquim Lourenço Esmerado" initials="JLE" userId="Joaquim Lourenço Esmerado" providerId="None"/>
  <p188:author id="{7251622B-A10A-E588-E54A-D7AD4A75FAA8}" name="Joaquim Lourenço Esmerado" initials="Jd" userId="S::jle@iscte-iul.pt::e7ca1b92-1df8-44e8-8bf3-9f5a9225ac47" providerId="AD"/>
  <p188:author id="{D6684643-0B11-980B-409C-DFAF3722D2F0}" name="António Pedro" initials="AP" userId="cb2a277fe38fe8a6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9" autoAdjust="0"/>
    <p:restoredTop sz="94355" autoAdjust="0"/>
  </p:normalViewPr>
  <p:slideViewPr>
    <p:cSldViewPr>
      <p:cViewPr varScale="1">
        <p:scale>
          <a:sx n="104" d="100"/>
          <a:sy n="104" d="100"/>
        </p:scale>
        <p:origin x="1422" y="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C6216-80CA-4710-836F-BC2FB4B7A546}" type="datetimeFigureOut">
              <a:rPr lang="en-GB" smtClean="0"/>
              <a:t>04/04/2025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2E1F36-7A27-4CDB-9036-F9961B703EE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43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1F36-7A27-4CDB-9036-F9961B703EE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1847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1F36-7A27-4CDB-9036-F9961B703EE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0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1F36-7A27-4CDB-9036-F9961B703EE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887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1F36-7A27-4CDB-9036-F9961B703EE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2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2E1F36-7A27-4CDB-9036-F9961B703EE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7417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90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9635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7199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90501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67869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310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69930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05486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025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18444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578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78150-AC4E-47A0-8C70-98559CB58618}" type="datetimeFigureOut">
              <a:rPr lang="pt-PT" smtClean="0"/>
              <a:t>04/04/2025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74F5C-1C53-4D77-9F0A-0FAD026378B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21831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jpeg"/><Relationship Id="rId7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4.jpeg"/><Relationship Id="rId7" Type="http://schemas.openxmlformats.org/officeDocument/2006/relationships/image" Target="../media/image2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12.jpeg"/><Relationship Id="rId10" Type="http://schemas.openxmlformats.org/officeDocument/2006/relationships/image" Target="../media/image29.png"/><Relationship Id="rId4" Type="http://schemas.openxmlformats.org/officeDocument/2006/relationships/image" Target="../media/image11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Sistemas de Informação Distribuídos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 err="1"/>
              <a:t>Projecto</a:t>
            </a:r>
            <a:endParaRPr lang="pt-PT" dirty="0"/>
          </a:p>
          <a:p>
            <a:r>
              <a:rPr lang="pt-PT" dirty="0"/>
              <a:t>Labirinto</a:t>
            </a:r>
          </a:p>
        </p:txBody>
      </p:sp>
    </p:spTree>
    <p:extLst>
      <p:ext uri="{BB962C8B-B14F-4D97-AF65-F5344CB8AC3E}">
        <p14:creationId xmlns:p14="http://schemas.microsoft.com/office/powerpoint/2010/main" val="94882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DE749-D097-83BE-C465-A7D08CE90AE8}"/>
              </a:ext>
            </a:extLst>
          </p:cNvPr>
          <p:cNvSpPr/>
          <p:nvPr/>
        </p:nvSpPr>
        <p:spPr>
          <a:xfrm>
            <a:off x="257359" y="9804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Interação Android</a:t>
            </a:r>
            <a:endParaRPr lang="pt-PT" sz="1200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598F68FB-C504-1873-5C5D-12E472101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3" y="1556792"/>
            <a:ext cx="1634984" cy="4188743"/>
          </a:xfrm>
          <a:prstGeom prst="rect">
            <a:avLst/>
          </a:prstGeom>
        </p:spPr>
      </p:pic>
      <p:pic>
        <p:nvPicPr>
          <p:cNvPr id="9" name="Picture 8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6A6F036D-4D9E-5CA8-3561-054573D07A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888" y="1556789"/>
            <a:ext cx="1634985" cy="4188746"/>
          </a:xfrm>
          <a:prstGeom prst="rect">
            <a:avLst/>
          </a:prstGeom>
        </p:spPr>
      </p:pic>
      <p:pic>
        <p:nvPicPr>
          <p:cNvPr id="12" name="Picture 11" descr="A screenshot of a phone&#10;&#10;Description automatically generated">
            <a:extLst>
              <a:ext uri="{FF2B5EF4-FFF2-40B4-BE49-F238E27FC236}">
                <a16:creationId xmlns:a16="http://schemas.microsoft.com/office/drawing/2014/main" id="{9DC854DF-2310-B412-B5B8-E9E4D92612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364" y="1564632"/>
            <a:ext cx="1634985" cy="4188745"/>
          </a:xfrm>
          <a:prstGeom prst="rect">
            <a:avLst/>
          </a:prstGeom>
        </p:spPr>
      </p:pic>
      <p:pic>
        <p:nvPicPr>
          <p:cNvPr id="14" name="Picture 13" descr="A graph with a red point&#10;&#10;Description automatically generated">
            <a:extLst>
              <a:ext uri="{FF2B5EF4-FFF2-40B4-BE49-F238E27FC236}">
                <a16:creationId xmlns:a16="http://schemas.microsoft.com/office/drawing/2014/main" id="{B964E0FE-D52A-19FE-CD09-10C22140BB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126" y="1564633"/>
            <a:ext cx="1634985" cy="4188745"/>
          </a:xfrm>
          <a:prstGeom prst="rect">
            <a:avLst/>
          </a:prstGeom>
        </p:spPr>
      </p:pic>
      <p:pic>
        <p:nvPicPr>
          <p:cNvPr id="16" name="Picture 15" descr="A white background with pink and black lines&#10;&#10;Description automatically generated with medium confidence">
            <a:extLst>
              <a:ext uri="{FF2B5EF4-FFF2-40B4-BE49-F238E27FC236}">
                <a16:creationId xmlns:a16="http://schemas.microsoft.com/office/drawing/2014/main" id="{6BBF487B-862B-8C4B-3FCF-3FB509CD2A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0650" y="1533094"/>
            <a:ext cx="1703238" cy="4188745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7E222703-1486-7878-24F2-DF97BCAF4381}"/>
              </a:ext>
            </a:extLst>
          </p:cNvPr>
          <p:cNvSpPr/>
          <p:nvPr/>
        </p:nvSpPr>
        <p:spPr>
          <a:xfrm>
            <a:off x="7236296" y="2420888"/>
            <a:ext cx="1080120" cy="1584176"/>
          </a:xfrm>
          <a:prstGeom prst="ellipse">
            <a:avLst/>
          </a:prstGeom>
          <a:solidFill>
            <a:schemeClr val="accent1"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AC4D15-8A30-853A-6F10-AFD3DC7EDAFC}"/>
              </a:ext>
            </a:extLst>
          </p:cNvPr>
          <p:cNvSpPr txBox="1"/>
          <p:nvPr/>
        </p:nvSpPr>
        <p:spPr>
          <a:xfrm>
            <a:off x="2957824" y="6130673"/>
            <a:ext cx="61335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Servem</a:t>
            </a:r>
            <a:r>
              <a:rPr lang="en-US" sz="1000" dirty="0"/>
              <a:t> para o </a:t>
            </a:r>
            <a:r>
              <a:rPr lang="en-US" sz="1000" dirty="0" err="1"/>
              <a:t>grupo</a:t>
            </a:r>
            <a:r>
              <a:rPr lang="en-US" sz="1000" dirty="0"/>
              <a:t> (</a:t>
            </a:r>
            <a:r>
              <a:rPr lang="en-US" sz="1000" dirty="0" err="1"/>
              <a:t>enquanto</a:t>
            </a:r>
            <a:r>
              <a:rPr lang="en-US" sz="1000" dirty="0"/>
              <a:t> </a:t>
            </a:r>
            <a:r>
              <a:rPr lang="en-US" sz="1000" dirty="0" err="1"/>
              <a:t>não</a:t>
            </a:r>
            <a:r>
              <a:rPr lang="en-US" sz="1000" dirty="0"/>
              <a:t> é </a:t>
            </a:r>
            <a:r>
              <a:rPr lang="en-US" sz="1000" dirty="0" err="1"/>
              <a:t>tudo</a:t>
            </a:r>
            <a:r>
              <a:rPr lang="en-US" sz="1000" dirty="0"/>
              <a:t> </a:t>
            </a:r>
            <a:r>
              <a:rPr lang="en-US" sz="1000" dirty="0" err="1"/>
              <a:t>feito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software) </a:t>
            </a:r>
            <a:r>
              <a:rPr lang="en-US" sz="1000" dirty="0" err="1"/>
              <a:t>poder</a:t>
            </a:r>
            <a:r>
              <a:rPr lang="en-US" sz="1000" dirty="0"/>
              <a:t> </a:t>
            </a:r>
            <a:r>
              <a:rPr lang="en-US" sz="1000" dirty="0" err="1"/>
              <a:t>ir</a:t>
            </a:r>
            <a:r>
              <a:rPr lang="en-US" sz="1000" dirty="0"/>
              <a:t> </a:t>
            </a:r>
            <a:r>
              <a:rPr lang="en-US" sz="1000" dirty="0" err="1"/>
              <a:t>fazendo</a:t>
            </a:r>
            <a:r>
              <a:rPr lang="en-US" sz="1000" dirty="0"/>
              <a:t> </a:t>
            </a:r>
            <a:r>
              <a:rPr lang="en-US" sz="1000" dirty="0" err="1"/>
              <a:t>experiências</a:t>
            </a:r>
            <a:r>
              <a:rPr lang="en-US" sz="1000" dirty="0"/>
              <a:t>. </a:t>
            </a:r>
            <a:r>
              <a:rPr lang="en-US" sz="1000" dirty="0" err="1"/>
              <a:t>Idealmente</a:t>
            </a:r>
            <a:r>
              <a:rPr lang="en-US" sz="1000" dirty="0"/>
              <a:t> </a:t>
            </a:r>
            <a:r>
              <a:rPr lang="en-US" sz="1000" dirty="0" err="1"/>
              <a:t>na</a:t>
            </a:r>
            <a:r>
              <a:rPr lang="en-US" sz="1000" dirty="0"/>
              <a:t> </a:t>
            </a:r>
            <a:r>
              <a:rPr lang="en-US" sz="1000" dirty="0" err="1"/>
              <a:t>versão</a:t>
            </a:r>
            <a:r>
              <a:rPr lang="en-US" sz="1000" dirty="0"/>
              <a:t> final do software </a:t>
            </a:r>
            <a:r>
              <a:rPr lang="en-US" sz="1000" dirty="0" err="1"/>
              <a:t>eles</a:t>
            </a:r>
            <a:r>
              <a:rPr lang="en-US" sz="1000" dirty="0"/>
              <a:t> </a:t>
            </a:r>
            <a:r>
              <a:rPr lang="en-US" sz="1000" dirty="0" err="1"/>
              <a:t>não</a:t>
            </a:r>
            <a:r>
              <a:rPr lang="en-US" sz="1000" dirty="0"/>
              <a:t> </a:t>
            </a:r>
            <a:r>
              <a:rPr lang="en-US" sz="1000" dirty="0" err="1"/>
              <a:t>serão</a:t>
            </a:r>
            <a:r>
              <a:rPr lang="en-US" sz="1000" dirty="0"/>
              <a:t> </a:t>
            </a:r>
            <a:r>
              <a:rPr lang="en-US" sz="1000" dirty="0" err="1"/>
              <a:t>utilizados</a:t>
            </a:r>
            <a:r>
              <a:rPr lang="en-US" sz="1000" dirty="0"/>
              <a:t> </a:t>
            </a:r>
            <a:r>
              <a:rPr lang="en-US" sz="1000" dirty="0" err="1"/>
              <a:t>porque</a:t>
            </a:r>
            <a:r>
              <a:rPr lang="en-US" sz="1000" dirty="0"/>
              <a:t> é </a:t>
            </a:r>
            <a:r>
              <a:rPr lang="en-US" sz="1000" dirty="0" err="1"/>
              <a:t>mais</a:t>
            </a:r>
            <a:r>
              <a:rPr lang="en-US" sz="1000" dirty="0"/>
              <a:t> </a:t>
            </a:r>
            <a:r>
              <a:rPr lang="en-US" sz="1000" dirty="0" err="1"/>
              <a:t>rápido</a:t>
            </a:r>
            <a:r>
              <a:rPr lang="en-US" sz="1000" dirty="0"/>
              <a:t> </a:t>
            </a:r>
            <a:r>
              <a:rPr lang="en-US" sz="1000" dirty="0" err="1"/>
              <a:t>quando</a:t>
            </a:r>
            <a:r>
              <a:rPr lang="en-US" sz="1000" dirty="0"/>
              <a:t> as </a:t>
            </a:r>
            <a:r>
              <a:rPr lang="en-US" sz="1000" dirty="0" err="1"/>
              <a:t>ações</a:t>
            </a:r>
            <a:r>
              <a:rPr lang="en-US" sz="1000" dirty="0"/>
              <a:t> </a:t>
            </a:r>
            <a:r>
              <a:rPr lang="en-US" sz="1000" dirty="0" err="1"/>
              <a:t>são</a:t>
            </a:r>
            <a:r>
              <a:rPr lang="en-US" sz="1000" dirty="0"/>
              <a:t> </a:t>
            </a:r>
            <a:r>
              <a:rPr lang="en-US" sz="1000" dirty="0" err="1"/>
              <a:t>decididas</a:t>
            </a:r>
            <a:r>
              <a:rPr lang="en-US" sz="1000" dirty="0"/>
              <a:t> e </a:t>
            </a:r>
            <a:r>
              <a:rPr lang="en-US" sz="1000" dirty="0" err="1"/>
              <a:t>executadas</a:t>
            </a:r>
            <a:r>
              <a:rPr lang="en-US" sz="1000" dirty="0"/>
              <a:t> </a:t>
            </a:r>
            <a:r>
              <a:rPr lang="en-US" sz="1000" dirty="0" err="1"/>
              <a:t>pelo</a:t>
            </a:r>
            <a:r>
              <a:rPr lang="en-US" sz="1000" dirty="0"/>
              <a:t> software. </a:t>
            </a:r>
            <a:r>
              <a:rPr lang="en-US" sz="1000" dirty="0" err="1"/>
              <a:t>Os</a:t>
            </a:r>
            <a:r>
              <a:rPr lang="en-US" sz="1000" dirty="0"/>
              <a:t> </a:t>
            </a:r>
            <a:r>
              <a:rPr lang="en-US" sz="1000" dirty="0" err="1"/>
              <a:t>botões</a:t>
            </a:r>
            <a:r>
              <a:rPr lang="en-US" sz="1000" dirty="0"/>
              <a:t> </a:t>
            </a:r>
            <a:r>
              <a:rPr lang="en-US" sz="1000" dirty="0" err="1"/>
              <a:t>chamam</a:t>
            </a:r>
            <a:r>
              <a:rPr lang="en-US" sz="1000" dirty="0"/>
              <a:t> </a:t>
            </a:r>
            <a:r>
              <a:rPr lang="en-US" sz="1000" dirty="0" err="1"/>
              <a:t>php</a:t>
            </a:r>
            <a:r>
              <a:rPr lang="en-US" sz="1000" dirty="0"/>
              <a:t> que chama </a:t>
            </a:r>
            <a:r>
              <a:rPr lang="en-US" sz="1000" dirty="0" err="1"/>
              <a:t>os</a:t>
            </a:r>
            <a:r>
              <a:rPr lang="en-US" sz="1000" dirty="0"/>
              <a:t> scripts python/java e/</a:t>
            </a:r>
            <a:r>
              <a:rPr lang="en-US" sz="1000" dirty="0" err="1"/>
              <a:t>ou</a:t>
            </a:r>
            <a:r>
              <a:rPr lang="en-US" sz="1000" dirty="0"/>
              <a:t> store procedures (que </a:t>
            </a:r>
            <a:r>
              <a:rPr lang="en-US" sz="1000" dirty="0" err="1"/>
              <a:t>por</a:t>
            </a:r>
            <a:r>
              <a:rPr lang="en-US" sz="1000" dirty="0"/>
              <a:t> </a:t>
            </a:r>
            <a:r>
              <a:rPr lang="en-US" sz="1000" dirty="0" err="1"/>
              <a:t>sua</a:t>
            </a:r>
            <a:r>
              <a:rPr lang="en-US" sz="1000" dirty="0"/>
              <a:t> </a:t>
            </a:r>
            <a:r>
              <a:rPr lang="en-US" sz="1000" dirty="0" err="1"/>
              <a:t>vez</a:t>
            </a:r>
            <a:r>
              <a:rPr lang="en-US" sz="1000" dirty="0"/>
              <a:t> </a:t>
            </a:r>
            <a:r>
              <a:rPr lang="en-US" sz="1000" dirty="0" err="1"/>
              <a:t>chamam</a:t>
            </a:r>
            <a:r>
              <a:rPr lang="en-US" sz="1000" dirty="0"/>
              <a:t> </a:t>
            </a:r>
            <a:r>
              <a:rPr lang="en-US" sz="1000" dirty="0" err="1"/>
              <a:t>os</a:t>
            </a:r>
            <a:r>
              <a:rPr lang="en-US" sz="1000" dirty="0"/>
              <a:t> scripts)</a:t>
            </a:r>
            <a:endParaRPr lang="pt-PT" sz="1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31-BDD4-04F8-3B96-7B238DC49B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4750" y="1745075"/>
            <a:ext cx="1343212" cy="24768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6C4AEF4-907C-7AA0-6212-3816D56D6E42}"/>
              </a:ext>
            </a:extLst>
          </p:cNvPr>
          <p:cNvCxnSpPr/>
          <p:nvPr/>
        </p:nvCxnSpPr>
        <p:spPr>
          <a:xfrm flipH="1">
            <a:off x="7236296" y="3861048"/>
            <a:ext cx="491560" cy="228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0428E9-F0A2-D421-7CD0-302FD1BC54A0}"/>
              </a:ext>
            </a:extLst>
          </p:cNvPr>
          <p:cNvSpPr txBox="1"/>
          <p:nvPr/>
        </p:nvSpPr>
        <p:spPr>
          <a:xfrm>
            <a:off x="2044574" y="3758843"/>
            <a:ext cx="1741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Tabela</a:t>
            </a:r>
            <a:r>
              <a:rPr lang="en-US" sz="1000" dirty="0"/>
              <a:t> de </a:t>
            </a:r>
            <a:r>
              <a:rPr lang="en-US" sz="1000" dirty="0" err="1"/>
              <a:t>Mensagens</a:t>
            </a:r>
            <a:endParaRPr lang="pt-PT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6900D1-2258-BF82-A584-153D6C4FF2D9}"/>
              </a:ext>
            </a:extLst>
          </p:cNvPr>
          <p:cNvSpPr txBox="1"/>
          <p:nvPr/>
        </p:nvSpPr>
        <p:spPr>
          <a:xfrm>
            <a:off x="5407046" y="2566791"/>
            <a:ext cx="11911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Tabela</a:t>
            </a:r>
            <a:r>
              <a:rPr lang="en-US" sz="1000" dirty="0"/>
              <a:t> de Sons</a:t>
            </a:r>
            <a:endParaRPr lang="pt-PT" sz="1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5F2A09-A812-EFBC-1E67-0B974F1FB404}"/>
              </a:ext>
            </a:extLst>
          </p:cNvPr>
          <p:cNvSpPr txBox="1"/>
          <p:nvPr/>
        </p:nvSpPr>
        <p:spPr>
          <a:xfrm>
            <a:off x="3786082" y="2689901"/>
            <a:ext cx="107395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Tabela</a:t>
            </a:r>
            <a:r>
              <a:rPr lang="en-US" sz="1000" dirty="0"/>
              <a:t> de </a:t>
            </a:r>
            <a:r>
              <a:rPr lang="en-US" sz="1000" dirty="0" err="1"/>
              <a:t>Ocupação</a:t>
            </a:r>
            <a:r>
              <a:rPr lang="en-US" sz="1000" dirty="0"/>
              <a:t> </a:t>
            </a:r>
            <a:r>
              <a:rPr lang="en-US" sz="1000" dirty="0" err="1"/>
              <a:t>Labirinto</a:t>
            </a:r>
            <a:endParaRPr lang="pt-PT" sz="1000" dirty="0"/>
          </a:p>
        </p:txBody>
      </p:sp>
    </p:spTree>
    <p:extLst>
      <p:ext uri="{BB962C8B-B14F-4D97-AF65-F5344CB8AC3E}">
        <p14:creationId xmlns:p14="http://schemas.microsoft.com/office/powerpoint/2010/main" val="3057423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1FDC4-21C7-F60E-B8C8-99099A20A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A7D00A48-32EB-3F52-D1D2-2B6F91AA24AD}"/>
              </a:ext>
            </a:extLst>
          </p:cNvPr>
          <p:cNvSpPr/>
          <p:nvPr/>
        </p:nvSpPr>
        <p:spPr>
          <a:xfrm>
            <a:off x="371587" y="583585"/>
            <a:ext cx="137517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/>
              <a:t>PC1 ou PC2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AC0B62-7A55-4337-F355-B4D2E2B151E5}"/>
              </a:ext>
            </a:extLst>
          </p:cNvPr>
          <p:cNvSpPr txBox="1"/>
          <p:nvPr/>
        </p:nvSpPr>
        <p:spPr>
          <a:xfrm>
            <a:off x="338955" y="1293014"/>
            <a:ext cx="4235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000" dirty="0"/>
              <a:t>1º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3C00430-7843-0FB0-E7F5-8A29D650FFCD}"/>
              </a:ext>
            </a:extLst>
          </p:cNvPr>
          <p:cNvSpPr txBox="1"/>
          <p:nvPr/>
        </p:nvSpPr>
        <p:spPr>
          <a:xfrm>
            <a:off x="540341" y="908720"/>
            <a:ext cx="64754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Abrir duas linhas de comando e em cada uma delas executar programa descarregado do moodle: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C843DFA-57FE-9D19-B46B-CEDA830D6FB1}"/>
              </a:ext>
            </a:extLst>
          </p:cNvPr>
          <p:cNvSpPr txBox="1"/>
          <p:nvPr/>
        </p:nvSpPr>
        <p:spPr>
          <a:xfrm>
            <a:off x="4716016" y="1322300"/>
            <a:ext cx="2111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Lança os marsamis no labirinto</a:t>
            </a:r>
          </a:p>
        </p:txBody>
      </p:sp>
      <p:pic>
        <p:nvPicPr>
          <p:cNvPr id="23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BDF65A92-AB5C-3D70-AE2E-A8DC866103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707" y="554658"/>
            <a:ext cx="419760" cy="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4E5F021E-B553-228B-1A6C-2837B8B028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32" y="2620076"/>
            <a:ext cx="419760" cy="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AAB9465C-B18A-44F6-A2C0-5551F75E162C}"/>
              </a:ext>
            </a:extLst>
          </p:cNvPr>
          <p:cNvSpPr/>
          <p:nvPr/>
        </p:nvSpPr>
        <p:spPr>
          <a:xfrm>
            <a:off x="-6694" y="2515626"/>
            <a:ext cx="579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/>
              <a:t>PC1</a:t>
            </a:r>
            <a:endParaRPr lang="pt-PT" sz="1000" dirty="0"/>
          </a:p>
          <a:p>
            <a:pPr algn="ctr"/>
            <a:r>
              <a:rPr lang="pt-PT" sz="1000" dirty="0"/>
              <a:t>Mongo</a:t>
            </a:r>
          </a:p>
        </p:txBody>
      </p:sp>
      <p:pic>
        <p:nvPicPr>
          <p:cNvPr id="26" name="Picture 2" descr="ícone Java, original, a marca, logo em Devicon">
            <a:extLst>
              <a:ext uri="{FF2B5EF4-FFF2-40B4-BE49-F238E27FC236}">
                <a16:creationId xmlns:a16="http://schemas.microsoft.com/office/drawing/2014/main" id="{F3E3DBDE-BE45-C0F5-2D44-34DAF50597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464" y="2633957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3" descr="Python Logo">
            <a:extLst>
              <a:ext uri="{FF2B5EF4-FFF2-40B4-BE49-F238E27FC236}">
                <a16:creationId xmlns:a16="http://schemas.microsoft.com/office/drawing/2014/main" id="{F65BA5EB-0988-8FD1-BD73-75A40DA3E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079" y="2711681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862B627-D694-3430-2940-B4AA3B4471C7}"/>
              </a:ext>
            </a:extLst>
          </p:cNvPr>
          <p:cNvSpPr txBox="1"/>
          <p:nvPr/>
        </p:nvSpPr>
        <p:spPr>
          <a:xfrm>
            <a:off x="1255600" y="2735260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B5D513E-7803-6E80-956E-716B5EC248CF}"/>
              </a:ext>
            </a:extLst>
          </p:cNvPr>
          <p:cNvSpPr txBox="1"/>
          <p:nvPr/>
        </p:nvSpPr>
        <p:spPr>
          <a:xfrm>
            <a:off x="2937124" y="2733425"/>
            <a:ext cx="628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Executa programa(s) que recebe(m) via MQTT dados de sensores da nuvem (movimentos e som) </a:t>
            </a:r>
          </a:p>
          <a:p>
            <a:r>
              <a:rPr lang="pt-PT" sz="1200" dirty="0"/>
              <a:t>e escreve os dados no </a:t>
            </a:r>
            <a:r>
              <a:rPr lang="pt-PT" sz="1200" dirty="0" err="1"/>
              <a:t>mongodb</a:t>
            </a:r>
            <a:r>
              <a:rPr lang="pt-PT" sz="1200" dirty="0"/>
              <a:t> (*)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A48A38F-E140-7E7B-0DD2-033A59EC0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7825" y="2667778"/>
            <a:ext cx="895475" cy="333422"/>
          </a:xfrm>
          <a:prstGeom prst="rect">
            <a:avLst/>
          </a:prstGeom>
        </p:spPr>
      </p:pic>
      <p:pic>
        <p:nvPicPr>
          <p:cNvPr id="49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85AF27EE-94DC-4528-C59F-E4CDE9F78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54" y="3184018"/>
            <a:ext cx="419760" cy="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ícone Java, original, a marca, logo em Devicon">
            <a:extLst>
              <a:ext uri="{FF2B5EF4-FFF2-40B4-BE49-F238E27FC236}">
                <a16:creationId xmlns:a16="http://schemas.microsoft.com/office/drawing/2014/main" id="{E4F0C06B-3352-33C1-4403-7EEDD4583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669" y="3197899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9" name="Picture 3" descr="Python Logo">
            <a:extLst>
              <a:ext uri="{FF2B5EF4-FFF2-40B4-BE49-F238E27FC236}">
                <a16:creationId xmlns:a16="http://schemas.microsoft.com/office/drawing/2014/main" id="{F562E3AF-DA7D-E0A7-1E3F-90C1CA5AD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84" y="3275623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0083B5E3-8C6B-BB3D-38DD-AD1CF0B0D822}"/>
              </a:ext>
            </a:extLst>
          </p:cNvPr>
          <p:cNvSpPr txBox="1"/>
          <p:nvPr/>
        </p:nvSpPr>
        <p:spPr>
          <a:xfrm>
            <a:off x="1185805" y="3299202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98BF110-58C1-D5CF-326D-B556E45B2D6F}"/>
              </a:ext>
            </a:extLst>
          </p:cNvPr>
          <p:cNvSpPr txBox="1"/>
          <p:nvPr/>
        </p:nvSpPr>
        <p:spPr>
          <a:xfrm>
            <a:off x="2867329" y="3297367"/>
            <a:ext cx="60994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Executa programa(s) que leem dados do </a:t>
            </a:r>
            <a:r>
              <a:rPr lang="pt-PT" sz="1200" dirty="0" err="1"/>
              <a:t>mongodb</a:t>
            </a:r>
            <a:r>
              <a:rPr lang="pt-PT" sz="1200" dirty="0"/>
              <a:t> e envia dados para via MQTT para nuvem (*)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8AB10CEC-E9B9-74F3-60C7-7940909CCF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25476" y="3269125"/>
            <a:ext cx="895475" cy="333422"/>
          </a:xfrm>
          <a:prstGeom prst="rect">
            <a:avLst/>
          </a:prstGeom>
        </p:spPr>
      </p:pic>
      <p:pic>
        <p:nvPicPr>
          <p:cNvPr id="66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F71AC6E4-E8E3-CE48-21A2-A7573D52A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740" y="3678699"/>
            <a:ext cx="419760" cy="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" descr="ícone Java, original, a marca, logo em Devicon">
            <a:extLst>
              <a:ext uri="{FF2B5EF4-FFF2-40B4-BE49-F238E27FC236}">
                <a16:creationId xmlns:a16="http://schemas.microsoft.com/office/drawing/2014/main" id="{10B0EC89-5536-207B-F03C-037BB8777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393" y="3692580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 descr="Python Logo">
            <a:extLst>
              <a:ext uri="{FF2B5EF4-FFF2-40B4-BE49-F238E27FC236}">
                <a16:creationId xmlns:a16="http://schemas.microsoft.com/office/drawing/2014/main" id="{EB911FBE-6CBA-A06C-5B3C-250C02E87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08" y="3770304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014FC6AB-4F5B-840E-DFA9-B02A44F92AF6}"/>
              </a:ext>
            </a:extLst>
          </p:cNvPr>
          <p:cNvSpPr txBox="1"/>
          <p:nvPr/>
        </p:nvSpPr>
        <p:spPr>
          <a:xfrm>
            <a:off x="1250529" y="379388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0A66D1F-CA57-BE4C-860F-7B6A641282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3171" y="3753841"/>
            <a:ext cx="895475" cy="333422"/>
          </a:xfrm>
          <a:prstGeom prst="rect">
            <a:avLst/>
          </a:prstGeom>
        </p:spPr>
      </p:pic>
      <p:sp>
        <p:nvSpPr>
          <p:cNvPr id="83" name="TextBox 82">
            <a:extLst>
              <a:ext uri="{FF2B5EF4-FFF2-40B4-BE49-F238E27FC236}">
                <a16:creationId xmlns:a16="http://schemas.microsoft.com/office/drawing/2014/main" id="{43FB640C-10D7-3491-F3A3-65E4740E06F1}"/>
              </a:ext>
            </a:extLst>
          </p:cNvPr>
          <p:cNvSpPr txBox="1"/>
          <p:nvPr/>
        </p:nvSpPr>
        <p:spPr>
          <a:xfrm>
            <a:off x="2957937" y="3772595"/>
            <a:ext cx="62427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Executa programa(s) que recebe(m) via MQTT dados da nuvem e escreve os dados no MYSQL (*) 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7B5A28-12E8-A93B-F3E1-F236AF33674B}"/>
              </a:ext>
            </a:extLst>
          </p:cNvPr>
          <p:cNvSpPr/>
          <p:nvPr/>
        </p:nvSpPr>
        <p:spPr>
          <a:xfrm>
            <a:off x="7684" y="3081730"/>
            <a:ext cx="579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/>
              <a:t>PC1</a:t>
            </a:r>
            <a:r>
              <a:rPr lang="pt-PT" sz="1000" dirty="0"/>
              <a:t> Mongo</a:t>
            </a:r>
            <a:endParaRPr lang="pt-PT" sz="1000" b="1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0E0912F-DB2B-E7B6-03C7-0757070C41F3}"/>
              </a:ext>
            </a:extLst>
          </p:cNvPr>
          <p:cNvSpPr/>
          <p:nvPr/>
        </p:nvSpPr>
        <p:spPr>
          <a:xfrm>
            <a:off x="15549" y="3616368"/>
            <a:ext cx="579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/>
              <a:t>PC2</a:t>
            </a:r>
          </a:p>
          <a:p>
            <a:pPr algn="ctr"/>
            <a:r>
              <a:rPr lang="pt-PT" sz="1000" dirty="0" err="1"/>
              <a:t>MySql</a:t>
            </a:r>
            <a:endParaRPr lang="pt-PT" sz="1000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01AE339B-DC15-A3E4-8F20-3B30F4810185}"/>
              </a:ext>
            </a:extLst>
          </p:cNvPr>
          <p:cNvSpPr txBox="1"/>
          <p:nvPr/>
        </p:nvSpPr>
        <p:spPr>
          <a:xfrm>
            <a:off x="66760" y="6494861"/>
            <a:ext cx="9167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(*) Ao longo destes programas desenvolvidos pelos grupos, o grupo escolhe em quais deles, são tratados valores anómalos, alertas, </a:t>
            </a:r>
            <a:r>
              <a:rPr lang="pt-PT" sz="1200" dirty="0" err="1"/>
              <a:t>outliers</a:t>
            </a:r>
            <a:r>
              <a:rPr lang="pt-PT" sz="1200" dirty="0"/>
              <a:t>….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1DC741D-A59A-ABEE-02D5-5038B6F0CFB4}"/>
              </a:ext>
            </a:extLst>
          </p:cNvPr>
          <p:cNvSpPr txBox="1"/>
          <p:nvPr/>
        </p:nvSpPr>
        <p:spPr>
          <a:xfrm>
            <a:off x="669073" y="6036667"/>
            <a:ext cx="84279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Através do browser monitorizam a informação do servidor da nuvem (quantos marsamis estão em cada sala, o ruído, os pontos …</a:t>
            </a:r>
          </a:p>
        </p:txBody>
      </p:sp>
      <p:pic>
        <p:nvPicPr>
          <p:cNvPr id="1026" name="Picture 2" descr="Browser Icon Vector Art, Icons, and Graphics for Free Download">
            <a:extLst>
              <a:ext uri="{FF2B5EF4-FFF2-40B4-BE49-F238E27FC236}">
                <a16:creationId xmlns:a16="http://schemas.microsoft.com/office/drawing/2014/main" id="{8AA9BE06-33D6-C4F5-E3F8-001718156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283" y="5962022"/>
            <a:ext cx="592065" cy="426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8" descr="Free Icon | Smartphone">
            <a:extLst>
              <a:ext uri="{FF2B5EF4-FFF2-40B4-BE49-F238E27FC236}">
                <a16:creationId xmlns:a16="http://schemas.microsoft.com/office/drawing/2014/main" id="{598258E9-9CAF-E318-83DA-8DCF8A1D2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71" y="4696977"/>
            <a:ext cx="538945" cy="760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B32B1CD4-2B71-31A7-62B7-77405A6FE9B3}"/>
              </a:ext>
            </a:extLst>
          </p:cNvPr>
          <p:cNvCxnSpPr>
            <a:cxnSpLocks/>
          </p:cNvCxnSpPr>
          <p:nvPr/>
        </p:nvCxnSpPr>
        <p:spPr>
          <a:xfrm>
            <a:off x="667620" y="4178828"/>
            <a:ext cx="17095" cy="382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9E9A71F5-0F20-7698-561F-05BC7CC0DFD9}"/>
              </a:ext>
            </a:extLst>
          </p:cNvPr>
          <p:cNvSpPr txBox="1"/>
          <p:nvPr/>
        </p:nvSpPr>
        <p:spPr>
          <a:xfrm>
            <a:off x="815725" y="4722783"/>
            <a:ext cx="67945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Monitoriza a informação da Base de Dados </a:t>
            </a:r>
            <a:r>
              <a:rPr lang="pt-PT" sz="1200" dirty="0" err="1"/>
              <a:t>MySql</a:t>
            </a:r>
            <a:r>
              <a:rPr lang="pt-PT" sz="1200" dirty="0"/>
              <a:t> e aciona os atuadores (abrir e fechar portas e disparar)</a:t>
            </a:r>
          </a:p>
        </p:txBody>
      </p:sp>
      <p:pic>
        <p:nvPicPr>
          <p:cNvPr id="102" name="Picture 5" descr="PHP: Download Logos">
            <a:extLst>
              <a:ext uri="{FF2B5EF4-FFF2-40B4-BE49-F238E27FC236}">
                <a16:creationId xmlns:a16="http://schemas.microsoft.com/office/drawing/2014/main" id="{17A2FFD1-AC0B-F4F0-00C5-6737D7BB7E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366" y="5083220"/>
            <a:ext cx="543943" cy="274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98C803E-C798-5A5C-8B19-5D8946B81B94}"/>
              </a:ext>
            </a:extLst>
          </p:cNvPr>
          <p:cNvCxnSpPr>
            <a:cxnSpLocks/>
          </p:cNvCxnSpPr>
          <p:nvPr/>
        </p:nvCxnSpPr>
        <p:spPr>
          <a:xfrm>
            <a:off x="849171" y="5210486"/>
            <a:ext cx="31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18AD8457-F32E-D72D-85B0-0E0EFE132294}"/>
              </a:ext>
            </a:extLst>
          </p:cNvPr>
          <p:cNvCxnSpPr>
            <a:cxnSpLocks/>
          </p:cNvCxnSpPr>
          <p:nvPr/>
        </p:nvCxnSpPr>
        <p:spPr>
          <a:xfrm>
            <a:off x="1832707" y="5220636"/>
            <a:ext cx="3107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8" name="Picture 2" descr="ícone Java, original, a marca, logo em Devicon">
            <a:extLst>
              <a:ext uri="{FF2B5EF4-FFF2-40B4-BE49-F238E27FC236}">
                <a16:creationId xmlns:a16="http://schemas.microsoft.com/office/drawing/2014/main" id="{0409FAC2-6A12-4EFB-24E7-7A052B710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915" y="4979496"/>
            <a:ext cx="499645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3" descr="Python Logo">
            <a:extLst>
              <a:ext uri="{FF2B5EF4-FFF2-40B4-BE49-F238E27FC236}">
                <a16:creationId xmlns:a16="http://schemas.microsoft.com/office/drawing/2014/main" id="{C929005B-88FE-2BA7-123A-182EE3FF7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037" y="5056639"/>
            <a:ext cx="369973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5EE27790-3D03-9FA0-DF5A-FFCD520CFC86}"/>
              </a:ext>
            </a:extLst>
          </p:cNvPr>
          <p:cNvSpPr txBox="1"/>
          <p:nvPr/>
        </p:nvSpPr>
        <p:spPr>
          <a:xfrm>
            <a:off x="2605051" y="5080799"/>
            <a:ext cx="42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0B44047-74CF-D789-985F-53E15A5EB6F6}"/>
              </a:ext>
            </a:extLst>
          </p:cNvPr>
          <p:cNvSpPr txBox="1"/>
          <p:nvPr/>
        </p:nvSpPr>
        <p:spPr>
          <a:xfrm>
            <a:off x="4159237" y="5091866"/>
            <a:ext cx="46700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Programa desenvolvido pelo grupo que faz acionar os atuadores no servidor da nuvem via MQTT </a:t>
            </a:r>
          </a:p>
        </p:txBody>
      </p:sp>
      <p:pic>
        <p:nvPicPr>
          <p:cNvPr id="114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00E59321-F219-933E-6DC9-66647146C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1410" y="5060996"/>
            <a:ext cx="419760" cy="419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5" name="Rectangle 114">
            <a:extLst>
              <a:ext uri="{FF2B5EF4-FFF2-40B4-BE49-F238E27FC236}">
                <a16:creationId xmlns:a16="http://schemas.microsoft.com/office/drawing/2014/main" id="{E507B1A1-B4E1-6085-9392-A1EF94B11FC9}"/>
              </a:ext>
            </a:extLst>
          </p:cNvPr>
          <p:cNvSpPr/>
          <p:nvPr/>
        </p:nvSpPr>
        <p:spPr>
          <a:xfrm>
            <a:off x="3198546" y="5127575"/>
            <a:ext cx="5790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1400" b="1" dirty="0"/>
              <a:t>PC2</a:t>
            </a:r>
          </a:p>
          <a:p>
            <a:pPr algn="ctr"/>
            <a:endParaRPr lang="pt-PT" sz="1000" b="1" dirty="0"/>
          </a:p>
        </p:txBody>
      </p:sp>
      <p:pic>
        <p:nvPicPr>
          <p:cNvPr id="116" name="Picture 5" descr="PHP: Download Logos">
            <a:extLst>
              <a:ext uri="{FF2B5EF4-FFF2-40B4-BE49-F238E27FC236}">
                <a16:creationId xmlns:a16="http://schemas.microsoft.com/office/drawing/2014/main" id="{8D964AA4-D520-0428-A542-497BE8933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48" y="4242641"/>
            <a:ext cx="491119" cy="2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D2F9DAA-F594-70C0-819C-6E1484DEC688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572366" y="5457976"/>
            <a:ext cx="74678" cy="555911"/>
          </a:xfrm>
          <a:prstGeom prst="straightConnector1">
            <a:avLst/>
          </a:prstGeom>
          <a:ln w="15875">
            <a:solidFill>
              <a:schemeClr val="accent3">
                <a:lumMod val="75000"/>
              </a:schemeClr>
            </a:solidFill>
            <a:prstDash val="sys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TextBox 1023">
            <a:extLst>
              <a:ext uri="{FF2B5EF4-FFF2-40B4-BE49-F238E27FC236}">
                <a16:creationId xmlns:a16="http://schemas.microsoft.com/office/drawing/2014/main" id="{DF661728-C508-0B25-4EBB-413C16D21460}"/>
              </a:ext>
            </a:extLst>
          </p:cNvPr>
          <p:cNvSpPr txBox="1"/>
          <p:nvPr/>
        </p:nvSpPr>
        <p:spPr>
          <a:xfrm>
            <a:off x="565495" y="5611777"/>
            <a:ext cx="2794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i="1" dirty="0"/>
              <a:t>Idealmente os valores deveriam ser iguais</a:t>
            </a: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E68ABA16-A7F2-53C1-698A-83A9FE39C478}"/>
              </a:ext>
            </a:extLst>
          </p:cNvPr>
          <p:cNvSpPr txBox="1"/>
          <p:nvPr/>
        </p:nvSpPr>
        <p:spPr>
          <a:xfrm>
            <a:off x="2029377" y="216227"/>
            <a:ext cx="52789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b="1" dirty="0"/>
              <a:t>Programas utilizados/desenvolvidos no projeto pelo Jogador / Aluno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450B02-26FA-1423-BEBF-32A7D4ABA6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0282" y="4266738"/>
            <a:ext cx="895475" cy="3334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8B6BB7C-F224-6589-9352-90A2C1B88DF5}"/>
              </a:ext>
            </a:extLst>
          </p:cNvPr>
          <p:cNvSpPr txBox="1"/>
          <p:nvPr/>
        </p:nvSpPr>
        <p:spPr>
          <a:xfrm>
            <a:off x="2937124" y="4294382"/>
            <a:ext cx="53097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??? Cada grupo pode achar relevante ter outro para fazer tarefas em paralelo (PC2)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B31575-8B3D-D7FD-FB8B-2838E61F11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1008" y="1194851"/>
            <a:ext cx="3781953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6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Labirinto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37278" y="1489087"/>
            <a:ext cx="820891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Está instalado um labirinto composto por salas unidas por corredores. No labirinto circulam marsamis. Existem sensores que detetam quando um marsami entra numa sala (vindo de um corredor) e sai de uma sala (indo para um corredor). Também existe um sensor de ruído que transmite o nível de ruído no momento no labirinto. Para além de sensores que enviam informação, existem atuadores (atuam em função da informação que recebem) que permitem fechar e abrir as portas das salas.</a:t>
            </a:r>
          </a:p>
          <a:p>
            <a:endParaRPr lang="pt-PT" sz="1200" dirty="0"/>
          </a:p>
          <a:p>
            <a:r>
              <a:rPr lang="pt-PT" sz="1200" dirty="0"/>
              <a:t>Periodicamente são efetuadas “largadas” de marsamis. Cada marsami é colocado numa sala e, estes, por instinto natural, deslocam-se sempre entre salas até que o cansaço os faça parar (sobre o cansaço ver informação mais adiante) O objetivo do jogo é, no final de uma largada (quando eles estão todos quietos) cada jogador saber quantos ficaram em cada sala. Mas existem dois tipos de marsamis, “</a:t>
            </a:r>
            <a:r>
              <a:rPr lang="pt-PT" sz="1200" dirty="0" err="1"/>
              <a:t>odd</a:t>
            </a:r>
            <a:r>
              <a:rPr lang="pt-PT" sz="1200" dirty="0"/>
              <a:t>” e “</a:t>
            </a:r>
            <a:r>
              <a:rPr lang="pt-PT" sz="1200" dirty="0" err="1"/>
              <a:t>even</a:t>
            </a:r>
            <a:r>
              <a:rPr lang="pt-PT" sz="1200" dirty="0"/>
              <a:t>”. No final é necessário saber quantos “</a:t>
            </a:r>
            <a:r>
              <a:rPr lang="pt-PT" sz="1200" dirty="0" err="1"/>
              <a:t>odd</a:t>
            </a:r>
            <a:r>
              <a:rPr lang="pt-PT" sz="1200" dirty="0"/>
              <a:t>” e quantos “</a:t>
            </a:r>
            <a:r>
              <a:rPr lang="pt-PT" sz="1200" dirty="0" err="1"/>
              <a:t>even</a:t>
            </a:r>
            <a:r>
              <a:rPr lang="pt-PT" sz="1200" dirty="0"/>
              <a:t>” ficarem em cada sala. </a:t>
            </a:r>
          </a:p>
          <a:p>
            <a:endParaRPr lang="pt-PT" sz="1200" dirty="0"/>
          </a:p>
          <a:p>
            <a:r>
              <a:rPr lang="pt-PT" sz="1200" dirty="0"/>
              <a:t>Cada jogador , ao detetar que num determinado momento, numa sala, o número de “</a:t>
            </a:r>
            <a:r>
              <a:rPr lang="pt-PT" sz="1200" dirty="0" err="1"/>
              <a:t>odds</a:t>
            </a:r>
            <a:r>
              <a:rPr lang="pt-PT" sz="1200" dirty="0"/>
              <a:t>” é igual ao número de “</a:t>
            </a:r>
            <a:r>
              <a:rPr lang="pt-PT" sz="1200" dirty="0" err="1"/>
              <a:t>evens</a:t>
            </a:r>
            <a:r>
              <a:rPr lang="pt-PT" sz="1200" dirty="0"/>
              <a:t>”, pode acionar um “gatilho”. Se este “gatilho” for acionado antes ou depois que o equilíbrio entre “</a:t>
            </a:r>
            <a:r>
              <a:rPr lang="pt-PT" sz="1200" dirty="0" err="1"/>
              <a:t>odds</a:t>
            </a:r>
            <a:r>
              <a:rPr lang="pt-PT" sz="1200" dirty="0"/>
              <a:t>” e “</a:t>
            </a:r>
            <a:r>
              <a:rPr lang="pt-PT" sz="1200" dirty="0" err="1"/>
              <a:t>evens</a:t>
            </a:r>
            <a:r>
              <a:rPr lang="pt-PT" sz="1200" dirty="0"/>
              <a:t>” de desfaça, ganha 1 ponto, caso contrário perde meio ponto. Inicialmente todos os jogadores têm 0 pontos. Cada gatilho só pode ser </a:t>
            </a:r>
            <a:r>
              <a:rPr lang="pt-PT" sz="1200" dirty="0" err="1"/>
              <a:t>accionado</a:t>
            </a:r>
            <a:r>
              <a:rPr lang="pt-PT" sz="1200" dirty="0"/>
              <a:t> até 3 vezes </a:t>
            </a:r>
            <a:r>
              <a:rPr lang="pt-PT" sz="1200"/>
              <a:t>por sala.</a:t>
            </a:r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Cada jogador pode recorrer aos atuadores para fechar (ou abrir) uma porta ou, com apenas uma só </a:t>
            </a:r>
            <a:r>
              <a:rPr lang="pt-PT" sz="1200" dirty="0" err="1"/>
              <a:t>acção</a:t>
            </a:r>
            <a:r>
              <a:rPr lang="pt-PT" sz="1200" dirty="0"/>
              <a:t> fechar (ou abrir) todas as portas em simultâneo. Note-se que se as portas estiverem todas fechadas os marsamis não se movem. Inicialmente as portas estão todas abertas.</a:t>
            </a:r>
          </a:p>
          <a:p>
            <a:endParaRPr lang="pt-PT" sz="1200" dirty="0"/>
          </a:p>
          <a:p>
            <a:r>
              <a:rPr lang="pt-PT" sz="1200" dirty="0"/>
              <a:t>Se o nível de ruído exceder um certo limite, de forma a reduzir o ruído todas as portas são automaticamente fechadas e acaba o “jogo”. O jogador não pode voltar a abrir as portas.  O ruído aumenta proporcionalmente ao número de movimentos de marsamis. Se, por exemplo, algumas portas forem fechadas (fazendo diminuir o número de movimentos de ruído), o nível de ruído reduz-se.</a:t>
            </a:r>
          </a:p>
          <a:p>
            <a:endParaRPr lang="pt-PT" sz="1200" dirty="0"/>
          </a:p>
          <a:p>
            <a:r>
              <a:rPr lang="pt-PT" sz="1200" dirty="0"/>
              <a:t>Cada corredor une duas salas apenas. Vários corredores podem ir dar a uma mesma sala. O mecanismo que liga a sala ao corredor apenas permite que os marsamis circulem num sentido. Sempre que um marsami “entra” ou “sai” de uma sala é </a:t>
            </a:r>
            <a:r>
              <a:rPr lang="pt-PT" sz="1200" dirty="0" err="1"/>
              <a:t>activado</a:t>
            </a:r>
            <a:r>
              <a:rPr lang="pt-PT" sz="1200" dirty="0"/>
              <a:t> um sensor de passagem e não é possível dois marsamis saírem ou entrarem em conjunto (garante-se que uma ativação do sensor é para apenas um marsami).  </a:t>
            </a:r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20882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Descrição Geral</a:t>
            </a:r>
          </a:p>
        </p:txBody>
      </p:sp>
    </p:spTree>
    <p:extLst>
      <p:ext uri="{BB962C8B-B14F-4D97-AF65-F5344CB8AC3E}">
        <p14:creationId xmlns:p14="http://schemas.microsoft.com/office/powerpoint/2010/main" val="1499425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Labirinto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300220" y="681955"/>
            <a:ext cx="820891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dirty="0"/>
              <a:t>No início de cada largada os marsamis são distribuídos aleatoriamente por todas as salas. Posteriormente eles deslocam-se aleatoriamente pelos corredores que lhes estão acessíveis. Cada jogador tem o seu próprio labirinto, e no início a planta do labirinto é igual para todos os jogadores. Mas como os jogadores podem abrir e fechar portas, as plantas vão divergindo de jogador para jogador. Sempre que um marsami atravessa uma porta a informação enviada pelo sensor está exemplificada nas seguintes duas mensagens :</a:t>
            </a:r>
          </a:p>
          <a:p>
            <a:endParaRPr lang="pt-PT" sz="1200" dirty="0"/>
          </a:p>
          <a:p>
            <a:endParaRPr lang="pt-PT" sz="1200" b="1" dirty="0"/>
          </a:p>
          <a:p>
            <a:r>
              <a:rPr lang="pt-PT" sz="1200" dirty="0"/>
              <a:t>“o marsami 40 ´passou através de uma porta que o fez sair da sala 3 e entrar na sala 5”.  O </a:t>
            </a:r>
            <a:r>
              <a:rPr lang="pt-PT" sz="1200" dirty="0" err="1"/>
              <a:t>Player</a:t>
            </a:r>
            <a:r>
              <a:rPr lang="pt-PT" sz="1200" dirty="0"/>
              <a:t> 10 colocado na mensagem serve para identificar o Jogador/Labirinto. O Status 1 não é gerado pelo sensor , é uma informação adicional colocada na mensagem para indicar que foi uma passagem “sem incidentes”.</a:t>
            </a:r>
          </a:p>
          <a:p>
            <a:endParaRPr lang="pt-PT" sz="1200" dirty="0"/>
          </a:p>
          <a:p>
            <a:endParaRPr lang="pt-PT" sz="1200" dirty="0"/>
          </a:p>
          <a:p>
            <a:r>
              <a:rPr lang="pt-PT" sz="1200" dirty="0"/>
              <a:t>Quando a sala de origem é “0” significa que estamos perante a largada inicial do marsami, ou seja, ele foi colocado na sala 3 no início da largada. Se quer a sala de Origem e a de Destino têm o valor 0, isso significa que o marsami está “preso” numa sala (última sala onde entrou), não pode sair (ou porque não tem nenhuma porta por onde sair – Status = 0 – ou por cansaço – Status = 2).</a:t>
            </a:r>
          </a:p>
          <a:p>
            <a:endParaRPr lang="pt-PT" sz="1200" b="1" dirty="0"/>
          </a:p>
          <a:p>
            <a:r>
              <a:rPr lang="pt-PT" sz="1200" b="1" dirty="0"/>
              <a:t>Utilizadores</a:t>
            </a:r>
          </a:p>
          <a:p>
            <a:r>
              <a:rPr lang="pt-PT" sz="1200" dirty="0"/>
              <a:t>Existe um administrador da aplicação (não confundir com o administrador da base de dados) que cria e apaga jogadores. Ele terá acesso a formulários próprios HTML/</a:t>
            </a:r>
            <a:r>
              <a:rPr lang="pt-PT" sz="1200" dirty="0" err="1"/>
              <a:t>php</a:t>
            </a:r>
            <a:r>
              <a:rPr lang="pt-PT" sz="1200" dirty="0"/>
              <a:t> que executarão procedimentos SQL. Estes formulários não são para implementar. Os jogadores podem fazer a manutenção dos jogos (</a:t>
            </a:r>
            <a:r>
              <a:rPr lang="pt-PT" sz="1200" dirty="0" err="1"/>
              <a:t>bd</a:t>
            </a:r>
            <a:r>
              <a:rPr lang="pt-PT" sz="1200" dirty="0"/>
              <a:t> local) também através de formulários HTML/</a:t>
            </a:r>
            <a:r>
              <a:rPr lang="pt-PT" sz="1200" dirty="0" err="1"/>
              <a:t>php</a:t>
            </a:r>
            <a:r>
              <a:rPr lang="pt-PT" sz="1200" dirty="0"/>
              <a:t>. A manutenção consiste em criar jogos e, para cada jogo, poder editar os parâmetros que achem relevantes criar na tabela jogo (ou em outras tabelas que decidam criar). </a:t>
            </a:r>
          </a:p>
          <a:p>
            <a:r>
              <a:rPr lang="pt-PT" sz="1200" dirty="0"/>
              <a:t>As migrações das leituras dos sensores do </a:t>
            </a:r>
            <a:r>
              <a:rPr lang="pt-PT" sz="1200" dirty="0" err="1"/>
              <a:t>MongoDB</a:t>
            </a:r>
            <a:r>
              <a:rPr lang="pt-PT" sz="1200" dirty="0"/>
              <a:t> para o Mysql são feitas automaticamente e em tempo real mas, em caso de falha, o administrador da aplicação terá de ter uma forma de reinicializar o processo de migração  (por exemplo, chamar um procedimento SQL ou um programa Java/</a:t>
            </a:r>
            <a:r>
              <a:rPr lang="pt-PT" sz="1200" dirty="0" err="1"/>
              <a:t>Python</a:t>
            </a:r>
            <a:r>
              <a:rPr lang="pt-PT" sz="1200" dirty="0"/>
              <a:t>/</a:t>
            </a:r>
            <a:r>
              <a:rPr lang="pt-PT" sz="1200" dirty="0" err="1"/>
              <a:t>php</a:t>
            </a:r>
            <a:r>
              <a:rPr lang="pt-PT" sz="1200" dirty="0"/>
              <a:t>).</a:t>
            </a:r>
          </a:p>
        </p:txBody>
      </p:sp>
      <p:sp>
        <p:nvSpPr>
          <p:cNvPr id="5" name="Rectangle 30">
            <a:extLst>
              <a:ext uri="{FF2B5EF4-FFF2-40B4-BE49-F238E27FC236}">
                <a16:creationId xmlns:a16="http://schemas.microsoft.com/office/drawing/2014/main" id="{0B959C0B-B2FE-4DB3-B8F9-F5CC1CAA2D80}"/>
              </a:ext>
            </a:extLst>
          </p:cNvPr>
          <p:cNvSpPr/>
          <p:nvPr/>
        </p:nvSpPr>
        <p:spPr>
          <a:xfrm>
            <a:off x="251520" y="5793923"/>
            <a:ext cx="82089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Telemóvel Android</a:t>
            </a:r>
          </a:p>
          <a:p>
            <a:r>
              <a:rPr lang="pt-PT" sz="1200" dirty="0"/>
              <a:t>Cada jogador deverá ter a possibilidade de, através de um telemóvel, monitorizar através de um gráfico a evolução do número de marsamis por sala, receber eventuais alertas de perigo de excesso de ruído, e abrir e fechar portas e tentar obter pontos acionando o “gatilho”.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F19DDC-EE92-71CD-C933-D8E435CAD557}"/>
              </a:ext>
            </a:extLst>
          </p:cNvPr>
          <p:cNvSpPr txBox="1"/>
          <p:nvPr/>
        </p:nvSpPr>
        <p:spPr>
          <a:xfrm>
            <a:off x="634868" y="1659565"/>
            <a:ext cx="676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200" i="1" dirty="0"/>
          </a:p>
          <a:p>
            <a:r>
              <a:rPr lang="pt-PT" sz="1200" i="1" dirty="0"/>
              <a:t>{Player:10, Marsami:40, RoomOrigin:3, </a:t>
            </a:r>
            <a:r>
              <a:rPr lang="pt-PT" sz="1200" i="1" dirty="0" err="1"/>
              <a:t>RoomDestiny</a:t>
            </a:r>
            <a:r>
              <a:rPr lang="pt-PT" sz="1200" i="1" dirty="0"/>
              <a:t>: 5, Status:1}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45DDC1-547D-7249-8629-80F2554FFB4B}"/>
              </a:ext>
            </a:extLst>
          </p:cNvPr>
          <p:cNvSpPr txBox="1"/>
          <p:nvPr/>
        </p:nvSpPr>
        <p:spPr>
          <a:xfrm>
            <a:off x="634868" y="2659260"/>
            <a:ext cx="67687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200" i="1" dirty="0"/>
          </a:p>
          <a:p>
            <a:r>
              <a:rPr lang="pt-PT" sz="1200" i="1" dirty="0"/>
              <a:t>{Player:5, Marsami:40, RoomOrigin:0, </a:t>
            </a:r>
            <a:r>
              <a:rPr lang="pt-PT" sz="1200" i="1" dirty="0" err="1"/>
              <a:t>RoomDestiny</a:t>
            </a:r>
            <a:r>
              <a:rPr lang="pt-PT" sz="1200" i="1" dirty="0"/>
              <a:t>: 3, Status:1}</a:t>
            </a:r>
          </a:p>
        </p:txBody>
      </p:sp>
    </p:spTree>
    <p:extLst>
      <p:ext uri="{BB962C8B-B14F-4D97-AF65-F5344CB8AC3E}">
        <p14:creationId xmlns:p14="http://schemas.microsoft.com/office/powerpoint/2010/main" val="3511412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7AB2790-085C-40EE-BBC2-A20F9FECA011}"/>
              </a:ext>
            </a:extLst>
          </p:cNvPr>
          <p:cNvGrpSpPr/>
          <p:nvPr/>
        </p:nvGrpSpPr>
        <p:grpSpPr>
          <a:xfrm>
            <a:off x="1163950" y="-573839"/>
            <a:ext cx="5757586" cy="4198072"/>
            <a:chOff x="539552" y="1196752"/>
            <a:chExt cx="7272808" cy="4896544"/>
          </a:xfrm>
        </p:grpSpPr>
        <p:pic>
          <p:nvPicPr>
            <p:cNvPr id="1028" name="Picture 4" descr="Cloud Icon - Free Download, PNG and Vector">
              <a:extLst>
                <a:ext uri="{FF2B5EF4-FFF2-40B4-BE49-F238E27FC236}">
                  <a16:creationId xmlns:a16="http://schemas.microsoft.com/office/drawing/2014/main" id="{2E8D5758-5AA1-44C2-BE1C-88CA85D2EB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1196752"/>
              <a:ext cx="7272808" cy="48965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A941FF-9181-4B69-A8A7-46D77AACE163}"/>
                </a:ext>
              </a:extLst>
            </p:cNvPr>
            <p:cNvGrpSpPr/>
            <p:nvPr/>
          </p:nvGrpSpPr>
          <p:grpSpPr>
            <a:xfrm>
              <a:off x="1486885" y="3284984"/>
              <a:ext cx="1879371" cy="837360"/>
              <a:chOff x="228048" y="987344"/>
              <a:chExt cx="2197813" cy="1165002"/>
            </a:xfrm>
          </p:grpSpPr>
          <p:pic>
            <p:nvPicPr>
              <p:cNvPr id="54" name="Picture 4" descr="Resultado de imagem para movement sensor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42600" y="987344"/>
                <a:ext cx="589040" cy="3534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3" name="Rectangle 21">
                <a:extLst>
                  <a:ext uri="{FF2B5EF4-FFF2-40B4-BE49-F238E27FC236}">
                    <a16:creationId xmlns:a16="http://schemas.microsoft.com/office/drawing/2014/main" id="{DFA5F2AF-1D86-41A3-8BD0-E1D2B103D839}"/>
                  </a:ext>
                </a:extLst>
              </p:cNvPr>
              <p:cNvSpPr/>
              <p:nvPr/>
            </p:nvSpPr>
            <p:spPr>
              <a:xfrm>
                <a:off x="228048" y="1340768"/>
                <a:ext cx="1460974" cy="44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PT" sz="1200" dirty="0"/>
                  <a:t>Ruído</a:t>
                </a:r>
              </a:p>
            </p:txBody>
          </p:sp>
          <p:pic>
            <p:nvPicPr>
              <p:cNvPr id="90" name="Picture 4" descr="Resultado de imagem para movement sensor">
                <a:extLst>
                  <a:ext uri="{FF2B5EF4-FFF2-40B4-BE49-F238E27FC236}">
                    <a16:creationId xmlns:a16="http://schemas.microsoft.com/office/drawing/2014/main" id="{13508204-341A-4032-BB0E-CCAEEF96D34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6821" y="1627206"/>
                <a:ext cx="589040" cy="52514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92" name="Rectangle 91"/>
          <p:cNvSpPr/>
          <p:nvPr/>
        </p:nvSpPr>
        <p:spPr>
          <a:xfrm>
            <a:off x="-13323" y="21006"/>
            <a:ext cx="31838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 err="1"/>
              <a:t>Arquitectura</a:t>
            </a:r>
            <a:endParaRPr lang="pt-PT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41D95A-9DF3-45B2-991F-27EBA1FB513F}"/>
              </a:ext>
            </a:extLst>
          </p:cNvPr>
          <p:cNvSpPr/>
          <p:nvPr/>
        </p:nvSpPr>
        <p:spPr>
          <a:xfrm>
            <a:off x="777689" y="3891114"/>
            <a:ext cx="2337737" cy="17281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DC5AAC-F3A6-4674-9F19-F5B1F4A9F459}"/>
              </a:ext>
            </a:extLst>
          </p:cNvPr>
          <p:cNvSpPr txBox="1"/>
          <p:nvPr/>
        </p:nvSpPr>
        <p:spPr>
          <a:xfrm>
            <a:off x="793851" y="396312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PC1</a:t>
            </a:r>
          </a:p>
        </p:txBody>
      </p:sp>
      <p:sp>
        <p:nvSpPr>
          <p:cNvPr id="103" name="Rectangle 21">
            <a:extLst>
              <a:ext uri="{FF2B5EF4-FFF2-40B4-BE49-F238E27FC236}">
                <a16:creationId xmlns:a16="http://schemas.microsoft.com/office/drawing/2014/main" id="{3172670E-B5AD-4A8F-AF83-268C73B56DF2}"/>
              </a:ext>
            </a:extLst>
          </p:cNvPr>
          <p:cNvSpPr/>
          <p:nvPr/>
        </p:nvSpPr>
        <p:spPr>
          <a:xfrm>
            <a:off x="1337590" y="4013435"/>
            <a:ext cx="11681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Réplica Mongo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4D02115-A047-4DF6-B5E3-7976F5E8FB38}"/>
              </a:ext>
            </a:extLst>
          </p:cNvPr>
          <p:cNvGrpSpPr/>
          <p:nvPr/>
        </p:nvGrpSpPr>
        <p:grpSpPr>
          <a:xfrm>
            <a:off x="1183478" y="4308835"/>
            <a:ext cx="1322273" cy="1174554"/>
            <a:chOff x="4572330" y="3890987"/>
            <a:chExt cx="1322273" cy="1174554"/>
          </a:xfrm>
        </p:grpSpPr>
        <p:pic>
          <p:nvPicPr>
            <p:cNvPr id="102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FB0D7EB5-B6B1-47AC-ACC4-14D968AD4F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67432" y="3890987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602A520F-38BE-4D4A-A0F1-1A9B5D55BB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330" y="4504085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9" descr="https://encrypted-tbn0.gstatic.com/images?q=tbn:ANd9GcRBY1D0nbu-zLYqNeeNI48c_paOksZJsMKQp2cYkmfNNcFCj5iY">
              <a:extLst>
                <a:ext uri="{FF2B5EF4-FFF2-40B4-BE49-F238E27FC236}">
                  <a16:creationId xmlns:a16="http://schemas.microsoft.com/office/drawing/2014/main" id="{9F1423FA-D765-4A6D-9A62-0BDB12FA7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9185" y="4510123"/>
              <a:ext cx="555418" cy="5554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985E250-3BAA-49D5-B21F-330F617B1B1D}"/>
              </a:ext>
            </a:extLst>
          </p:cNvPr>
          <p:cNvSpPr/>
          <p:nvPr/>
        </p:nvSpPr>
        <p:spPr>
          <a:xfrm>
            <a:off x="4437640" y="3927118"/>
            <a:ext cx="976951" cy="1728192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76AC1F6-74D9-49B0-988F-29B36D08F36B}"/>
              </a:ext>
            </a:extLst>
          </p:cNvPr>
          <p:cNvSpPr txBox="1"/>
          <p:nvPr/>
        </p:nvSpPr>
        <p:spPr>
          <a:xfrm>
            <a:off x="4453802" y="3999126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PC2</a:t>
            </a:r>
          </a:p>
        </p:txBody>
      </p:sp>
      <p:sp>
        <p:nvSpPr>
          <p:cNvPr id="108" name="Rectangle 21">
            <a:extLst>
              <a:ext uri="{FF2B5EF4-FFF2-40B4-BE49-F238E27FC236}">
                <a16:creationId xmlns:a16="http://schemas.microsoft.com/office/drawing/2014/main" id="{4EB61989-27E6-4B5C-879A-4E81803390F0}"/>
              </a:ext>
            </a:extLst>
          </p:cNvPr>
          <p:cNvSpPr/>
          <p:nvPr/>
        </p:nvSpPr>
        <p:spPr>
          <a:xfrm>
            <a:off x="4428896" y="4270382"/>
            <a:ext cx="1597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Mysql</a:t>
            </a:r>
          </a:p>
        </p:txBody>
      </p:sp>
      <p:pic>
        <p:nvPicPr>
          <p:cNvPr id="110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ED743B82-C17B-4677-842C-01736F13A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092" y="4663851"/>
            <a:ext cx="555418" cy="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Arrow: Down 16">
            <a:extLst>
              <a:ext uri="{FF2B5EF4-FFF2-40B4-BE49-F238E27FC236}">
                <a16:creationId xmlns:a16="http://schemas.microsoft.com/office/drawing/2014/main" id="{6192B7ED-DB04-442B-8EA7-80119BE3C0F8}"/>
              </a:ext>
            </a:extLst>
          </p:cNvPr>
          <p:cNvSpPr/>
          <p:nvPr/>
        </p:nvSpPr>
        <p:spPr>
          <a:xfrm rot="2257715">
            <a:off x="1764207" y="3169888"/>
            <a:ext cx="42655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dirty="0"/>
          </a:p>
        </p:txBody>
      </p:sp>
      <p:pic>
        <p:nvPicPr>
          <p:cNvPr id="113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7EC2E213-BA60-4794-BF9E-18D78D8EF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6156" y="1862169"/>
            <a:ext cx="555418" cy="555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4" name="Rectangle 21">
            <a:extLst>
              <a:ext uri="{FF2B5EF4-FFF2-40B4-BE49-F238E27FC236}">
                <a16:creationId xmlns:a16="http://schemas.microsoft.com/office/drawing/2014/main" id="{887E9682-2D92-4BFE-9C0D-74E644CCC6FF}"/>
              </a:ext>
            </a:extLst>
          </p:cNvPr>
          <p:cNvSpPr/>
          <p:nvPr/>
        </p:nvSpPr>
        <p:spPr>
          <a:xfrm>
            <a:off x="5209817" y="2128077"/>
            <a:ext cx="159798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Mysql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C9592C-99B2-42B0-B1E7-FBDFB7B88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9057" y="5539921"/>
            <a:ext cx="670905" cy="831922"/>
          </a:xfrm>
          <a:prstGeom prst="rect">
            <a:avLst/>
          </a:prstGeom>
        </p:spPr>
      </p:pic>
      <p:sp>
        <p:nvSpPr>
          <p:cNvPr id="116" name="Arrow: Down 115">
            <a:extLst>
              <a:ext uri="{FF2B5EF4-FFF2-40B4-BE49-F238E27FC236}">
                <a16:creationId xmlns:a16="http://schemas.microsoft.com/office/drawing/2014/main" id="{1F74913F-958D-4E60-99F9-5715C77EF14A}"/>
              </a:ext>
            </a:extLst>
          </p:cNvPr>
          <p:cNvSpPr/>
          <p:nvPr/>
        </p:nvSpPr>
        <p:spPr>
          <a:xfrm rot="18600263">
            <a:off x="3279727" y="4761055"/>
            <a:ext cx="449340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7" name="Arrow: Down 116">
            <a:extLst>
              <a:ext uri="{FF2B5EF4-FFF2-40B4-BE49-F238E27FC236}">
                <a16:creationId xmlns:a16="http://schemas.microsoft.com/office/drawing/2014/main" id="{A7356BB7-BD3A-4E62-B148-0F15F88A95EA}"/>
              </a:ext>
            </a:extLst>
          </p:cNvPr>
          <p:cNvSpPr/>
          <p:nvPr/>
        </p:nvSpPr>
        <p:spPr>
          <a:xfrm rot="14107946">
            <a:off x="3938820" y="4744828"/>
            <a:ext cx="449340" cy="54596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9" name="Arrow: Down 118">
            <a:extLst>
              <a:ext uri="{FF2B5EF4-FFF2-40B4-BE49-F238E27FC236}">
                <a16:creationId xmlns:a16="http://schemas.microsoft.com/office/drawing/2014/main" id="{EFB6FA99-C581-4DE2-AD82-F6026B711163}"/>
              </a:ext>
            </a:extLst>
          </p:cNvPr>
          <p:cNvSpPr/>
          <p:nvPr/>
        </p:nvSpPr>
        <p:spPr>
          <a:xfrm rot="1073312">
            <a:off x="5128184" y="2434831"/>
            <a:ext cx="330367" cy="13676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2" name="Picture 8" descr="Free Icon | Smartphone">
            <a:extLst>
              <a:ext uri="{FF2B5EF4-FFF2-40B4-BE49-F238E27FC236}">
                <a16:creationId xmlns:a16="http://schemas.microsoft.com/office/drawing/2014/main" id="{49BC3DE5-DF48-4D48-B29A-8DAFAFB292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342" y="4779263"/>
            <a:ext cx="1115009" cy="1115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1" name="Arrow: Down 120">
            <a:extLst>
              <a:ext uri="{FF2B5EF4-FFF2-40B4-BE49-F238E27FC236}">
                <a16:creationId xmlns:a16="http://schemas.microsoft.com/office/drawing/2014/main" id="{8D587BEA-E38C-4FC6-8CA1-DEAC3656C8B5}"/>
              </a:ext>
            </a:extLst>
          </p:cNvPr>
          <p:cNvSpPr/>
          <p:nvPr/>
        </p:nvSpPr>
        <p:spPr>
          <a:xfrm rot="19228396">
            <a:off x="5280151" y="5306473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62FB1B67-AAAC-4467-BE34-024816FF5653}"/>
              </a:ext>
            </a:extLst>
          </p:cNvPr>
          <p:cNvSpPr txBox="1"/>
          <p:nvPr/>
        </p:nvSpPr>
        <p:spPr>
          <a:xfrm>
            <a:off x="6532519" y="5799266"/>
            <a:ext cx="77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Alertas</a:t>
            </a:r>
          </a:p>
          <a:p>
            <a:r>
              <a:rPr lang="pt-PT" sz="1400" dirty="0"/>
              <a:t>Gráficos</a:t>
            </a:r>
          </a:p>
        </p:txBody>
      </p:sp>
      <p:pic>
        <p:nvPicPr>
          <p:cNvPr id="1034" name="Picture 10" descr="Cells, column, data, row, spreadsheet, table icon - Download on Iconfinder">
            <a:extLst>
              <a:ext uri="{FF2B5EF4-FFF2-40B4-BE49-F238E27FC236}">
                <a16:creationId xmlns:a16="http://schemas.microsoft.com/office/drawing/2014/main" id="{CD93AFA4-DC8E-4F17-BBD5-0975A4721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2638" y="5470244"/>
            <a:ext cx="695167" cy="69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8E304CDF-8881-4837-9E87-1AFA1A39B015}"/>
              </a:ext>
            </a:extLst>
          </p:cNvPr>
          <p:cNvSpPr txBox="1"/>
          <p:nvPr/>
        </p:nvSpPr>
        <p:spPr>
          <a:xfrm>
            <a:off x="5528319" y="6094381"/>
            <a:ext cx="1518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200" dirty="0"/>
              <a:t>Tabelas de</a:t>
            </a:r>
          </a:p>
          <a:p>
            <a:r>
              <a:rPr lang="pt-PT" sz="1200" dirty="0"/>
              <a:t>Movimentos e outras</a:t>
            </a:r>
          </a:p>
        </p:txBody>
      </p:sp>
      <p:sp>
        <p:nvSpPr>
          <p:cNvPr id="126" name="Arrow: Down 125">
            <a:extLst>
              <a:ext uri="{FF2B5EF4-FFF2-40B4-BE49-F238E27FC236}">
                <a16:creationId xmlns:a16="http://schemas.microsoft.com/office/drawing/2014/main" id="{93C7E763-6F40-457C-9226-061285FD5919}"/>
              </a:ext>
            </a:extLst>
          </p:cNvPr>
          <p:cNvSpPr/>
          <p:nvPr/>
        </p:nvSpPr>
        <p:spPr>
          <a:xfrm rot="16200000">
            <a:off x="6785687" y="5518525"/>
            <a:ext cx="183339" cy="4595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36" name="Picture 12" descr="User icon with laptop computer female person Vector Image">
            <a:extLst>
              <a:ext uri="{FF2B5EF4-FFF2-40B4-BE49-F238E27FC236}">
                <a16:creationId xmlns:a16="http://schemas.microsoft.com/office/drawing/2014/main" id="{2A41D7FF-D818-4025-AE4E-006EBFA8E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027" y="5146602"/>
            <a:ext cx="661897" cy="713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User icon with laptop computer male person Vector Image">
            <a:extLst>
              <a:ext uri="{FF2B5EF4-FFF2-40B4-BE49-F238E27FC236}">
                <a16:creationId xmlns:a16="http://schemas.microsoft.com/office/drawing/2014/main" id="{31E03EFC-D774-47E6-B132-2C312A04D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207" y="4029220"/>
            <a:ext cx="624825" cy="67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, html, document, form icon - Download on Iconfinder">
            <a:extLst>
              <a:ext uri="{FF2B5EF4-FFF2-40B4-BE49-F238E27FC236}">
                <a16:creationId xmlns:a16="http://schemas.microsoft.com/office/drawing/2014/main" id="{3F4AB156-3158-4587-A404-0E9645182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1778" y="4066005"/>
            <a:ext cx="583122" cy="583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B7DB065B-A8C6-4506-878A-824E2FB54731}"/>
              </a:ext>
            </a:extLst>
          </p:cNvPr>
          <p:cNvSpPr txBox="1"/>
          <p:nvPr/>
        </p:nvSpPr>
        <p:spPr>
          <a:xfrm>
            <a:off x="6685980" y="3724051"/>
            <a:ext cx="756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Jogador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4C1CD387-6116-4EE6-B16D-5B410675DBDC}"/>
              </a:ext>
            </a:extLst>
          </p:cNvPr>
          <p:cNvSpPr txBox="1"/>
          <p:nvPr/>
        </p:nvSpPr>
        <p:spPr>
          <a:xfrm>
            <a:off x="8212904" y="5857634"/>
            <a:ext cx="7880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Treinador (jogador)</a:t>
            </a:r>
          </a:p>
          <a:p>
            <a:r>
              <a:rPr lang="pt-PT" sz="1200" dirty="0"/>
              <a:t>(lança o software)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B2DFAA10-832F-491D-B7CC-96DC64A57384}"/>
              </a:ext>
            </a:extLst>
          </p:cNvPr>
          <p:cNvSpPr/>
          <p:nvPr/>
        </p:nvSpPr>
        <p:spPr>
          <a:xfrm>
            <a:off x="3036584" y="1093958"/>
            <a:ext cx="96463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 err="1"/>
              <a:t>Movimentomarsamis</a:t>
            </a:r>
            <a:endParaRPr lang="pt-PT" sz="1200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12DC2BC-1BAE-4D7F-BFBA-58C619DB36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579" y="2792438"/>
            <a:ext cx="470532" cy="583460"/>
          </a:xfrm>
          <a:prstGeom prst="rect">
            <a:avLst/>
          </a:prstGeom>
        </p:spPr>
      </p:pic>
      <p:sp>
        <p:nvSpPr>
          <p:cNvPr id="64" name="Arrow: Down 63">
            <a:extLst>
              <a:ext uri="{FF2B5EF4-FFF2-40B4-BE49-F238E27FC236}">
                <a16:creationId xmlns:a16="http://schemas.microsoft.com/office/drawing/2014/main" id="{3F6F851B-87E9-424D-B39B-DA1CE81739D7}"/>
              </a:ext>
            </a:extLst>
          </p:cNvPr>
          <p:cNvSpPr/>
          <p:nvPr/>
        </p:nvSpPr>
        <p:spPr>
          <a:xfrm rot="2257715">
            <a:off x="2813753" y="1998424"/>
            <a:ext cx="515853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68" name="Picture 16" descr="Bar chart, business graph, business growth, graph icon - Free download">
            <a:extLst>
              <a:ext uri="{FF2B5EF4-FFF2-40B4-BE49-F238E27FC236}">
                <a16:creationId xmlns:a16="http://schemas.microsoft.com/office/drawing/2014/main" id="{B686646F-6CE7-4D2A-B4D6-927B3538E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981" y="6182977"/>
            <a:ext cx="486309" cy="486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ícone Java, original, a marca, logo em Devicon">
            <a:extLst>
              <a:ext uri="{FF2B5EF4-FFF2-40B4-BE49-F238E27FC236}">
                <a16:creationId xmlns:a16="http://schemas.microsoft.com/office/drawing/2014/main" id="{250FEEBE-7E53-1EB5-D64A-4D5B78A41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858" y="3352010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174A9FF3-05BF-507A-9169-C82C42B04DDE}"/>
              </a:ext>
            </a:extLst>
          </p:cNvPr>
          <p:cNvSpPr/>
          <p:nvPr/>
        </p:nvSpPr>
        <p:spPr>
          <a:xfrm>
            <a:off x="6314787" y="4286174"/>
            <a:ext cx="512674" cy="1799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94906A4-6E87-239D-0A4C-11F3924F7A18}"/>
              </a:ext>
            </a:extLst>
          </p:cNvPr>
          <p:cNvSpPr/>
          <p:nvPr/>
        </p:nvSpPr>
        <p:spPr>
          <a:xfrm rot="20557485">
            <a:off x="5511175" y="4744447"/>
            <a:ext cx="1229656" cy="1799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User icon with laptop computer male person Vector Image">
            <a:extLst>
              <a:ext uri="{FF2B5EF4-FFF2-40B4-BE49-F238E27FC236}">
                <a16:creationId xmlns:a16="http://schemas.microsoft.com/office/drawing/2014/main" id="{3855005A-8BA4-69F4-EF74-30DE66247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970" y="3111885"/>
            <a:ext cx="511154" cy="551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E790C65-561C-9B87-9009-5FFEA717C4AE}"/>
              </a:ext>
            </a:extLst>
          </p:cNvPr>
          <p:cNvSpPr txBox="1"/>
          <p:nvPr/>
        </p:nvSpPr>
        <p:spPr>
          <a:xfrm>
            <a:off x="5860068" y="2863484"/>
            <a:ext cx="121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administrador</a:t>
            </a:r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8EC2146F-C7A6-98D0-6BBE-1E812A8F9ACB}"/>
              </a:ext>
            </a:extLst>
          </p:cNvPr>
          <p:cNvSpPr/>
          <p:nvPr/>
        </p:nvSpPr>
        <p:spPr>
          <a:xfrm rot="20004984">
            <a:off x="5481382" y="3712897"/>
            <a:ext cx="568357" cy="1799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E904FD76-A13F-E225-4A12-38502AF25D8B}"/>
              </a:ext>
            </a:extLst>
          </p:cNvPr>
          <p:cNvSpPr/>
          <p:nvPr/>
        </p:nvSpPr>
        <p:spPr>
          <a:xfrm>
            <a:off x="5478044" y="4254070"/>
            <a:ext cx="318715" cy="1799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52049A18-E39A-C5D3-C5BB-609892A5848D}"/>
              </a:ext>
            </a:extLst>
          </p:cNvPr>
          <p:cNvSpPr/>
          <p:nvPr/>
        </p:nvSpPr>
        <p:spPr>
          <a:xfrm rot="11066753">
            <a:off x="7904725" y="1940003"/>
            <a:ext cx="213582" cy="2713659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27" name="Picture 3" descr="Python Logo">
            <a:extLst>
              <a:ext uri="{FF2B5EF4-FFF2-40B4-BE49-F238E27FC236}">
                <a16:creationId xmlns:a16="http://schemas.microsoft.com/office/drawing/2014/main" id="{A5D1BC8E-A899-EBF6-78DD-FDC929394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73" y="3429734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0CCC537-D9C7-30AB-689C-4A0A5D7EAEA8}"/>
              </a:ext>
            </a:extLst>
          </p:cNvPr>
          <p:cNvSpPr txBox="1"/>
          <p:nvPr/>
        </p:nvSpPr>
        <p:spPr>
          <a:xfrm>
            <a:off x="2914994" y="345331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pic>
        <p:nvPicPr>
          <p:cNvPr id="24" name="Picture 2" descr="ícone Java, original, a marca, logo em Devicon">
            <a:extLst>
              <a:ext uri="{FF2B5EF4-FFF2-40B4-BE49-F238E27FC236}">
                <a16:creationId xmlns:a16="http://schemas.microsoft.com/office/drawing/2014/main" id="{03B085FB-83CC-1088-E9B0-5B4FD16ED2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590" y="4299144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3" descr="Python Logo">
            <a:extLst>
              <a:ext uri="{FF2B5EF4-FFF2-40B4-BE49-F238E27FC236}">
                <a16:creationId xmlns:a16="http://schemas.microsoft.com/office/drawing/2014/main" id="{4239E70D-C990-050E-8483-C75278786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205" y="4376868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915CEE5-0A10-E959-A98D-B5378464AD59}"/>
              </a:ext>
            </a:extLst>
          </p:cNvPr>
          <p:cNvSpPr txBox="1"/>
          <p:nvPr/>
        </p:nvSpPr>
        <p:spPr>
          <a:xfrm>
            <a:off x="3603726" y="4400447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pic>
        <p:nvPicPr>
          <p:cNvPr id="27" name="Picture 2" descr="ícone Java, original, a marca, logo em Devicon">
            <a:extLst>
              <a:ext uri="{FF2B5EF4-FFF2-40B4-BE49-F238E27FC236}">
                <a16:creationId xmlns:a16="http://schemas.microsoft.com/office/drawing/2014/main" id="{CE483837-B41E-E816-271D-69F3EBC6E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7680" y="2823688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3" descr="Python Logo">
            <a:extLst>
              <a:ext uri="{FF2B5EF4-FFF2-40B4-BE49-F238E27FC236}">
                <a16:creationId xmlns:a16="http://schemas.microsoft.com/office/drawing/2014/main" id="{5390A638-7AC5-1623-3105-52309DFA9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295" y="2901412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5239DFB-9E9D-918E-DCC8-E479275C9FDF}"/>
              </a:ext>
            </a:extLst>
          </p:cNvPr>
          <p:cNvSpPr txBox="1"/>
          <p:nvPr/>
        </p:nvSpPr>
        <p:spPr>
          <a:xfrm>
            <a:off x="4445816" y="2924991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pic>
        <p:nvPicPr>
          <p:cNvPr id="30" name="Picture 2" descr="ícone Java, original, a marca, logo em Devicon">
            <a:extLst>
              <a:ext uri="{FF2B5EF4-FFF2-40B4-BE49-F238E27FC236}">
                <a16:creationId xmlns:a16="http://schemas.microsoft.com/office/drawing/2014/main" id="{614259D4-A581-5913-B7CC-F6925E94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820" y="1529820"/>
            <a:ext cx="437030" cy="43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" descr="Python Logo">
            <a:extLst>
              <a:ext uri="{FF2B5EF4-FFF2-40B4-BE49-F238E27FC236}">
                <a16:creationId xmlns:a16="http://schemas.microsoft.com/office/drawing/2014/main" id="{EC124443-10E2-7024-5D7F-8E42535C9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435" y="1607544"/>
            <a:ext cx="341026" cy="341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E5A2E55-781C-43E6-EC04-5CBEC2D88D71}"/>
              </a:ext>
            </a:extLst>
          </p:cNvPr>
          <p:cNvSpPr txBox="1"/>
          <p:nvPr/>
        </p:nvSpPr>
        <p:spPr>
          <a:xfrm>
            <a:off x="7999956" y="1631123"/>
            <a:ext cx="3738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ou</a:t>
            </a:r>
          </a:p>
        </p:txBody>
      </p:sp>
      <p:pic>
        <p:nvPicPr>
          <p:cNvPr id="1029" name="Picture 5" descr="PHP: Download Logos">
            <a:extLst>
              <a:ext uri="{FF2B5EF4-FFF2-40B4-BE49-F238E27FC236}">
                <a16:creationId xmlns:a16="http://schemas.microsoft.com/office/drawing/2014/main" id="{B511764E-E57A-BC0F-E0B0-50D850A7C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4368" y="5263971"/>
            <a:ext cx="611494" cy="3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5" descr="PHP: Download Logos">
            <a:extLst>
              <a:ext uri="{FF2B5EF4-FFF2-40B4-BE49-F238E27FC236}">
                <a16:creationId xmlns:a16="http://schemas.microsoft.com/office/drawing/2014/main" id="{5B11BE13-A2B7-2715-956E-EBABE9B5E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3280" y="4226080"/>
            <a:ext cx="611494" cy="335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11752915-87A1-4BFC-3598-39011206DF69}"/>
              </a:ext>
            </a:extLst>
          </p:cNvPr>
          <p:cNvSpPr/>
          <p:nvPr/>
        </p:nvSpPr>
        <p:spPr>
          <a:xfrm>
            <a:off x="8243069" y="2577924"/>
            <a:ext cx="473101" cy="714749"/>
          </a:xfrm>
          <a:prstGeom prst="rect">
            <a:avLst/>
          </a:prstGeom>
          <a:solidFill>
            <a:schemeClr val="accent1">
              <a:alpha val="1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1D3608B-6D24-824F-3C29-1C3603285160}"/>
              </a:ext>
            </a:extLst>
          </p:cNvPr>
          <p:cNvSpPr txBox="1"/>
          <p:nvPr/>
        </p:nvSpPr>
        <p:spPr>
          <a:xfrm>
            <a:off x="8199964" y="2649932"/>
            <a:ext cx="5162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 dirty="0"/>
              <a:t>PC2</a:t>
            </a:r>
          </a:p>
        </p:txBody>
      </p:sp>
      <p:pic>
        <p:nvPicPr>
          <p:cNvPr id="36" name="Picture 9" descr="https://encrypted-tbn0.gstatic.com/images?q=tbn:ANd9GcRBY1D0nbu-zLYqNeeNI48c_paOksZJsMKQp2cYkmfNNcFCj5iY">
            <a:extLst>
              <a:ext uri="{FF2B5EF4-FFF2-40B4-BE49-F238E27FC236}">
                <a16:creationId xmlns:a16="http://schemas.microsoft.com/office/drawing/2014/main" id="{9CAE7628-1DF5-8E93-E80C-5E613769FA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9851" y="2904693"/>
            <a:ext cx="319631" cy="31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027579-033B-2BF5-8715-C96AB595ECB0}"/>
              </a:ext>
            </a:extLst>
          </p:cNvPr>
          <p:cNvSpPr txBox="1"/>
          <p:nvPr/>
        </p:nvSpPr>
        <p:spPr>
          <a:xfrm>
            <a:off x="6958619" y="2293101"/>
            <a:ext cx="1065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1400" dirty="0"/>
              <a:t>Atuadores e</a:t>
            </a:r>
          </a:p>
          <a:p>
            <a:r>
              <a:rPr lang="pt-PT" sz="1400" dirty="0"/>
              <a:t>gatilhos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85FD0A-12B6-B3BA-24B0-C84DCD42F4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3446" y="718384"/>
            <a:ext cx="670905" cy="831922"/>
          </a:xfrm>
          <a:prstGeom prst="rect">
            <a:avLst/>
          </a:prstGeom>
        </p:spPr>
      </p:pic>
      <p:sp>
        <p:nvSpPr>
          <p:cNvPr id="5" name="Arrow: Down 4">
            <a:extLst>
              <a:ext uri="{FF2B5EF4-FFF2-40B4-BE49-F238E27FC236}">
                <a16:creationId xmlns:a16="http://schemas.microsoft.com/office/drawing/2014/main" id="{7D5E4E74-7D1E-E3F0-F808-5A84F60C0BE2}"/>
              </a:ext>
            </a:extLst>
          </p:cNvPr>
          <p:cNvSpPr/>
          <p:nvPr/>
        </p:nvSpPr>
        <p:spPr>
          <a:xfrm rot="5400000">
            <a:off x="7012537" y="560943"/>
            <a:ext cx="258713" cy="1137081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A1097D-27F8-C8F6-AE4F-61C3FA04103C}"/>
              </a:ext>
            </a:extLst>
          </p:cNvPr>
          <p:cNvSpPr txBox="1"/>
          <p:nvPr/>
        </p:nvSpPr>
        <p:spPr>
          <a:xfrm>
            <a:off x="2252978" y="3397143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A27AE0-3729-4C73-5BF2-61E9393C1E66}"/>
              </a:ext>
            </a:extLst>
          </p:cNvPr>
          <p:cNvSpPr txBox="1"/>
          <p:nvPr/>
        </p:nvSpPr>
        <p:spPr>
          <a:xfrm>
            <a:off x="3450234" y="4639095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5407F1-DF67-B753-7155-7618E033C305}"/>
              </a:ext>
            </a:extLst>
          </p:cNvPr>
          <p:cNvSpPr txBox="1"/>
          <p:nvPr/>
        </p:nvSpPr>
        <p:spPr>
          <a:xfrm>
            <a:off x="3747092" y="4717451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E28C87B-3245-4F3F-3166-0A90136DD09D}"/>
              </a:ext>
            </a:extLst>
          </p:cNvPr>
          <p:cNvSpPr txBox="1"/>
          <p:nvPr/>
        </p:nvSpPr>
        <p:spPr>
          <a:xfrm>
            <a:off x="7470628" y="1457592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7E38F89-3C7D-74FA-7DE1-9004AAC2807C}"/>
              </a:ext>
            </a:extLst>
          </p:cNvPr>
          <p:cNvSpPr txBox="1"/>
          <p:nvPr/>
        </p:nvSpPr>
        <p:spPr>
          <a:xfrm>
            <a:off x="4472642" y="3108913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F02CBF6-E05B-2B3B-F2CB-1CA982B5C3B9}"/>
              </a:ext>
            </a:extLst>
          </p:cNvPr>
          <p:cNvSpPr txBox="1"/>
          <p:nvPr/>
        </p:nvSpPr>
        <p:spPr>
          <a:xfrm>
            <a:off x="179512" y="6428283"/>
            <a:ext cx="3192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(j)</a:t>
            </a:r>
            <a:endParaRPr lang="pt-PT" sz="12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5C434E0-B8C2-3B66-B1EB-F4DA057038DD}"/>
              </a:ext>
            </a:extLst>
          </p:cNvPr>
          <p:cNvSpPr txBox="1"/>
          <p:nvPr/>
        </p:nvSpPr>
        <p:spPr>
          <a:xfrm>
            <a:off x="388859" y="6461175"/>
            <a:ext cx="3483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Estes </a:t>
            </a:r>
            <a:r>
              <a:rPr lang="en-US" sz="1200" dirty="0" err="1"/>
              <a:t>softwares</a:t>
            </a:r>
            <a:r>
              <a:rPr lang="en-US" sz="1200" dirty="0"/>
              <a:t> </a:t>
            </a:r>
            <a:r>
              <a:rPr lang="en-US" sz="1200" dirty="0" err="1"/>
              <a:t>são</a:t>
            </a:r>
            <a:r>
              <a:rPr lang="en-US" sz="1200" dirty="0"/>
              <a:t> </a:t>
            </a:r>
            <a:r>
              <a:rPr lang="en-US" sz="1200" dirty="0" err="1"/>
              <a:t>quem</a:t>
            </a:r>
            <a:r>
              <a:rPr lang="en-US" sz="1200" dirty="0"/>
              <a:t> “</a:t>
            </a:r>
            <a:r>
              <a:rPr lang="en-US" sz="1200" dirty="0" err="1"/>
              <a:t>joga</a:t>
            </a:r>
            <a:r>
              <a:rPr lang="en-US" sz="1200" dirty="0"/>
              <a:t>”, i.e., o </a:t>
            </a:r>
            <a:r>
              <a:rPr lang="en-US" sz="1200" dirty="0" err="1"/>
              <a:t>jogador</a:t>
            </a:r>
            <a:r>
              <a:rPr lang="en-US" sz="1200" dirty="0"/>
              <a:t> (bot)</a:t>
            </a:r>
            <a:endParaRPr lang="pt-PT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B2F080-A794-2AF7-5DEC-64F862475CEF}"/>
              </a:ext>
            </a:extLst>
          </p:cNvPr>
          <p:cNvSpPr txBox="1"/>
          <p:nvPr/>
        </p:nvSpPr>
        <p:spPr>
          <a:xfrm>
            <a:off x="8123521" y="3381599"/>
            <a:ext cx="7880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Atuadores apenas na fase testes</a:t>
            </a:r>
          </a:p>
        </p:txBody>
      </p:sp>
    </p:spTree>
    <p:extLst>
      <p:ext uri="{BB962C8B-B14F-4D97-AF65-F5344CB8AC3E}">
        <p14:creationId xmlns:p14="http://schemas.microsoft.com/office/powerpoint/2010/main" val="16184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Labirinto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412776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Formulários HTML</a:t>
            </a:r>
          </a:p>
          <a:p>
            <a:r>
              <a:rPr lang="pt-PT" sz="1200" dirty="0"/>
              <a:t>Os formulários para o administrador não são para serem implementados.</a:t>
            </a:r>
          </a:p>
          <a:p>
            <a:r>
              <a:rPr lang="pt-PT" sz="1200" dirty="0"/>
              <a:t>Para o jogador apenas é necessário: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Fazer login na </a:t>
            </a:r>
            <a:r>
              <a:rPr lang="pt-PT" sz="1200" dirty="0" err="1"/>
              <a:t>bd</a:t>
            </a:r>
            <a:r>
              <a:rPr lang="pt-PT" sz="1200" dirty="0"/>
              <a:t> local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Criar (ou selecionar um de uma lista de jogos seus para alterar) um jogo (tabela jogo e outras eventualmente criadas pelo grupo) e, para esse jogo, editar os valores associados. Quando está a alterar não pode alterar valores de chaves estrangeiras e primárias. Não é suposto editar um jogo quando ele está a decorrer. Todo os outros acessos são feitos diretamente na base de dados (ou diretamente ou SPs, decisão do grupo </a:t>
            </a:r>
            <a:r>
              <a:rPr lang="pt-PT" sz="1200" dirty="0" err="1"/>
              <a:t>excepto</a:t>
            </a:r>
            <a:r>
              <a:rPr lang="pt-PT" sz="1200" dirty="0"/>
              <a:t> se SPs obrigatórios).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Botão “Iniciar” para iniciar um jogo (</a:t>
            </a:r>
            <a:r>
              <a:rPr lang="pt-PT" sz="1200" dirty="0" err="1"/>
              <a:t>php</a:t>
            </a:r>
            <a:r>
              <a:rPr lang="pt-PT" sz="1200" dirty="0"/>
              <a:t> que  chama um executável no computador local.</a:t>
            </a:r>
          </a:p>
          <a:p>
            <a:endParaRPr lang="pt-PT" sz="1200" dirty="0"/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144508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Requisitos</a:t>
            </a:r>
          </a:p>
        </p:txBody>
      </p:sp>
      <p:sp>
        <p:nvSpPr>
          <p:cNvPr id="9" name="Rectangle 14">
            <a:extLst>
              <a:ext uri="{FF2B5EF4-FFF2-40B4-BE49-F238E27FC236}">
                <a16:creationId xmlns:a16="http://schemas.microsoft.com/office/drawing/2014/main" id="{1A6565D1-DC73-0BD9-1111-0B3218631568}"/>
              </a:ext>
            </a:extLst>
          </p:cNvPr>
          <p:cNvSpPr/>
          <p:nvPr/>
        </p:nvSpPr>
        <p:spPr>
          <a:xfrm>
            <a:off x="251520" y="4221088"/>
            <a:ext cx="84346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Início e Fim de Jogo</a:t>
            </a:r>
          </a:p>
          <a:p>
            <a:r>
              <a:rPr lang="pt-PT" sz="1200" dirty="0"/>
              <a:t>O jogo começa quando o botão “iniciar” é ativado. Para além de poder ser terminado manualmente (abruptamente fechando a janela), termina automaticamente quando todos os movimentos têm o status “2”.</a:t>
            </a:r>
          </a:p>
          <a:p>
            <a:r>
              <a:rPr lang="pt-PT" sz="1200" dirty="0"/>
              <a:t>Os dados dos sensores de ruído apenas necessitam ser armazenados enquanto decorre um jogo.</a:t>
            </a:r>
          </a:p>
          <a:p>
            <a:r>
              <a:rPr lang="pt-PT" sz="1200" dirty="0"/>
              <a:t>No telemóvel aparece um gráfico que mostra para cada sala quantos marsamis lá estão (</a:t>
            </a:r>
            <a:r>
              <a:rPr lang="pt-PT" sz="1200" dirty="0" err="1"/>
              <a:t>odd</a:t>
            </a:r>
            <a:r>
              <a:rPr lang="pt-PT" sz="1200" dirty="0"/>
              <a:t> e </a:t>
            </a:r>
            <a:r>
              <a:rPr lang="pt-PT" sz="1200" dirty="0" err="1"/>
              <a:t>even</a:t>
            </a:r>
            <a:r>
              <a:rPr lang="pt-PT" sz="1200" dirty="0"/>
              <a:t>), um gráfico do ruído e botões para os atuadores.</a:t>
            </a:r>
          </a:p>
          <a:p>
            <a:endParaRPr lang="pt-PT" sz="1200" dirty="0"/>
          </a:p>
        </p:txBody>
      </p:sp>
      <p:sp>
        <p:nvSpPr>
          <p:cNvPr id="10" name="Rectangle 30">
            <a:extLst>
              <a:ext uri="{FF2B5EF4-FFF2-40B4-BE49-F238E27FC236}">
                <a16:creationId xmlns:a16="http://schemas.microsoft.com/office/drawing/2014/main" id="{54FBD360-200D-3C0D-E9FE-22AF6A5F1CF0}"/>
              </a:ext>
            </a:extLst>
          </p:cNvPr>
          <p:cNvSpPr/>
          <p:nvPr/>
        </p:nvSpPr>
        <p:spPr>
          <a:xfrm>
            <a:off x="260439" y="3339192"/>
            <a:ext cx="82089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1" dirty="0"/>
              <a:t>Diversos</a:t>
            </a:r>
            <a:endParaRPr lang="pt-PT" sz="1200" dirty="0">
              <a:highlight>
                <a:srgbClr val="FFFF00"/>
              </a:highlight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PT" sz="1200" dirty="0"/>
              <a:t>Apenas o jogador pode editar na base de dados a informação (campos) do seu próprio jogo, quer diretamente na BD quer através de SPs (chamados pelo </a:t>
            </a:r>
            <a:r>
              <a:rPr lang="pt-PT" sz="1200" dirty="0" err="1"/>
              <a:t>php</a:t>
            </a:r>
            <a:r>
              <a:rPr lang="pt-PT" sz="1200" dirty="0"/>
              <a:t> ou chamados diretamente na </a:t>
            </a:r>
            <a:r>
              <a:rPr lang="pt-PT" sz="1200" dirty="0" err="1"/>
              <a:t>bd</a:t>
            </a:r>
            <a:r>
              <a:rPr lang="pt-PT" sz="12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1833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2F3931C-5FEC-FAB9-DAE3-686F7470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966" y="726715"/>
            <a:ext cx="3904192" cy="40181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31C784B-B46E-7EA1-A4D1-7BE58D36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156" y="3715146"/>
            <a:ext cx="1212597" cy="213249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98144D0-3A11-9895-B5C0-7BA55D35BAD7}"/>
              </a:ext>
            </a:extLst>
          </p:cNvPr>
          <p:cNvSpPr/>
          <p:nvPr/>
        </p:nvSpPr>
        <p:spPr>
          <a:xfrm>
            <a:off x="251520" y="147162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Labirinto</a:t>
            </a:r>
            <a:endParaRPr lang="pt-PT" sz="1200" dirty="0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6D22B313-FF7E-1BCF-297E-1E4B9EF8CE48}"/>
              </a:ext>
            </a:extLst>
          </p:cNvPr>
          <p:cNvSpPr/>
          <p:nvPr/>
        </p:nvSpPr>
        <p:spPr>
          <a:xfrm>
            <a:off x="6871470" y="3970709"/>
            <a:ext cx="1512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Movimentos possíveis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457407-6343-6DD5-0108-134C2D120A44}"/>
              </a:ext>
            </a:extLst>
          </p:cNvPr>
          <p:cNvCxnSpPr>
            <a:cxnSpLocks/>
          </p:cNvCxnSpPr>
          <p:nvPr/>
        </p:nvCxnSpPr>
        <p:spPr>
          <a:xfrm flipV="1">
            <a:off x="6536792" y="4103751"/>
            <a:ext cx="334678" cy="52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8BF4207-D15F-7694-96BD-5968ADD68924}"/>
              </a:ext>
            </a:extLst>
          </p:cNvPr>
          <p:cNvCxnSpPr>
            <a:cxnSpLocks/>
          </p:cNvCxnSpPr>
          <p:nvPr/>
        </p:nvCxnSpPr>
        <p:spPr>
          <a:xfrm flipV="1">
            <a:off x="6498257" y="5044521"/>
            <a:ext cx="565871" cy="15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0">
            <a:extLst>
              <a:ext uri="{FF2B5EF4-FFF2-40B4-BE49-F238E27FC236}">
                <a16:creationId xmlns:a16="http://schemas.microsoft.com/office/drawing/2014/main" id="{05643530-2F46-5AB0-294F-82FB1BCD4090}"/>
              </a:ext>
            </a:extLst>
          </p:cNvPr>
          <p:cNvSpPr/>
          <p:nvPr/>
        </p:nvSpPr>
        <p:spPr>
          <a:xfrm>
            <a:off x="5481357" y="5847644"/>
            <a:ext cx="3540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Apenas o administrador da aplicação pode escrever nestas tabelas.</a:t>
            </a:r>
          </a:p>
          <a:p>
            <a:r>
              <a:rPr lang="pt-PT" sz="1200" dirty="0"/>
              <a:t>Os valores não são alterados a meio de um jogo.</a:t>
            </a:r>
            <a:r>
              <a:rPr lang="pt-PT" sz="1200" b="1" dirty="0"/>
              <a:t> </a:t>
            </a:r>
            <a:endParaRPr lang="pt-PT" sz="1200" dirty="0"/>
          </a:p>
        </p:txBody>
      </p:sp>
      <p:sp>
        <p:nvSpPr>
          <p:cNvPr id="43" name="Rectangle 14">
            <a:extLst>
              <a:ext uri="{FF2B5EF4-FFF2-40B4-BE49-F238E27FC236}">
                <a16:creationId xmlns:a16="http://schemas.microsoft.com/office/drawing/2014/main" id="{3B0892EB-F4D0-64BD-D3B5-1FE0625F8AC6}"/>
              </a:ext>
            </a:extLst>
          </p:cNvPr>
          <p:cNvSpPr/>
          <p:nvPr/>
        </p:nvSpPr>
        <p:spPr>
          <a:xfrm>
            <a:off x="5656981" y="3216502"/>
            <a:ext cx="33668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dirty="0"/>
              <a:t>Base de Dados </a:t>
            </a:r>
            <a:r>
              <a:rPr lang="pt-PT" dirty="0" err="1"/>
              <a:t>MySql</a:t>
            </a:r>
            <a:r>
              <a:rPr lang="pt-PT" dirty="0"/>
              <a:t> Nuvem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B6F89E4-98C3-BB45-0CBF-A7846FD9269B}"/>
              </a:ext>
            </a:extLst>
          </p:cNvPr>
          <p:cNvSpPr/>
          <p:nvPr/>
        </p:nvSpPr>
        <p:spPr>
          <a:xfrm>
            <a:off x="5272055" y="3216501"/>
            <a:ext cx="3744416" cy="3363161"/>
          </a:xfrm>
          <a:prstGeom prst="roundRect">
            <a:avLst/>
          </a:prstGeom>
          <a:solidFill>
            <a:schemeClr val="accent1">
              <a:alpha val="33000"/>
            </a:schemeClr>
          </a:solidFill>
          <a:ln>
            <a:solidFill>
              <a:schemeClr val="accent1">
                <a:shade val="50000"/>
                <a:alpha val="4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BEBF8827-042D-6200-89CC-3BC0E924C595}"/>
              </a:ext>
            </a:extLst>
          </p:cNvPr>
          <p:cNvSpPr/>
          <p:nvPr/>
        </p:nvSpPr>
        <p:spPr>
          <a:xfrm>
            <a:off x="7051227" y="4905493"/>
            <a:ext cx="151216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Ruído normal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5F9860C-FF61-2315-A7CC-D75A777F7E4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647813" y="5322979"/>
            <a:ext cx="433143" cy="236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265829D-DA04-02F5-2F57-ABB35578BADD}"/>
              </a:ext>
            </a:extLst>
          </p:cNvPr>
          <p:cNvSpPr/>
          <p:nvPr/>
        </p:nvSpPr>
        <p:spPr>
          <a:xfrm>
            <a:off x="7080956" y="5462875"/>
            <a:ext cx="195325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Tempo até “cansar” e pararem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E92840-4501-95CD-97E6-15C2FDFCA735}"/>
              </a:ext>
            </a:extLst>
          </p:cNvPr>
          <p:cNvSpPr/>
          <p:nvPr/>
        </p:nvSpPr>
        <p:spPr>
          <a:xfrm>
            <a:off x="7080956" y="5122924"/>
            <a:ext cx="176370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Variação Ruído tolerada (se ultrapassar termina jogo)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F67F8B-2ADF-3E17-B02A-76BB0000CF03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6597294" y="5585986"/>
            <a:ext cx="483662" cy="157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14">
            <a:extLst>
              <a:ext uri="{FF2B5EF4-FFF2-40B4-BE49-F238E27FC236}">
                <a16:creationId xmlns:a16="http://schemas.microsoft.com/office/drawing/2014/main" id="{684FFA5B-7AC3-6A76-05DB-51CA64248AEF}"/>
              </a:ext>
            </a:extLst>
          </p:cNvPr>
          <p:cNvSpPr/>
          <p:nvPr/>
        </p:nvSpPr>
        <p:spPr>
          <a:xfrm>
            <a:off x="233887" y="4801155"/>
            <a:ext cx="43524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dirty="0"/>
              <a:t>Base de Dados (PC2) proposta, pode ser alterada pelo grupo, com mais tabelas, novos campos nas tabelas existentes, nomeadamente para guardar mais informação.</a:t>
            </a:r>
          </a:p>
          <a:p>
            <a:r>
              <a:rPr lang="pt-PT" sz="1200" dirty="0"/>
              <a:t> </a:t>
            </a:r>
          </a:p>
          <a:p>
            <a:r>
              <a:rPr lang="pt-PT" sz="1200" dirty="0"/>
              <a:t>As tabelas a amarelo são lidas pelo android, o que for alterado tem de ser alterado nos scripts/android. A tabela Ocupações Labirinto indica no momento quantos marsamis estão em cada sala. Na tabela mensagens todos os campos são opcionais.</a:t>
            </a:r>
          </a:p>
        </p:txBody>
      </p:sp>
      <p:sp>
        <p:nvSpPr>
          <p:cNvPr id="36" name="Rectangle 14">
            <a:extLst>
              <a:ext uri="{FF2B5EF4-FFF2-40B4-BE49-F238E27FC236}">
                <a16:creationId xmlns:a16="http://schemas.microsoft.com/office/drawing/2014/main" id="{FBA4A5EC-C8DD-BE88-3437-C75124F3726A}"/>
              </a:ext>
            </a:extLst>
          </p:cNvPr>
          <p:cNvSpPr/>
          <p:nvPr/>
        </p:nvSpPr>
        <p:spPr>
          <a:xfrm>
            <a:off x="4900356" y="2455827"/>
            <a:ext cx="41392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/>
              <a:t>Base de Dados sempre online, pronta a ser consultada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BA6F8B-30E9-B292-741E-6F7C523C0A7E}"/>
              </a:ext>
            </a:extLst>
          </p:cNvPr>
          <p:cNvCxnSpPr>
            <a:cxnSpLocks/>
          </p:cNvCxnSpPr>
          <p:nvPr/>
        </p:nvCxnSpPr>
        <p:spPr>
          <a:xfrm flipH="1" flipV="1">
            <a:off x="7030773" y="2768070"/>
            <a:ext cx="18142" cy="340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AE2A7A2-114A-A829-2E6F-798AF2902C41}"/>
              </a:ext>
            </a:extLst>
          </p:cNvPr>
          <p:cNvCxnSpPr>
            <a:cxnSpLocks/>
          </p:cNvCxnSpPr>
          <p:nvPr/>
        </p:nvCxnSpPr>
        <p:spPr>
          <a:xfrm flipV="1">
            <a:off x="2206898" y="4509120"/>
            <a:ext cx="0" cy="20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4">
            <a:extLst>
              <a:ext uri="{FF2B5EF4-FFF2-40B4-BE49-F238E27FC236}">
                <a16:creationId xmlns:a16="http://schemas.microsoft.com/office/drawing/2014/main" id="{2AF2F37F-26D4-5533-A14B-239DE45D29FE}"/>
              </a:ext>
            </a:extLst>
          </p:cNvPr>
          <p:cNvSpPr/>
          <p:nvPr/>
        </p:nvSpPr>
        <p:spPr>
          <a:xfrm>
            <a:off x="5000778" y="945471"/>
            <a:ext cx="31930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Flexível para quando existirem vários sensores de som (valores válidos 1 e 2)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77B7490F-8C87-A912-538E-C3FFDF654901}"/>
              </a:ext>
            </a:extLst>
          </p:cNvPr>
          <p:cNvSpPr/>
          <p:nvPr/>
        </p:nvSpPr>
        <p:spPr>
          <a:xfrm>
            <a:off x="5242609" y="1440241"/>
            <a:ext cx="319303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000" dirty="0"/>
              <a:t>Hora em que foi feito o </a:t>
            </a:r>
            <a:r>
              <a:rPr lang="pt-PT" sz="1000" dirty="0" err="1"/>
              <a:t>insert</a:t>
            </a:r>
            <a:r>
              <a:rPr lang="pt-PT" sz="1000" dirty="0"/>
              <a:t>, não necessariamente igual à hora em que a medição que gerou a mensagem foi registada.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640F77-AEAE-73EB-BF09-12618BC2E100}"/>
              </a:ext>
            </a:extLst>
          </p:cNvPr>
          <p:cNvCxnSpPr>
            <a:cxnSpLocks/>
          </p:cNvCxnSpPr>
          <p:nvPr/>
        </p:nvCxnSpPr>
        <p:spPr>
          <a:xfrm flipV="1">
            <a:off x="3885821" y="1973570"/>
            <a:ext cx="1343725" cy="1400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6FC515-C10E-EC9F-8777-766087B0F7C3}"/>
              </a:ext>
            </a:extLst>
          </p:cNvPr>
          <p:cNvCxnSpPr>
            <a:cxnSpLocks/>
          </p:cNvCxnSpPr>
          <p:nvPr/>
        </p:nvCxnSpPr>
        <p:spPr>
          <a:xfrm flipV="1">
            <a:off x="3380675" y="1345164"/>
            <a:ext cx="1652914" cy="14236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563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1520" y="260648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Labirinto</a:t>
            </a:r>
            <a:endParaRPr lang="pt-PT" sz="1200" dirty="0"/>
          </a:p>
        </p:txBody>
      </p:sp>
      <p:sp>
        <p:nvSpPr>
          <p:cNvPr id="7" name="Rectangle 30"/>
          <p:cNvSpPr/>
          <p:nvPr/>
        </p:nvSpPr>
        <p:spPr>
          <a:xfrm>
            <a:off x="251520" y="1412776"/>
            <a:ext cx="8208912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b="1" dirty="0"/>
              <a:t>Nuvem (</a:t>
            </a:r>
            <a:r>
              <a:rPr lang="pt-PT" sz="1200" b="1" dirty="0" err="1"/>
              <a:t>Mqtt</a:t>
            </a:r>
            <a:r>
              <a:rPr lang="pt-PT" sz="1200" b="1" dirty="0"/>
              <a:t>) To Mongo</a:t>
            </a:r>
          </a:p>
          <a:p>
            <a:endParaRPr lang="pt-PT" sz="1200" b="1" dirty="0"/>
          </a:p>
          <a:p>
            <a:r>
              <a:rPr lang="pt-PT" sz="1200" b="1" dirty="0"/>
              <a:t>Mongo To Mysql </a:t>
            </a:r>
          </a:p>
          <a:p>
            <a:endParaRPr lang="pt-PT" sz="1200" b="1" dirty="0"/>
          </a:p>
          <a:p>
            <a:pPr lvl="1"/>
            <a:r>
              <a:rPr lang="pt-PT" sz="1200" b="1" dirty="0"/>
              <a:t>Documento de Especificações</a:t>
            </a:r>
          </a:p>
          <a:p>
            <a:pPr lvl="1"/>
            <a:r>
              <a:rPr lang="pt-PT" sz="1200" dirty="0"/>
              <a:t>Cada grupo elabora um documento de especificações (com base no </a:t>
            </a:r>
            <a:r>
              <a:rPr lang="pt-PT" sz="1200" dirty="0" err="1"/>
              <a:t>template</a:t>
            </a:r>
            <a:r>
              <a:rPr lang="pt-PT" sz="1200" dirty="0"/>
              <a:t> fornecido) onde sugere de que forma o outro grupo implemente em termos de:</a:t>
            </a:r>
          </a:p>
          <a:p>
            <a:pPr marL="685800" lvl="1" indent="-228600">
              <a:buAutoNum type="alphaLcParenR"/>
            </a:pPr>
            <a:r>
              <a:rPr lang="pt-PT" sz="1200" dirty="0"/>
              <a:t>Estrutura da base de dados </a:t>
            </a:r>
            <a:r>
              <a:rPr lang="pt-PT" sz="1200" dirty="0" err="1"/>
              <a:t>MongoDB</a:t>
            </a:r>
            <a:r>
              <a:rPr lang="pt-PT" sz="1200" dirty="0"/>
              <a:t>;</a:t>
            </a:r>
          </a:p>
          <a:p>
            <a:pPr marL="685800" lvl="1" indent="-228600">
              <a:buAutoNum type="alphaLcParenR"/>
            </a:pPr>
            <a:r>
              <a:rPr lang="pt-PT" sz="1200" dirty="0"/>
              <a:t>Forma de migrar da base de dados MongoDB para base de dados Mysql. É necessário ter em conta a periodicidade e a forma de evitar que os mesmos documentos sejam exportados duas vezes, forma de lidar com imprevistos (robustez)</a:t>
            </a:r>
          </a:p>
          <a:p>
            <a:pPr marL="685800" lvl="1" indent="-228600">
              <a:buAutoNum type="alphaLcParenR"/>
            </a:pPr>
            <a:r>
              <a:rPr lang="pt-PT" sz="1200" dirty="0"/>
              <a:t>Regras para a geração de eventuais alertas (proximidade de som limite, possibilidade de pares=ímpares, etc.), deteção de “</a:t>
            </a:r>
            <a:r>
              <a:rPr lang="pt-PT" sz="1200" dirty="0" err="1"/>
              <a:t>outliers</a:t>
            </a:r>
            <a:r>
              <a:rPr lang="pt-PT" sz="1200" dirty="0"/>
              <a:t>” e valores anómalos;</a:t>
            </a:r>
          </a:p>
          <a:p>
            <a:pPr marL="685800" lvl="1" indent="-228600">
              <a:buFontTx/>
              <a:buAutoNum type="alphaLcParenR"/>
            </a:pPr>
            <a:r>
              <a:rPr lang="pt-PT" sz="1200" dirty="0"/>
              <a:t>Regras para usar os atuadores e acionar gatilhos para obter pontuação;</a:t>
            </a:r>
          </a:p>
          <a:p>
            <a:pPr marL="685800" lvl="1" indent="-228600">
              <a:buAutoNum type="alphaLcParenR"/>
            </a:pPr>
            <a:r>
              <a:rPr lang="pt-PT" sz="1200" dirty="0"/>
              <a:t>Estrutura dos SPs (parâmetros de entrada) e Triggers;</a:t>
            </a:r>
          </a:p>
          <a:p>
            <a:pPr marL="685800" lvl="1" indent="-228600">
              <a:buAutoNum type="alphaLcParenR"/>
            </a:pPr>
            <a:r>
              <a:rPr lang="pt-PT" sz="1200" dirty="0"/>
              <a:t>Privilégios de utilizadores na base de dados Mysql.</a:t>
            </a:r>
          </a:p>
          <a:p>
            <a:pPr marL="685800" lvl="1" indent="-228600">
              <a:buAutoNum type="alphaLcParenR"/>
            </a:pPr>
            <a:endParaRPr lang="pt-PT" sz="1200" dirty="0"/>
          </a:p>
          <a:p>
            <a:pPr lvl="1"/>
            <a:r>
              <a:rPr lang="pt-PT" sz="1200" b="1" dirty="0"/>
              <a:t>Implementação</a:t>
            </a:r>
          </a:p>
          <a:p>
            <a:pPr lvl="1"/>
            <a:r>
              <a:rPr lang="pt-PT" sz="1200" dirty="0"/>
              <a:t>Cada grupo vai implementar apenas uma solução, uma implementação (“</a:t>
            </a:r>
            <a:r>
              <a:rPr lang="pt-PT" sz="1200" dirty="0" err="1"/>
              <a:t>best</a:t>
            </a:r>
            <a:r>
              <a:rPr lang="pt-PT" sz="1200" dirty="0"/>
              <a:t> </a:t>
            </a:r>
            <a:r>
              <a:rPr lang="pt-PT" sz="1200" dirty="0" err="1"/>
              <a:t>of</a:t>
            </a:r>
            <a:r>
              <a:rPr lang="pt-PT" sz="1200" dirty="0"/>
              <a:t>”) que consiste na melhor solução que o grupo defende (no limite pode ser completamente diferente da que especificou) </a:t>
            </a:r>
          </a:p>
          <a:p>
            <a:pPr lvl="1"/>
            <a:endParaRPr lang="pt-PT" sz="1200" dirty="0"/>
          </a:p>
          <a:p>
            <a:r>
              <a:rPr lang="pt-PT" sz="1200" b="1" dirty="0"/>
              <a:t>Mysql to/</a:t>
            </a:r>
            <a:r>
              <a:rPr lang="pt-PT" sz="1200" b="1" dirty="0" err="1"/>
              <a:t>from</a:t>
            </a:r>
            <a:r>
              <a:rPr lang="pt-PT" sz="1200" b="1" dirty="0"/>
              <a:t> Android</a:t>
            </a:r>
            <a:endParaRPr lang="pt-PT" sz="1200" dirty="0"/>
          </a:p>
          <a:p>
            <a:r>
              <a:rPr lang="pt-PT" sz="1200" dirty="0"/>
              <a:t>Fazer com que os dados e alertas cheguem ao Android e que os atuadores abram e fechem portas e acionar “gatilhos”</a:t>
            </a:r>
          </a:p>
        </p:txBody>
      </p:sp>
      <p:sp>
        <p:nvSpPr>
          <p:cNvPr id="4" name="Rectangle 14"/>
          <p:cNvSpPr/>
          <p:nvPr/>
        </p:nvSpPr>
        <p:spPr>
          <a:xfrm>
            <a:off x="107504" y="997978"/>
            <a:ext cx="25922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Funcionamento</a:t>
            </a:r>
          </a:p>
        </p:txBody>
      </p:sp>
    </p:spTree>
    <p:extLst>
      <p:ext uri="{BB962C8B-B14F-4D97-AF65-F5344CB8AC3E}">
        <p14:creationId xmlns:p14="http://schemas.microsoft.com/office/powerpoint/2010/main" val="3869105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257359" y="98049"/>
            <a:ext cx="8424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Interagir Servidor</a:t>
            </a:r>
            <a:endParaRPr lang="pt-PT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AAD376-4F52-6728-2DA8-093F153AF307}"/>
              </a:ext>
            </a:extLst>
          </p:cNvPr>
          <p:cNvSpPr txBox="1"/>
          <p:nvPr/>
        </p:nvSpPr>
        <p:spPr>
          <a:xfrm>
            <a:off x="179512" y="1078441"/>
            <a:ext cx="4572000" cy="10926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 err="1"/>
              <a:t>cloud_server</a:t>
            </a:r>
            <a:r>
              <a:rPr lang="en-GB" sz="1200" dirty="0"/>
              <a:t>=tcp://</a:t>
            </a:r>
            <a:r>
              <a:rPr lang="pt-PT" sz="1200" b="0" i="0" dirty="0">
                <a:solidFill>
                  <a:srgbClr val="343741"/>
                </a:solidFill>
                <a:effectLst/>
                <a:latin typeface="Roboto" panose="02000000000000000000" pitchFamily="2" charset="0"/>
              </a:rPr>
              <a:t> broker.emqx.io </a:t>
            </a:r>
            <a:r>
              <a:rPr lang="en-GB" sz="1200" dirty="0"/>
              <a:t>:1883</a:t>
            </a:r>
          </a:p>
          <a:p>
            <a:endParaRPr lang="en-GB" sz="1200" dirty="0"/>
          </a:p>
          <a:p>
            <a:r>
              <a:rPr lang="en-GB" sz="1200" dirty="0"/>
              <a:t>1) </a:t>
            </a:r>
            <a:r>
              <a:rPr lang="en-GB" sz="1200" dirty="0" err="1"/>
              <a:t>Formato</a:t>
            </a:r>
            <a:r>
              <a:rPr lang="en-GB" sz="1200" dirty="0"/>
              <a:t> para </a:t>
            </a:r>
            <a:r>
              <a:rPr lang="en-GB" sz="1200" dirty="0" err="1"/>
              <a:t>sensores</a:t>
            </a:r>
            <a:r>
              <a:rPr lang="en-GB" sz="1200" dirty="0"/>
              <a:t> de </a:t>
            </a:r>
            <a:r>
              <a:rPr lang="en-GB" sz="1200" dirty="0" err="1"/>
              <a:t>ruído</a:t>
            </a:r>
            <a:endParaRPr lang="en-GB" sz="1200" dirty="0"/>
          </a:p>
          <a:p>
            <a:r>
              <a:rPr lang="en-GB" sz="1200" dirty="0" err="1"/>
              <a:t>mqtt_topic</a:t>
            </a:r>
            <a:r>
              <a:rPr lang="en-GB" sz="1200" dirty="0"/>
              <a:t>=</a:t>
            </a:r>
            <a:r>
              <a:rPr lang="en-GB" sz="1200" dirty="0" err="1"/>
              <a:t>pisid_mazesound_</a:t>
            </a:r>
            <a:r>
              <a:rPr lang="en-GB" sz="1200" i="1" dirty="0" err="1"/>
              <a:t>n</a:t>
            </a:r>
            <a:r>
              <a:rPr lang="en-GB" sz="1200" dirty="0"/>
              <a:t> (</a:t>
            </a:r>
            <a:r>
              <a:rPr lang="en-GB" sz="1200" dirty="0" err="1"/>
              <a:t>em</a:t>
            </a:r>
            <a:r>
              <a:rPr lang="en-GB" sz="1200" dirty="0"/>
              <a:t> que n é o </a:t>
            </a:r>
            <a:r>
              <a:rPr lang="en-GB" sz="1200" dirty="0" err="1"/>
              <a:t>numero</a:t>
            </a:r>
            <a:r>
              <a:rPr lang="en-GB" sz="1200" dirty="0"/>
              <a:t> do </a:t>
            </a:r>
            <a:r>
              <a:rPr lang="en-GB" sz="1200" dirty="0" err="1"/>
              <a:t>jogador</a:t>
            </a:r>
            <a:r>
              <a:rPr lang="en-GB" sz="1200" dirty="0"/>
              <a:t>)</a:t>
            </a:r>
          </a:p>
          <a:p>
            <a:pPr>
              <a:spcBef>
                <a:spcPts val="600"/>
              </a:spcBef>
            </a:pPr>
            <a:r>
              <a:rPr lang="en-GB" sz="1200" dirty="0"/>
              <a:t>{Player:11, Hour: "2024-07-04 16:29:21.281898", Sound: 19.0}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A36392-AF21-566E-D9E2-FD6BA60B3C2E}"/>
              </a:ext>
            </a:extLst>
          </p:cNvPr>
          <p:cNvSpPr txBox="1"/>
          <p:nvPr/>
        </p:nvSpPr>
        <p:spPr>
          <a:xfrm>
            <a:off x="4711732" y="5949332"/>
            <a:ext cx="44175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/>
              <a:t>Database pisid20245</a:t>
            </a:r>
          </a:p>
          <a:p>
            <a:r>
              <a:rPr lang="en-GB" sz="1200" dirty="0"/>
              <a:t>Host: 194.210.86 10   Username/</a:t>
            </a:r>
            <a:r>
              <a:rPr lang="en-GB" sz="1200" dirty="0" err="1"/>
              <a:t>Senha</a:t>
            </a:r>
            <a:r>
              <a:rPr lang="en-GB" sz="1200" dirty="0"/>
              <a:t>: </a:t>
            </a:r>
            <a:r>
              <a:rPr lang="en-GB" sz="1200" dirty="0" err="1"/>
              <a:t>aluno</a:t>
            </a:r>
            <a:r>
              <a:rPr lang="en-GB" sz="1200" dirty="0"/>
              <a:t>/</a:t>
            </a:r>
            <a:r>
              <a:rPr lang="en-GB" sz="1200" dirty="0" err="1"/>
              <a:t>aluno</a:t>
            </a:r>
            <a:r>
              <a:rPr lang="en-GB" sz="1200" dirty="0"/>
              <a:t> </a:t>
            </a:r>
          </a:p>
          <a:p>
            <a:r>
              <a:rPr lang="en-GB" sz="1200" dirty="0" err="1"/>
              <a:t>mysql</a:t>
            </a:r>
            <a:r>
              <a:rPr lang="en-GB" sz="1200" dirty="0"/>
              <a:t> --user=</a:t>
            </a:r>
            <a:r>
              <a:rPr lang="en-GB" sz="1200" dirty="0" err="1"/>
              <a:t>aluno</a:t>
            </a:r>
            <a:r>
              <a:rPr lang="en-GB" sz="1200" dirty="0"/>
              <a:t> --password=</a:t>
            </a:r>
            <a:r>
              <a:rPr lang="en-GB" sz="1200" dirty="0" err="1"/>
              <a:t>aluno</a:t>
            </a:r>
            <a:r>
              <a:rPr lang="en-GB" sz="1200" dirty="0"/>
              <a:t> --host 194.210.86.10  maze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13AF26-68DF-C537-B168-6819E4B015DB}"/>
              </a:ext>
            </a:extLst>
          </p:cNvPr>
          <p:cNvSpPr txBox="1"/>
          <p:nvPr/>
        </p:nvSpPr>
        <p:spPr>
          <a:xfrm>
            <a:off x="205587" y="2202151"/>
            <a:ext cx="4572000" cy="723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2) </a:t>
            </a:r>
            <a:r>
              <a:rPr lang="en-GB" sz="1200" dirty="0" err="1"/>
              <a:t>Formato</a:t>
            </a:r>
            <a:r>
              <a:rPr lang="en-GB" sz="1200" dirty="0"/>
              <a:t> para </a:t>
            </a:r>
            <a:r>
              <a:rPr lang="en-GB" sz="1200" dirty="0" err="1"/>
              <a:t>sensores</a:t>
            </a:r>
            <a:r>
              <a:rPr lang="en-GB" sz="1200" dirty="0"/>
              <a:t> de Portas</a:t>
            </a:r>
          </a:p>
          <a:p>
            <a:r>
              <a:rPr lang="en-GB" sz="1200" dirty="0" err="1"/>
              <a:t>mqtt_topic</a:t>
            </a:r>
            <a:r>
              <a:rPr lang="en-GB" sz="1200" dirty="0"/>
              <a:t>=</a:t>
            </a:r>
            <a:r>
              <a:rPr lang="en-GB" sz="1200" dirty="0" err="1"/>
              <a:t>pisid_mazemov_</a:t>
            </a:r>
            <a:r>
              <a:rPr lang="en-GB" sz="1200" i="1" dirty="0" err="1"/>
              <a:t>n</a:t>
            </a:r>
            <a:r>
              <a:rPr lang="en-GB" sz="1200" dirty="0"/>
              <a:t> (</a:t>
            </a:r>
            <a:r>
              <a:rPr lang="en-GB" sz="1200" dirty="0" err="1"/>
              <a:t>em</a:t>
            </a:r>
            <a:r>
              <a:rPr lang="en-GB" sz="1200" dirty="0"/>
              <a:t> que n é o </a:t>
            </a:r>
            <a:r>
              <a:rPr lang="en-GB" sz="1200" dirty="0" err="1"/>
              <a:t>numero</a:t>
            </a:r>
            <a:r>
              <a:rPr lang="en-GB" sz="1200" dirty="0"/>
              <a:t> do </a:t>
            </a:r>
            <a:r>
              <a:rPr lang="en-GB" sz="1200" dirty="0" err="1"/>
              <a:t>jogador</a:t>
            </a:r>
            <a:r>
              <a:rPr lang="en-GB" sz="1200" dirty="0"/>
              <a:t>)</a:t>
            </a:r>
          </a:p>
          <a:p>
            <a:pPr>
              <a:spcBef>
                <a:spcPts val="600"/>
              </a:spcBef>
            </a:pPr>
            <a:r>
              <a:rPr lang="en-GB" sz="1200" dirty="0"/>
              <a:t>{Player:1, Marsami:47, RoomOrigin:4, </a:t>
            </a:r>
            <a:r>
              <a:rPr lang="en-GB" sz="1200" dirty="0" err="1"/>
              <a:t>RoomDestiny</a:t>
            </a:r>
            <a:r>
              <a:rPr lang="en-GB" sz="1200" dirty="0"/>
              <a:t>: 5, Status:1}</a:t>
            </a:r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B177E2A5-0A93-F9D0-FDFB-28FAA79EF9D3}"/>
              </a:ext>
            </a:extLst>
          </p:cNvPr>
          <p:cNvSpPr/>
          <p:nvPr/>
        </p:nvSpPr>
        <p:spPr>
          <a:xfrm>
            <a:off x="4350113" y="5584275"/>
            <a:ext cx="194421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BD Nuvem</a:t>
            </a:r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554A1DF9-C9E5-5C8D-1C22-42861F598C56}"/>
              </a:ext>
            </a:extLst>
          </p:cNvPr>
          <p:cNvSpPr/>
          <p:nvPr/>
        </p:nvSpPr>
        <p:spPr>
          <a:xfrm>
            <a:off x="154410" y="735850"/>
            <a:ext cx="348148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Sensores (receber mensagens)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C750AB-117A-A294-33DB-DDEA1EC4D328}"/>
              </a:ext>
            </a:extLst>
          </p:cNvPr>
          <p:cNvSpPr txBox="1"/>
          <p:nvPr/>
        </p:nvSpPr>
        <p:spPr>
          <a:xfrm>
            <a:off x="4633829" y="3597132"/>
            <a:ext cx="388259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 </a:t>
            </a:r>
          </a:p>
          <a:p>
            <a:r>
              <a:rPr lang="pt-PT" sz="1200" dirty="0"/>
              <a:t>Mqtt_topic="pisid_</a:t>
            </a:r>
            <a:r>
              <a:rPr lang="en-GB" sz="1200" dirty="0"/>
              <a:t> </a:t>
            </a:r>
            <a:r>
              <a:rPr lang="en-GB" sz="1200" dirty="0" err="1"/>
              <a:t>mazeact</a:t>
            </a:r>
            <a:r>
              <a:rPr lang="en-GB" sz="1200" dirty="0"/>
              <a:t> </a:t>
            </a:r>
            <a:r>
              <a:rPr lang="pt-PT" sz="1200" dirty="0"/>
              <a:t>" </a:t>
            </a:r>
          </a:p>
          <a:p>
            <a:endParaRPr lang="pt-PT" sz="1200" dirty="0"/>
          </a:p>
          <a:p>
            <a:r>
              <a:rPr lang="pt-PT" sz="1200" dirty="0"/>
              <a:t>{</a:t>
            </a:r>
            <a:r>
              <a:rPr lang="pt-PT" sz="1200" dirty="0" err="1"/>
              <a:t>Type</a:t>
            </a:r>
            <a:r>
              <a:rPr lang="pt-PT" sz="1200" dirty="0"/>
              <a:t>: Score, Player:1, </a:t>
            </a:r>
            <a:r>
              <a:rPr lang="pt-PT" sz="1200" dirty="0" err="1"/>
              <a:t>Room</a:t>
            </a:r>
            <a:r>
              <a:rPr lang="pt-PT" sz="1200" dirty="0"/>
              <a:t>: 2}</a:t>
            </a:r>
          </a:p>
          <a:p>
            <a:r>
              <a:rPr lang="en-GB" sz="1200" dirty="0"/>
              <a:t>{Type: </a:t>
            </a:r>
            <a:r>
              <a:rPr lang="en-GB" sz="1200" dirty="0" err="1"/>
              <a:t>OpenDoor</a:t>
            </a:r>
            <a:r>
              <a:rPr lang="en-GB" sz="1200" dirty="0"/>
              <a:t>, Player:1, </a:t>
            </a:r>
            <a:r>
              <a:rPr lang="en-GB" sz="1200" dirty="0" err="1"/>
              <a:t>RoomOrigin</a:t>
            </a:r>
            <a:r>
              <a:rPr lang="en-GB" sz="1200" dirty="0"/>
              <a:t>: 3, </a:t>
            </a:r>
            <a:r>
              <a:rPr lang="en-GB" sz="1200" dirty="0" err="1"/>
              <a:t>RoomDestiny</a:t>
            </a:r>
            <a:r>
              <a:rPr lang="en-GB" sz="1200" dirty="0"/>
              <a:t>: 2}</a:t>
            </a:r>
          </a:p>
          <a:p>
            <a:r>
              <a:rPr lang="en-GB" sz="1200" dirty="0"/>
              <a:t>{Type: </a:t>
            </a:r>
            <a:r>
              <a:rPr lang="en-GB" sz="1200" dirty="0" err="1"/>
              <a:t>CloseDoor</a:t>
            </a:r>
            <a:r>
              <a:rPr lang="en-GB" sz="1200" dirty="0"/>
              <a:t>, Player:1, </a:t>
            </a:r>
            <a:r>
              <a:rPr lang="en-GB" sz="1200" dirty="0" err="1"/>
              <a:t>RoomOrigin</a:t>
            </a:r>
            <a:r>
              <a:rPr lang="en-GB" sz="1200" dirty="0"/>
              <a:t>: 3, </a:t>
            </a:r>
            <a:r>
              <a:rPr lang="en-GB" sz="1200" dirty="0" err="1"/>
              <a:t>RoomDestiny</a:t>
            </a:r>
            <a:r>
              <a:rPr lang="en-GB" sz="1200" dirty="0"/>
              <a:t>: 2}</a:t>
            </a:r>
          </a:p>
          <a:p>
            <a:r>
              <a:rPr lang="en-GB" sz="1200" dirty="0"/>
              <a:t>{Type: </a:t>
            </a:r>
            <a:r>
              <a:rPr lang="en-GB" sz="1200" dirty="0" err="1"/>
              <a:t>CloseAllDoor</a:t>
            </a:r>
            <a:r>
              <a:rPr lang="en-GB" sz="1200" dirty="0"/>
              <a:t>, Player:1}</a:t>
            </a:r>
          </a:p>
          <a:p>
            <a:r>
              <a:rPr lang="en-GB" sz="1200" dirty="0"/>
              <a:t>{Type: </a:t>
            </a:r>
            <a:r>
              <a:rPr lang="en-GB" sz="1200" dirty="0" err="1"/>
              <a:t>OpenAllDoor</a:t>
            </a:r>
            <a:r>
              <a:rPr lang="en-GB" sz="1200" dirty="0"/>
              <a:t>, Player:1}</a:t>
            </a:r>
            <a:endParaRPr lang="pt-PT" sz="1200" dirty="0"/>
          </a:p>
          <a:p>
            <a:endParaRPr lang="pt-PT" sz="1200" dirty="0"/>
          </a:p>
        </p:txBody>
      </p:sp>
      <p:sp>
        <p:nvSpPr>
          <p:cNvPr id="4" name="Rectangle 14">
            <a:extLst>
              <a:ext uri="{FF2B5EF4-FFF2-40B4-BE49-F238E27FC236}">
                <a16:creationId xmlns:a16="http://schemas.microsoft.com/office/drawing/2014/main" id="{7B318ABF-032A-CA0C-8EE3-593A051BA982}"/>
              </a:ext>
            </a:extLst>
          </p:cNvPr>
          <p:cNvSpPr/>
          <p:nvPr/>
        </p:nvSpPr>
        <p:spPr>
          <a:xfrm>
            <a:off x="4004751" y="3364315"/>
            <a:ext cx="2329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Atuadores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5356EC-6B23-8C6E-8D2A-77D68DC044AC}"/>
              </a:ext>
            </a:extLst>
          </p:cNvPr>
          <p:cNvSpPr txBox="1"/>
          <p:nvPr/>
        </p:nvSpPr>
        <p:spPr>
          <a:xfrm>
            <a:off x="4572000" y="959621"/>
            <a:ext cx="441759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PT" sz="1200" dirty="0"/>
          </a:p>
          <a:p>
            <a:r>
              <a:rPr lang="pt-PT" sz="1200" dirty="0"/>
              <a:t>C:&gt;mazerun n </a:t>
            </a:r>
          </a:p>
          <a:p>
            <a:r>
              <a:rPr lang="pt-PT" sz="1200" i="1" dirty="0"/>
              <a:t>O programa devolve as mensagens para o tópico pisid_mazemov_n</a:t>
            </a:r>
          </a:p>
          <a:p>
            <a:endParaRPr lang="pt-PT" sz="1200" dirty="0"/>
          </a:p>
          <a:p>
            <a:r>
              <a:rPr lang="pt-PT" sz="1200" dirty="0"/>
              <a:t>C:&gt; </a:t>
            </a:r>
            <a:r>
              <a:rPr lang="pt-PT" sz="1200" dirty="0" err="1"/>
              <a:t>mazerun</a:t>
            </a:r>
            <a:r>
              <a:rPr lang="pt-PT" sz="1200" dirty="0"/>
              <a:t> &lt;player:int/playernumber&gt;  &lt;outputmsg:int(1 or 2 </a:t>
            </a:r>
            <a:r>
              <a:rPr lang="pt-PT" sz="1200" dirty="0" err="1"/>
              <a:t>or</a:t>
            </a:r>
            <a:r>
              <a:rPr lang="pt-PT" sz="1200" dirty="0"/>
              <a:t> 3 </a:t>
            </a:r>
            <a:r>
              <a:rPr lang="pt-PT" sz="1200" dirty="0" err="1"/>
              <a:t>or</a:t>
            </a:r>
            <a:r>
              <a:rPr lang="pt-PT" sz="1200" dirty="0"/>
              <a:t> 4&gt;  &lt;delay:int/seconds&gt;</a:t>
            </a:r>
          </a:p>
          <a:p>
            <a:endParaRPr lang="pt-PT" sz="1200" dirty="0"/>
          </a:p>
          <a:p>
            <a:r>
              <a:rPr lang="pt-PT" sz="1200" dirty="0"/>
              <a:t>Se o servidor </a:t>
            </a:r>
            <a:r>
              <a:rPr lang="pt-PT" sz="1200" dirty="0" err="1"/>
              <a:t>mqtt</a:t>
            </a:r>
            <a:r>
              <a:rPr lang="pt-PT" sz="1200" dirty="0"/>
              <a:t> estiver lento podem usar outro, passando-o como argumento junto com o porto. Por exemplo:</a:t>
            </a:r>
          </a:p>
          <a:p>
            <a:endParaRPr lang="pt-PT" sz="800" dirty="0"/>
          </a:p>
          <a:p>
            <a:r>
              <a:rPr lang="pt-PT" sz="1200" i="1" dirty="0"/>
              <a:t>C:&gt; game 30 1 1 </a:t>
            </a:r>
            <a:r>
              <a:rPr lang="pt-PT" sz="1200" b="0" i="0" dirty="0">
                <a:solidFill>
                  <a:srgbClr val="343741"/>
                </a:solidFill>
                <a:effectLst/>
                <a:latin typeface="Roboto" panose="02000000000000000000" pitchFamily="2" charset="0"/>
              </a:rPr>
              <a:t>broker.emqx.io </a:t>
            </a:r>
            <a:r>
              <a:rPr lang="pt-PT" sz="1200" i="1" dirty="0"/>
              <a:t>1883</a:t>
            </a:r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9A82DEFD-5245-627B-3A8B-65A05BC2A1E4}"/>
              </a:ext>
            </a:extLst>
          </p:cNvPr>
          <p:cNvSpPr/>
          <p:nvPr/>
        </p:nvSpPr>
        <p:spPr>
          <a:xfrm>
            <a:off x="4283968" y="781725"/>
            <a:ext cx="470562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Iniciar Jogo </a:t>
            </a:r>
            <a:r>
              <a:rPr lang="en-GB" sz="1000" dirty="0" err="1"/>
              <a:t>em</a:t>
            </a:r>
            <a:r>
              <a:rPr lang="en-GB" sz="1000" dirty="0"/>
              <a:t> que n é o </a:t>
            </a:r>
            <a:r>
              <a:rPr lang="en-GB" sz="1000" dirty="0" err="1"/>
              <a:t>número</a:t>
            </a:r>
            <a:r>
              <a:rPr lang="en-GB" sz="1000" dirty="0"/>
              <a:t> do </a:t>
            </a:r>
            <a:r>
              <a:rPr lang="en-GB" sz="1000" dirty="0" err="1"/>
              <a:t>grupo</a:t>
            </a:r>
            <a:r>
              <a:rPr lang="en-GB" sz="1000" dirty="0"/>
              <a:t> (</a:t>
            </a:r>
            <a:r>
              <a:rPr lang="en-GB" sz="1000" dirty="0" err="1"/>
              <a:t>jogador</a:t>
            </a:r>
            <a:r>
              <a:rPr lang="en-GB" sz="1000" dirty="0"/>
              <a:t> Software)</a:t>
            </a:r>
            <a:endParaRPr lang="pt-PT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976670-47CF-4E11-7B8E-B0577E4D666A}"/>
              </a:ext>
            </a:extLst>
          </p:cNvPr>
          <p:cNvSpPr txBox="1"/>
          <p:nvPr/>
        </p:nvSpPr>
        <p:spPr>
          <a:xfrm>
            <a:off x="107504" y="3805104"/>
            <a:ext cx="45459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200" dirty="0"/>
              <a:t>a) atuadores, pontuação, movimentos </a:t>
            </a:r>
          </a:p>
          <a:p>
            <a:r>
              <a:rPr lang="pt-PT" sz="1200" dirty="0"/>
              <a:t>http://194.210.86.10/maze/DashPlayer.php?playerNumber=</a:t>
            </a:r>
            <a:r>
              <a:rPr lang="pt-PT" sz="1200" i="1" dirty="0"/>
              <a:t>n</a:t>
            </a:r>
          </a:p>
          <a:p>
            <a:endParaRPr lang="pt-PT" sz="1200" dirty="0"/>
          </a:p>
          <a:p>
            <a:r>
              <a:rPr lang="pt-PT" sz="1200" dirty="0"/>
              <a:t>Gráficos</a:t>
            </a:r>
          </a:p>
          <a:p>
            <a:r>
              <a:rPr lang="pt-PT" sz="1200" dirty="0"/>
              <a:t>b) Quantos marsamis em cada sala</a:t>
            </a:r>
          </a:p>
          <a:p>
            <a:r>
              <a:rPr lang="pt-PT" sz="1200" dirty="0"/>
              <a:t>http://194.210.86.10/maze/roomgraphplayer.php?playerNumber=</a:t>
            </a:r>
            <a:r>
              <a:rPr lang="pt-PT" sz="1200" i="1" dirty="0"/>
              <a:t>n</a:t>
            </a:r>
          </a:p>
          <a:p>
            <a:endParaRPr lang="pt-PT" sz="800" dirty="0"/>
          </a:p>
          <a:p>
            <a:r>
              <a:rPr lang="pt-PT" sz="1200" dirty="0"/>
              <a:t>c) Labirinto</a:t>
            </a:r>
          </a:p>
          <a:p>
            <a:r>
              <a:rPr lang="pt-PT" sz="1200" dirty="0"/>
              <a:t>http://194.210.86.10/maze/mazegraphplayer.php? </a:t>
            </a:r>
            <a:r>
              <a:rPr lang="pt-PT" sz="1200" dirty="0" err="1"/>
              <a:t>playerNumber</a:t>
            </a:r>
            <a:r>
              <a:rPr lang="pt-PT" sz="1200" dirty="0"/>
              <a:t> =</a:t>
            </a:r>
            <a:r>
              <a:rPr lang="pt-PT" sz="1200" i="1" dirty="0"/>
              <a:t>n</a:t>
            </a:r>
          </a:p>
          <a:p>
            <a:endParaRPr lang="pt-PT" sz="1200" i="1" dirty="0"/>
          </a:p>
          <a:p>
            <a:r>
              <a:rPr lang="pt-PT" sz="1200" dirty="0"/>
              <a:t>d) Som</a:t>
            </a:r>
          </a:p>
          <a:p>
            <a:r>
              <a:rPr lang="pt-PT" sz="1200" dirty="0"/>
              <a:t>http://194.210.86.10/maze/noise.php?playerNumber=</a:t>
            </a:r>
            <a:r>
              <a:rPr lang="pt-PT" sz="1200" i="1" dirty="0"/>
              <a:t>n</a:t>
            </a:r>
            <a:endParaRPr lang="pt-PT" sz="1200" dirty="0"/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7875632-FB6D-D145-06D5-2E764B30D1D8}"/>
              </a:ext>
            </a:extLst>
          </p:cNvPr>
          <p:cNvSpPr/>
          <p:nvPr/>
        </p:nvSpPr>
        <p:spPr>
          <a:xfrm>
            <a:off x="0" y="3028890"/>
            <a:ext cx="43501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2000" dirty="0"/>
              <a:t>Monitorizar Jogo </a:t>
            </a:r>
            <a:r>
              <a:rPr lang="pt-PT" sz="1200" dirty="0"/>
              <a:t>(</a:t>
            </a:r>
            <a:r>
              <a:rPr lang="en-GB" sz="1200" dirty="0" err="1"/>
              <a:t>em</a:t>
            </a:r>
            <a:r>
              <a:rPr lang="en-GB" sz="1200" dirty="0"/>
              <a:t> que n é o </a:t>
            </a:r>
            <a:r>
              <a:rPr lang="en-GB" sz="1200" dirty="0" err="1"/>
              <a:t>numero</a:t>
            </a:r>
            <a:r>
              <a:rPr lang="en-GB" sz="1200" dirty="0"/>
              <a:t> do </a:t>
            </a:r>
            <a:r>
              <a:rPr lang="en-GB" sz="1200" dirty="0" err="1"/>
              <a:t>jogador</a:t>
            </a:r>
            <a:r>
              <a:rPr lang="en-GB" sz="1200" dirty="0"/>
              <a:t>)</a:t>
            </a:r>
          </a:p>
        </p:txBody>
      </p:sp>
      <p:sp>
        <p:nvSpPr>
          <p:cNvPr id="8" name="Rectangle 14">
            <a:extLst>
              <a:ext uri="{FF2B5EF4-FFF2-40B4-BE49-F238E27FC236}">
                <a16:creationId xmlns:a16="http://schemas.microsoft.com/office/drawing/2014/main" id="{DCC0F287-2333-4482-709E-BFB28CED5473}"/>
              </a:ext>
            </a:extLst>
          </p:cNvPr>
          <p:cNvSpPr/>
          <p:nvPr/>
        </p:nvSpPr>
        <p:spPr>
          <a:xfrm>
            <a:off x="0" y="3332409"/>
            <a:ext cx="435011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Ver </a:t>
            </a:r>
            <a:r>
              <a:rPr lang="en-GB" sz="1200" dirty="0" err="1"/>
              <a:t>exemplos</a:t>
            </a:r>
            <a:r>
              <a:rPr lang="en-GB" sz="1200" dirty="0"/>
              <a:t> slide </a:t>
            </a:r>
            <a:r>
              <a:rPr lang="en-GB" sz="1200" dirty="0" err="1"/>
              <a:t>seguinte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403203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3DE749-D097-83BE-C465-A7D08CE90AE8}"/>
              </a:ext>
            </a:extLst>
          </p:cNvPr>
          <p:cNvSpPr/>
          <p:nvPr/>
        </p:nvSpPr>
        <p:spPr>
          <a:xfrm>
            <a:off x="257359" y="98049"/>
            <a:ext cx="8424936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600" dirty="0"/>
              <a:t>Monitorização Browser</a:t>
            </a:r>
          </a:p>
          <a:p>
            <a:pPr algn="ctr"/>
            <a:r>
              <a:rPr lang="pt-PT" sz="1000" dirty="0"/>
              <a:t>(serve para o grupo controlar se o seu software está a funcionar bem)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2B36F-59A7-22CC-33EF-5F78CC1E8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008" y="1236463"/>
            <a:ext cx="5633399" cy="26752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B613812-B596-ADC7-6281-0073BDC7F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337" y="4255159"/>
            <a:ext cx="4067944" cy="21991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7C1DDB-92A5-92E2-6EF6-B9456A89F7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4357" y="1246421"/>
            <a:ext cx="3249643" cy="3068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68AC1A9-EF6B-67C2-DDE1-269BA3DC9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7760" y="4648378"/>
            <a:ext cx="3960440" cy="2105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294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2418</Words>
  <Application>Microsoft Office PowerPoint</Application>
  <PresentationFormat>On-screen Show (4:3)</PresentationFormat>
  <Paragraphs>199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Roboto</vt:lpstr>
      <vt:lpstr>Office Theme</vt:lpstr>
      <vt:lpstr>Sistemas de Informação Distribuídos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Pedro Nogueira Ramos</dc:creator>
  <cp:lastModifiedBy>Pedro Ramos</cp:lastModifiedBy>
  <cp:revision>217</cp:revision>
  <dcterms:created xsi:type="dcterms:W3CDTF">2015-12-03T14:21:13Z</dcterms:created>
  <dcterms:modified xsi:type="dcterms:W3CDTF">2025-04-04T20:51:10Z</dcterms:modified>
</cp:coreProperties>
</file>