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6858000" cx="12192000"/>
  <p:notesSz cx="6858000" cy="9144000"/>
  <p:embeddedFontLst>
    <p:embeddedFont>
      <p:font typeface="Robo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Roboto-bold.fntdata"/><Relationship Id="rId16" Type="http://schemas.openxmlformats.org/officeDocument/2006/relationships/font" Target="fonts/Roboto-regular.fntdata"/><Relationship Id="rId5" Type="http://schemas.openxmlformats.org/officeDocument/2006/relationships/slide" Target="slides/slide1.xml"/><Relationship Id="rId19" Type="http://schemas.openxmlformats.org/officeDocument/2006/relationships/font" Target="fonts/Roboto-boldItalic.fntdata"/><Relationship Id="rId6" Type="http://schemas.openxmlformats.org/officeDocument/2006/relationships/slide" Target="slides/slide2.xml"/><Relationship Id="rId18" Type="http://schemas.openxmlformats.org/officeDocument/2006/relationships/font" Target="fonts/Roboto-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35" name="Google Shape;135;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40" name="Google Shape;140;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87" name="Google Shape;87;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93" name="Google Shape;93;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07000"/>
              </a:lnSpc>
              <a:spcBef>
                <a:spcPts val="0"/>
              </a:spcBef>
              <a:spcAft>
                <a:spcPts val="0"/>
              </a:spcAft>
              <a:buClr>
                <a:schemeClr val="dk1"/>
              </a:buClr>
              <a:buFont typeface="Arial"/>
              <a:buNone/>
            </a:pPr>
            <a:r>
              <a:rPr b="1" lang="pt-BR" sz="1800">
                <a:solidFill>
                  <a:schemeClr val="dk1"/>
                </a:solidFill>
                <a:latin typeface="Calibri"/>
                <a:ea typeface="Calibri"/>
                <a:cs typeface="Calibri"/>
                <a:sym typeface="Calibri"/>
              </a:rPr>
              <a:t>Segunda super dica: os juros cobrados são no regime de juros compostos.</a:t>
            </a:r>
            <a:endParaRPr/>
          </a:p>
        </p:txBody>
      </p:sp>
      <p:sp>
        <p:nvSpPr>
          <p:cNvPr id="99" name="Google Shape;99;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pt-BR"/>
              <a:t>Porque os bancos querem ganhei MONEY MONEY MONEY</a:t>
            </a:r>
            <a:endParaRPr/>
          </a:p>
        </p:txBody>
      </p:sp>
      <p:sp>
        <p:nvSpPr>
          <p:cNvPr id="105" name="Google Shape;105;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11" name="Google Shape;111;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pt-BR"/>
              <a:t>Sugestão: Dependendo do banco o cheque especial pode ter taxas diferentes. Cuidado com o Juros (vilão) alto. </a:t>
            </a:r>
            <a:endParaRPr/>
          </a:p>
        </p:txBody>
      </p:sp>
      <p:sp>
        <p:nvSpPr>
          <p:cNvPr id="117" name="Google Shape;117;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pt-BR"/>
              <a:t>Sugestão: Fique ligado no prazo do cheque especial! O super vilão juros entrará com toda força e se tornará cada vez maior depois que passar os 10 dias do cheque especial.</a:t>
            </a:r>
            <a:endParaRPr/>
          </a:p>
        </p:txBody>
      </p:sp>
      <p:sp>
        <p:nvSpPr>
          <p:cNvPr id="123" name="Google Shape;123;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pt-BR"/>
              <a:t>Sugestão: Primeira dica: o cheque especial não é o seu dinheiro e não é tão especial assim. Esse dinheiro é emprestado quando você fica no negativo e tem juros beeem mais altos :(</a:t>
            </a:r>
            <a:endParaRPr/>
          </a:p>
        </p:txBody>
      </p:sp>
      <p:sp>
        <p:nvSpPr>
          <p:cNvPr id="129" name="Google Shape;129;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lide de Título"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lstStyle>
            <a:lvl1pPr lvl="0" marR="0" rtl="0" algn="ctr">
              <a:lnSpc>
                <a:spcPct val="9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 name="Google Shape;13;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lstStyle>
            <a:lvl1pPr lvl="0" marR="0" rtl="0" algn="ctr">
              <a:lnSpc>
                <a:spcPct val="90000"/>
              </a:lnSpc>
              <a:spcBef>
                <a:spcPts val="10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rtl="0" algn="ctr">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2pPr>
            <a:lvl3pPr lvl="2" marR="0" rtl="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4pPr>
            <a:lvl5pPr lvl="4"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5pPr>
            <a:lvl6pPr lvl="5"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6pPr>
            <a:lvl7pPr lvl="6"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7pPr>
            <a:lvl8pPr lvl="7"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8pPr>
            <a:lvl9pPr lvl="8"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9pPr>
          </a:lstStyle>
          <a:p/>
        </p:txBody>
      </p:sp>
      <p:sp>
        <p:nvSpPr>
          <p:cNvPr id="14" name="Google Shape;14;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6" name="Google Shape;16;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e Texto Vertical"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0" name="Google Shape;70;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1" name="Google Shape;7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2" name="Google Shape;7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3" name="Google Shape;7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exto e Título Vertical"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6" name="Google Shape;76;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7" name="Google Shape;7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8" name="Google Shape;7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9" name="Google Shape;7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e Conteúdo"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9" name="Google Shape;19;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0" name="Google Shape;20;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1" name="Google Shape;21;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2" name="Google Shape;22;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beçalho da Seção"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lstStyle>
            <a:lvl1pPr lvl="0" marR="0" rtl="0" algn="l">
              <a:lnSpc>
                <a:spcPct val="9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5" name="Google Shape;25;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lstStyle>
            <a:lvl1pPr indent="-228600" lvl="0" marL="457200" marR="0" rtl="0" algn="l">
              <a:lnSpc>
                <a:spcPct val="90000"/>
              </a:lnSpc>
              <a:spcBef>
                <a:spcPts val="1000"/>
              </a:spcBef>
              <a:spcAft>
                <a:spcPts val="0"/>
              </a:spcAft>
              <a:buClr>
                <a:srgbClr val="888888"/>
              </a:buClr>
              <a:buSzPts val="2400"/>
              <a:buFont typeface="Arial"/>
              <a:buNone/>
              <a:defRPr b="0" i="0" sz="2400" u="none" cap="none" strike="noStrike">
                <a:solidFill>
                  <a:srgbClr val="888888"/>
                </a:solidFill>
                <a:latin typeface="Calibri"/>
                <a:ea typeface="Calibri"/>
                <a:cs typeface="Calibri"/>
                <a:sym typeface="Calibri"/>
              </a:defRPr>
            </a:lvl1pPr>
            <a:lvl2pPr indent="-228600" lvl="1" marL="914400" marR="0" rtl="0" algn="l">
              <a:lnSpc>
                <a:spcPct val="90000"/>
              </a:lnSpc>
              <a:spcBef>
                <a:spcPts val="5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500"/>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9pPr>
          </a:lstStyle>
          <a:p/>
        </p:txBody>
      </p:sp>
      <p:sp>
        <p:nvSpPr>
          <p:cNvPr id="26" name="Google Shape;26;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7" name="Google Shape;27;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8" name="Google Shape;28;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uas Partes de Conteúdo"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1" name="Google Shape;31;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2" name="Google Shape;32;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3" name="Google Shape;33;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4" name="Google Shape;34;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5" name="Google Shape;35;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ação"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8" name="Google Shape;38;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lstStyle>
            <a:lvl1pPr indent="-228600" lvl="0" marL="457200" marR="0" rtl="0" algn="l">
              <a:lnSpc>
                <a:spcPct val="90000"/>
              </a:lnSpc>
              <a:spcBef>
                <a:spcPts val="100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39" name="Google Shape;39;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0" name="Google Shape;40;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lstStyle>
            <a:lvl1pPr indent="-228600" lvl="0" marL="457200" marR="0" rtl="0" algn="l">
              <a:lnSpc>
                <a:spcPct val="90000"/>
              </a:lnSpc>
              <a:spcBef>
                <a:spcPts val="100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41" name="Google Shape;41;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2" name="Google Shape;42;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3" name="Google Shape;43;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4" name="Google Shape;44;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omente Título"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7" name="Google Shape;47;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8" name="Google Shape;48;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9" name="Google Shape;49;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m Branco"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2" name="Google Shape;52;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3" name="Google Shape;5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údo com Legenda"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lstStyle>
            <a:lvl1pPr lvl="0" marR="0" rtl="0" algn="l">
              <a:lnSpc>
                <a:spcPct val="90000"/>
              </a:lnSpc>
              <a:spcBef>
                <a:spcPts val="0"/>
              </a:spcBef>
              <a:spcAft>
                <a:spcPts val="0"/>
              </a:spcAft>
              <a:buClr>
                <a:schemeClr val="dk1"/>
              </a:buClr>
              <a:buSzPts val="3200"/>
              <a:buFont typeface="Calibri"/>
              <a:buNone/>
              <a:defRPr b="0" i="0" sz="32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6" name="Google Shape;56;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lstStyle>
            <a:lvl1pPr indent="-431800" lvl="0" marL="457200" marR="0" rtl="0" algn="l">
              <a:lnSpc>
                <a:spcPct val="90000"/>
              </a:lnSpc>
              <a:spcBef>
                <a:spcPts val="100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90000"/>
              </a:lnSpc>
              <a:spcBef>
                <a:spcPts val="5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57" name="Google Shape;57;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lstStyle>
            <a:lvl1pPr indent="-228600" lvl="0" marL="457200" marR="0" rtl="0" algn="l">
              <a:lnSpc>
                <a:spcPct val="90000"/>
              </a:lnSpc>
              <a:spcBef>
                <a:spcPts val="10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9pPr>
          </a:lstStyle>
          <a:p/>
        </p:txBody>
      </p:sp>
      <p:sp>
        <p:nvSpPr>
          <p:cNvPr id="58" name="Google Shape;5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9" name="Google Shape;5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0" name="Google Shape;6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magem com Legenda"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lstStyle>
            <a:lvl1pPr lvl="0" marR="0" rtl="0" algn="l">
              <a:lnSpc>
                <a:spcPct val="90000"/>
              </a:lnSpc>
              <a:spcBef>
                <a:spcPts val="0"/>
              </a:spcBef>
              <a:spcAft>
                <a:spcPts val="0"/>
              </a:spcAft>
              <a:buClr>
                <a:schemeClr val="dk1"/>
              </a:buClr>
              <a:buSzPts val="3200"/>
              <a:buFont typeface="Calibri"/>
              <a:buNone/>
              <a:defRPr b="0" i="0" sz="32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3" name="Google Shape;63;p10"/>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Google Shape;64;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lstStyle>
            <a:lvl1pPr indent="-228600" lvl="0" marL="457200" marR="0" rtl="0" algn="l">
              <a:lnSpc>
                <a:spcPct val="90000"/>
              </a:lnSpc>
              <a:spcBef>
                <a:spcPts val="10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9pPr>
          </a:lstStyle>
          <a:p/>
        </p:txBody>
      </p:sp>
      <p:sp>
        <p:nvSpPr>
          <p:cNvPr id="65" name="Google Shape;65;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7" name="Google Shape;6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pt-B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pt-B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s://ensina.serasaconsumidor.com.br/seu-credito/emprestimo-consignado-como-funciona/" TargetMode="External"/><Relationship Id="rId4" Type="http://schemas.openxmlformats.org/officeDocument/2006/relationships/hyperlink" Target="http://www.bcb.gov.br/pt-br/#!/home"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1"/>
              </a:buClr>
              <a:buSzPts val="6000"/>
              <a:buFont typeface="Calibri"/>
              <a:buNone/>
            </a:pPr>
            <a:r>
              <a:rPr b="0" i="0" lang="pt-BR" sz="6000" u="none" cap="none" strike="noStrike">
                <a:solidFill>
                  <a:schemeClr val="dk1"/>
                </a:solidFill>
                <a:latin typeface="Calibri"/>
                <a:ea typeface="Calibri"/>
                <a:cs typeface="Calibri"/>
                <a:sym typeface="Calibri"/>
              </a:rPr>
              <a:t>Você sabe como funciona o cheque especial?</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2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1"/>
              </a:buClr>
              <a:buSzPts val="6000"/>
              <a:buFont typeface="Calibri"/>
              <a:buNone/>
            </a:pPr>
            <a:r>
              <a:rPr b="0" i="0" lang="pt-BR" sz="6000" u="none" cap="none" strike="noStrike">
                <a:solidFill>
                  <a:schemeClr val="dk1"/>
                </a:solidFill>
                <a:latin typeface="Calibri"/>
                <a:ea typeface="Calibri"/>
                <a:cs typeface="Calibri"/>
                <a:sym typeface="Calibri"/>
              </a:rPr>
              <a:t>Você sabe como funciona o Juros Composto?</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23"/>
          <p:cNvSpPr txBox="1"/>
          <p:nvPr>
            <p:ph type="ctrTitle"/>
          </p:nvPr>
        </p:nvSpPr>
        <p:spPr>
          <a:xfrm>
            <a:off x="0" y="76079"/>
            <a:ext cx="9144000" cy="1066922"/>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1"/>
              </a:buClr>
              <a:buSzPts val="6000"/>
              <a:buFont typeface="Calibri"/>
              <a:buNone/>
            </a:pPr>
            <a:r>
              <a:rPr b="0" i="0" lang="pt-BR" sz="6000" u="none" cap="none" strike="noStrike">
                <a:solidFill>
                  <a:schemeClr val="dk1"/>
                </a:solidFill>
                <a:latin typeface="Calibri"/>
                <a:ea typeface="Calibri"/>
                <a:cs typeface="Calibri"/>
                <a:sym typeface="Calibri"/>
              </a:rPr>
              <a:t>O que é o juros composto?</a:t>
            </a:r>
            <a:endParaRPr/>
          </a:p>
        </p:txBody>
      </p:sp>
      <p:sp>
        <p:nvSpPr>
          <p:cNvPr id="143" name="Google Shape;143;p23"/>
          <p:cNvSpPr/>
          <p:nvPr/>
        </p:nvSpPr>
        <p:spPr>
          <a:xfrm>
            <a:off x="668216" y="1143001"/>
            <a:ext cx="11218984" cy="480131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pt-BR" sz="1800">
                <a:solidFill>
                  <a:schemeClr val="dk1"/>
                </a:solidFill>
                <a:latin typeface="Calibri"/>
                <a:ea typeface="Calibri"/>
                <a:cs typeface="Calibri"/>
                <a:sym typeface="Calibri"/>
              </a:rPr>
              <a:t>Há dois tipos principais de juros, matematicamente falando: os compostos e os simples. Os simples geram um valor sempre em cima do montante </a:t>
            </a:r>
            <a:r>
              <a:rPr b="1" lang="pt-BR" sz="1800">
                <a:solidFill>
                  <a:schemeClr val="dk1"/>
                </a:solidFill>
                <a:latin typeface="Calibri"/>
                <a:ea typeface="Calibri"/>
                <a:cs typeface="Calibri"/>
                <a:sym typeface="Calibri"/>
              </a:rPr>
              <a:t>inicial</a:t>
            </a:r>
            <a:r>
              <a:rPr lang="pt-BR" sz="1800">
                <a:solidFill>
                  <a:schemeClr val="dk1"/>
                </a:solidFill>
                <a:latin typeface="Calibri"/>
                <a:ea typeface="Calibri"/>
                <a:cs typeface="Calibri"/>
                <a:sym typeface="Calibri"/>
              </a:rPr>
              <a:t>, de maneira fixa. Ou seja, independentemente do acréscimo que aconteça ao longo do tempo, os rendimentos são sempre os mesmos.</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pt-BR" sz="1800">
                <a:solidFill>
                  <a:schemeClr val="dk1"/>
                </a:solidFill>
                <a:latin typeface="Calibri"/>
                <a:ea typeface="Calibri"/>
                <a:cs typeface="Calibri"/>
                <a:sym typeface="Calibri"/>
              </a:rPr>
              <a:t>Ao investir R$ 20.000 a uma taxa de juros simples de 5% ao mês, o ganho será sempre de R$ 1.000 ao final de cada período. Em um ano, terá um total de R$ 32.000, com acúmulo total de </a:t>
            </a:r>
            <a:r>
              <a:rPr b="1" lang="pt-BR" sz="1800">
                <a:solidFill>
                  <a:schemeClr val="dk1"/>
                </a:solidFill>
                <a:latin typeface="Calibri"/>
                <a:ea typeface="Calibri"/>
                <a:cs typeface="Calibri"/>
                <a:sym typeface="Calibri"/>
              </a:rPr>
              <a:t>R$ 12.000 </a:t>
            </a:r>
            <a:r>
              <a:rPr lang="pt-BR" sz="1800">
                <a:solidFill>
                  <a:schemeClr val="dk1"/>
                </a:solidFill>
                <a:latin typeface="Calibri"/>
                <a:ea typeface="Calibri"/>
                <a:cs typeface="Calibri"/>
                <a:sym typeface="Calibri"/>
              </a:rPr>
              <a:t>no período.</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pt-BR" sz="1800">
                <a:solidFill>
                  <a:schemeClr val="dk1"/>
                </a:solidFill>
                <a:latin typeface="Calibri"/>
                <a:ea typeface="Calibri"/>
                <a:cs typeface="Calibri"/>
                <a:sym typeface="Calibri"/>
              </a:rPr>
              <a:t>Já os compostos funcionam aplicados ao valor anterior. É por isso que eles são conhecidos como “juros sobre juros”, já que o montante prévio determina o próximo.</a:t>
            </a:r>
            <a:endParaRPr/>
          </a:p>
          <a:p>
            <a:pPr indent="0" lvl="0" marL="0" marR="0" rtl="0" algn="l">
              <a:spcBef>
                <a:spcPts val="0"/>
              </a:spcBef>
              <a:spcAft>
                <a:spcPts val="0"/>
              </a:spcAft>
              <a:buNone/>
            </a:pPr>
            <a:r>
              <a:rPr lang="pt-BR" sz="1800">
                <a:solidFill>
                  <a:schemeClr val="dk1"/>
                </a:solidFill>
                <a:latin typeface="Calibri"/>
                <a:ea typeface="Calibri"/>
                <a:cs typeface="Calibri"/>
                <a:sym typeface="Calibri"/>
              </a:rPr>
              <a:t>Imagine o mesmo investimento de R$ 20.000 com uma taxa de juros de 5% ao mês. No primeiro mês, ele vai render igualzinho ao simples: R$ 1.000. Assim, o montante vai ser de R$ 21.000.</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pt-BR" sz="1800">
                <a:solidFill>
                  <a:schemeClr val="dk1"/>
                </a:solidFill>
                <a:latin typeface="Calibri"/>
                <a:ea typeface="Calibri"/>
                <a:cs typeface="Calibri"/>
                <a:sym typeface="Calibri"/>
              </a:rPr>
              <a:t>Porém, já no mês seguinte o rendimento vai ser de R$ 1.050 — número superior ao do primeiro. No terceiro mês, com um montante de R$ 22.050, o retorno pulará para R$ 1.102,50.</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pt-BR" sz="1800">
                <a:solidFill>
                  <a:schemeClr val="dk1"/>
                </a:solidFill>
                <a:latin typeface="Calibri"/>
                <a:ea typeface="Calibri"/>
                <a:cs typeface="Calibri"/>
                <a:sym typeface="Calibri"/>
              </a:rPr>
              <a:t>Ao final de um ano, o </a:t>
            </a:r>
            <a:r>
              <a:rPr b="1" lang="pt-BR" sz="1800">
                <a:solidFill>
                  <a:schemeClr val="dk1"/>
                </a:solidFill>
                <a:latin typeface="Calibri"/>
                <a:ea typeface="Calibri"/>
                <a:cs typeface="Calibri"/>
                <a:sym typeface="Calibri"/>
              </a:rPr>
              <a:t>acumulado será de R$ 35.917,13</a:t>
            </a:r>
            <a:r>
              <a:rPr lang="pt-BR" sz="1800">
                <a:solidFill>
                  <a:schemeClr val="dk1"/>
                </a:solidFill>
                <a:latin typeface="Calibri"/>
                <a:ea typeface="Calibri"/>
                <a:cs typeface="Calibri"/>
                <a:sym typeface="Calibri"/>
              </a:rPr>
              <a:t>, com retorno de </a:t>
            </a:r>
            <a:r>
              <a:rPr b="1" lang="pt-BR" sz="1800">
                <a:solidFill>
                  <a:schemeClr val="dk1"/>
                </a:solidFill>
                <a:latin typeface="Calibri"/>
                <a:ea typeface="Calibri"/>
                <a:cs typeface="Calibri"/>
                <a:sym typeface="Calibri"/>
              </a:rPr>
              <a:t>R$ 15.917,13 </a:t>
            </a:r>
            <a:r>
              <a:rPr lang="pt-BR" sz="1800">
                <a:solidFill>
                  <a:schemeClr val="dk1"/>
                </a:solidFill>
                <a:latin typeface="Calibri"/>
                <a:ea typeface="Calibri"/>
                <a:cs typeface="Calibri"/>
                <a:sym typeface="Calibri"/>
              </a:rPr>
              <a:t>no período. Esse valor é quase R$ 4 mil a mais do que o obtido pelos simples.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4"/>
          <p:cNvSpPr txBox="1"/>
          <p:nvPr>
            <p:ph type="ctrTitle"/>
          </p:nvPr>
        </p:nvSpPr>
        <p:spPr>
          <a:xfrm>
            <a:off x="0" y="76079"/>
            <a:ext cx="9144000" cy="1066922"/>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1"/>
              </a:buClr>
              <a:buSzPts val="6000"/>
              <a:buFont typeface="Calibri"/>
              <a:buNone/>
            </a:pPr>
            <a:r>
              <a:rPr b="0" i="0" lang="pt-BR" sz="6000" u="none" cap="none" strike="noStrike">
                <a:solidFill>
                  <a:schemeClr val="dk1"/>
                </a:solidFill>
                <a:latin typeface="Calibri"/>
                <a:ea typeface="Calibri"/>
                <a:cs typeface="Calibri"/>
                <a:sym typeface="Calibri"/>
              </a:rPr>
              <a:t>O que é o cheque especial?</a:t>
            </a:r>
            <a:endParaRPr/>
          </a:p>
        </p:txBody>
      </p:sp>
      <p:sp>
        <p:nvSpPr>
          <p:cNvPr id="90" name="Google Shape;90;p14"/>
          <p:cNvSpPr/>
          <p:nvPr/>
        </p:nvSpPr>
        <p:spPr>
          <a:xfrm>
            <a:off x="861646" y="1611060"/>
            <a:ext cx="8282354" cy="1477328"/>
          </a:xfrm>
          <a:prstGeom prst="rect">
            <a:avLst/>
          </a:prstGeom>
          <a:noFill/>
          <a:ln>
            <a:noFill/>
          </a:ln>
        </p:spPr>
        <p:txBody>
          <a:bodyPr anchorCtr="0" anchor="t" bIns="45700" lIns="91425" spcFirstLastPara="1" rIns="91425" wrap="square" tIns="45700">
            <a:noAutofit/>
          </a:bodyPr>
          <a:lstStyle/>
          <a:p>
            <a:pPr indent="449580" lvl="0" marL="0" marR="0" rtl="0" algn="l">
              <a:spcBef>
                <a:spcPts val="0"/>
              </a:spcBef>
              <a:spcAft>
                <a:spcPts val="0"/>
              </a:spcAft>
              <a:buNone/>
            </a:pPr>
            <a:r>
              <a:rPr b="0" i="0" lang="pt-BR" sz="1800" u="none" cap="none" strike="noStrike">
                <a:solidFill>
                  <a:srgbClr val="4A4A4A"/>
                </a:solidFill>
                <a:latin typeface="Roboto"/>
                <a:ea typeface="Roboto"/>
                <a:cs typeface="Roboto"/>
                <a:sym typeface="Roboto"/>
              </a:rPr>
              <a:t>Com o cheque especial, o limite fica ali disponível para que você use sempre que precisar.</a:t>
            </a:r>
            <a:endParaRPr b="0" i="0" sz="1600" u="none" cap="none" strike="noStrike">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b="0" i="0" lang="pt-BR" sz="1800" u="none" cap="none" strike="noStrike">
                <a:solidFill>
                  <a:srgbClr val="4A4A4A"/>
                </a:solidFill>
                <a:latin typeface="Roboto"/>
                <a:ea typeface="Roboto"/>
                <a:cs typeface="Roboto"/>
                <a:sym typeface="Roboto"/>
              </a:rPr>
              <a:t>	O cheque especial é um crédito pré-aprovado que o banco deixa disponível para você, sendo assim está sempre disponível para que você use sempre que precisar. </a:t>
            </a:r>
            <a:endParaRPr sz="1600">
              <a:solidFill>
                <a:schemeClr val="dk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15"/>
          <p:cNvSpPr txBox="1"/>
          <p:nvPr/>
        </p:nvSpPr>
        <p:spPr>
          <a:xfrm>
            <a:off x="0" y="76079"/>
            <a:ext cx="9144000" cy="1066922"/>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lang="pt-BR" sz="4400">
                <a:solidFill>
                  <a:schemeClr val="dk1"/>
                </a:solidFill>
                <a:latin typeface="Calibri"/>
                <a:ea typeface="Calibri"/>
                <a:cs typeface="Calibri"/>
                <a:sym typeface="Calibri"/>
              </a:rPr>
              <a:t>Qual o juros?</a:t>
            </a:r>
            <a:endParaRPr/>
          </a:p>
        </p:txBody>
      </p:sp>
      <p:sp>
        <p:nvSpPr>
          <p:cNvPr id="96" name="Google Shape;96;p15"/>
          <p:cNvSpPr/>
          <p:nvPr/>
        </p:nvSpPr>
        <p:spPr>
          <a:xfrm>
            <a:off x="465992" y="1670217"/>
            <a:ext cx="8678008" cy="2667205"/>
          </a:xfrm>
          <a:prstGeom prst="rect">
            <a:avLst/>
          </a:prstGeom>
          <a:noFill/>
          <a:ln>
            <a:noFill/>
          </a:ln>
        </p:spPr>
        <p:txBody>
          <a:bodyPr anchorCtr="0" anchor="t" bIns="45700" lIns="91425" spcFirstLastPara="1" rIns="91425" wrap="square" tIns="45700">
            <a:noAutofit/>
          </a:bodyPr>
          <a:lstStyle/>
          <a:p>
            <a:pPr indent="449580" lvl="0" marL="0" marR="0" rtl="0" algn="l">
              <a:spcBef>
                <a:spcPts val="0"/>
              </a:spcBef>
              <a:spcAft>
                <a:spcPts val="0"/>
              </a:spcAft>
              <a:buNone/>
            </a:pPr>
            <a:r>
              <a:rPr lang="pt-BR" sz="1800">
                <a:solidFill>
                  <a:srgbClr val="4A4A4A"/>
                </a:solidFill>
                <a:latin typeface="Roboto"/>
                <a:ea typeface="Roboto"/>
                <a:cs typeface="Roboto"/>
                <a:sym typeface="Roboto"/>
              </a:rPr>
              <a:t>Os juros desse tipo de crédito são MUITO mais caros. Para que você tenha uma ideia, enquanto a cobrança de juros no </a:t>
            </a:r>
            <a:r>
              <a:rPr lang="pt-BR" sz="1800" u="sng">
                <a:solidFill>
                  <a:schemeClr val="hlink"/>
                </a:solidFill>
                <a:latin typeface="Roboto"/>
                <a:ea typeface="Roboto"/>
                <a:cs typeface="Roboto"/>
                <a:sym typeface="Roboto"/>
                <a:hlinkClick r:id="rId3"/>
              </a:rPr>
              <a:t>empréstimo consignado</a:t>
            </a:r>
            <a:r>
              <a:rPr lang="pt-BR" sz="1800">
                <a:solidFill>
                  <a:srgbClr val="4A4A4A"/>
                </a:solidFill>
                <a:latin typeface="Roboto"/>
                <a:ea typeface="Roboto"/>
                <a:cs typeface="Roboto"/>
                <a:sym typeface="Roboto"/>
              </a:rPr>
              <a:t> chega a uma </a:t>
            </a:r>
            <a:r>
              <a:rPr b="1" lang="pt-BR" sz="1800">
                <a:solidFill>
                  <a:srgbClr val="4A4A4A"/>
                </a:solidFill>
                <a:highlight>
                  <a:srgbClr val="FFFF00"/>
                </a:highlight>
                <a:latin typeface="Roboto"/>
                <a:ea typeface="Roboto"/>
                <a:cs typeface="Roboto"/>
                <a:sym typeface="Roboto"/>
              </a:rPr>
              <a:t>média de 42,8% ao ano</a:t>
            </a:r>
            <a:r>
              <a:rPr b="1" lang="pt-BR" sz="1800">
                <a:solidFill>
                  <a:srgbClr val="4A4A4A"/>
                </a:solidFill>
                <a:latin typeface="Roboto"/>
                <a:ea typeface="Roboto"/>
                <a:cs typeface="Roboto"/>
                <a:sym typeface="Roboto"/>
              </a:rPr>
              <a:t>, no cheque especial os juros sobem para </a:t>
            </a:r>
            <a:r>
              <a:rPr b="1" lang="pt-BR" sz="1800">
                <a:solidFill>
                  <a:srgbClr val="4A4A4A"/>
                </a:solidFill>
                <a:highlight>
                  <a:srgbClr val="FFFF00"/>
                </a:highlight>
                <a:latin typeface="Roboto"/>
                <a:ea typeface="Roboto"/>
                <a:cs typeface="Roboto"/>
                <a:sym typeface="Roboto"/>
              </a:rPr>
              <a:t>327% ao ano</a:t>
            </a:r>
            <a:r>
              <a:rPr lang="pt-BR" sz="1800">
                <a:solidFill>
                  <a:srgbClr val="4A4A4A"/>
                </a:solidFill>
                <a:highlight>
                  <a:srgbClr val="FFFF00"/>
                </a:highlight>
                <a:latin typeface="Roboto"/>
                <a:ea typeface="Roboto"/>
                <a:cs typeface="Roboto"/>
                <a:sym typeface="Roboto"/>
              </a:rPr>
              <a:t>,</a:t>
            </a:r>
            <a:r>
              <a:rPr lang="pt-BR" sz="1800">
                <a:solidFill>
                  <a:srgbClr val="4A4A4A"/>
                </a:solidFill>
                <a:latin typeface="Roboto"/>
                <a:ea typeface="Roboto"/>
                <a:cs typeface="Roboto"/>
                <a:sym typeface="Roboto"/>
              </a:rPr>
              <a:t> de acordo com um levantamento do </a:t>
            </a:r>
            <a:r>
              <a:rPr lang="pt-BR" sz="1800" u="sng">
                <a:solidFill>
                  <a:schemeClr val="hlink"/>
                </a:solidFill>
                <a:latin typeface="Roboto"/>
                <a:ea typeface="Roboto"/>
                <a:cs typeface="Roboto"/>
                <a:sym typeface="Roboto"/>
                <a:hlinkClick r:id="rId4"/>
              </a:rPr>
              <a:t>Banco Central</a:t>
            </a:r>
            <a:r>
              <a:rPr lang="pt-BR" sz="1800">
                <a:solidFill>
                  <a:srgbClr val="4A4A4A"/>
                </a:solidFill>
                <a:latin typeface="Roboto"/>
                <a:ea typeface="Roboto"/>
                <a:cs typeface="Roboto"/>
                <a:sym typeface="Roboto"/>
              </a:rPr>
              <a:t>!</a:t>
            </a:r>
            <a:endParaRPr sz="1600">
              <a:solidFill>
                <a:schemeClr val="dk1"/>
              </a:solidFill>
              <a:latin typeface="Times New Roman"/>
              <a:ea typeface="Times New Roman"/>
              <a:cs typeface="Times New Roman"/>
              <a:sym typeface="Times New Roman"/>
            </a:endParaRPr>
          </a:p>
          <a:p>
            <a:pPr indent="449580" lvl="0" marL="0" marR="0" rtl="0" algn="l">
              <a:lnSpc>
                <a:spcPct val="107000"/>
              </a:lnSpc>
              <a:spcBef>
                <a:spcPts val="0"/>
              </a:spcBef>
              <a:spcAft>
                <a:spcPts val="0"/>
              </a:spcAft>
              <a:buNone/>
            </a:pPr>
            <a:r>
              <a:rPr lang="pt-BR" sz="1800">
                <a:solidFill>
                  <a:srgbClr val="4A4A4A"/>
                </a:solidFill>
                <a:latin typeface="Roboto"/>
                <a:ea typeface="Roboto"/>
                <a:cs typeface="Roboto"/>
                <a:sym typeface="Roboto"/>
              </a:rPr>
              <a:t>Ou seja uma dívida de R$ 500, em um ano, cresce para R$ 2.408. Em um ano, você terá que pagar os R$ 500 que devia e quase R$ 2.000 só de juros. Não é do nada que o cheque especial é o segundo tipo de empréstimo mais caro do mercado. Ele está atrás apenas do cartão de crédito. Assustador, não é mesmo?</a:t>
            </a:r>
            <a:endParaRPr sz="14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16"/>
          <p:cNvSpPr txBox="1"/>
          <p:nvPr/>
        </p:nvSpPr>
        <p:spPr>
          <a:xfrm>
            <a:off x="0" y="76079"/>
            <a:ext cx="9144000" cy="1066922"/>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lang="pt-BR" sz="4400">
                <a:solidFill>
                  <a:schemeClr val="dk1"/>
                </a:solidFill>
                <a:latin typeface="Calibri"/>
                <a:ea typeface="Calibri"/>
                <a:cs typeface="Calibri"/>
                <a:sym typeface="Calibri"/>
              </a:rPr>
              <a:t>DICA 1</a:t>
            </a:r>
            <a:endParaRPr/>
          </a:p>
        </p:txBody>
      </p:sp>
      <p:sp>
        <p:nvSpPr>
          <p:cNvPr id="102" name="Google Shape;102;p16"/>
          <p:cNvSpPr/>
          <p:nvPr/>
        </p:nvSpPr>
        <p:spPr>
          <a:xfrm>
            <a:off x="1271954" y="2471363"/>
            <a:ext cx="6096000" cy="671915"/>
          </a:xfrm>
          <a:prstGeom prst="rect">
            <a:avLst/>
          </a:prstGeom>
          <a:noFill/>
          <a:ln>
            <a:noFill/>
          </a:ln>
        </p:spPr>
        <p:txBody>
          <a:bodyPr anchorCtr="0" anchor="t" bIns="45700" lIns="91425" spcFirstLastPara="1" rIns="91425" wrap="square" tIns="45700">
            <a:noAutofit/>
          </a:bodyPr>
          <a:lstStyle/>
          <a:p>
            <a:pPr indent="449580" lvl="0" marL="0" marR="0" rtl="0" algn="l">
              <a:lnSpc>
                <a:spcPct val="107000"/>
              </a:lnSpc>
              <a:spcBef>
                <a:spcPts val="0"/>
              </a:spcBef>
              <a:spcAft>
                <a:spcPts val="0"/>
              </a:spcAft>
              <a:buNone/>
            </a:pPr>
            <a:r>
              <a:rPr b="1" lang="pt-BR" sz="1800">
                <a:solidFill>
                  <a:srgbClr val="000000"/>
                </a:solidFill>
                <a:latin typeface="Calibri"/>
                <a:ea typeface="Calibri"/>
                <a:cs typeface="Calibri"/>
                <a:sym typeface="Calibri"/>
              </a:rPr>
              <a:t>Não se esqueça! Os juros cobrados são no regime de Juros compostos.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17"/>
          <p:cNvSpPr txBox="1"/>
          <p:nvPr/>
        </p:nvSpPr>
        <p:spPr>
          <a:xfrm>
            <a:off x="0" y="76079"/>
            <a:ext cx="9144000" cy="1066922"/>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lang="pt-BR" sz="4400">
                <a:solidFill>
                  <a:schemeClr val="dk1"/>
                </a:solidFill>
                <a:latin typeface="Calibri"/>
                <a:ea typeface="Calibri"/>
                <a:cs typeface="Calibri"/>
                <a:sym typeface="Calibri"/>
              </a:rPr>
              <a:t>Porque os juros são tão altos?</a:t>
            </a:r>
            <a:endParaRPr/>
          </a:p>
        </p:txBody>
      </p:sp>
      <p:sp>
        <p:nvSpPr>
          <p:cNvPr id="108" name="Google Shape;108;p17"/>
          <p:cNvSpPr/>
          <p:nvPr/>
        </p:nvSpPr>
        <p:spPr>
          <a:xfrm>
            <a:off x="700454" y="2128074"/>
            <a:ext cx="6096000" cy="966483"/>
          </a:xfrm>
          <a:prstGeom prst="rect">
            <a:avLst/>
          </a:prstGeom>
          <a:noFill/>
          <a:ln>
            <a:noFill/>
          </a:ln>
        </p:spPr>
        <p:txBody>
          <a:bodyPr anchorCtr="0" anchor="t" bIns="45700" lIns="91425" spcFirstLastPara="1" rIns="91425" wrap="square" tIns="45700">
            <a:noAutofit/>
          </a:bodyPr>
          <a:lstStyle/>
          <a:p>
            <a:pPr indent="449580" lvl="0" marL="0" marR="0" rtl="0" algn="l">
              <a:lnSpc>
                <a:spcPct val="107000"/>
              </a:lnSpc>
              <a:spcBef>
                <a:spcPts val="0"/>
              </a:spcBef>
              <a:spcAft>
                <a:spcPts val="0"/>
              </a:spcAft>
              <a:buNone/>
            </a:pPr>
            <a:r>
              <a:rPr lang="pt-BR" sz="1800">
                <a:solidFill>
                  <a:srgbClr val="4A4A4A"/>
                </a:solidFill>
                <a:latin typeface="Roboto"/>
                <a:ea typeface="Roboto"/>
                <a:cs typeface="Roboto"/>
                <a:sym typeface="Roboto"/>
              </a:rPr>
              <a:t>O cheque especial é caro porque o banco cede esse crédito sem pedir nenhuma garantia. Ao contrário do que acontece com o empréstimo pessoal. </a:t>
            </a:r>
            <a:endParaRPr sz="14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18"/>
          <p:cNvSpPr txBox="1"/>
          <p:nvPr/>
        </p:nvSpPr>
        <p:spPr>
          <a:xfrm>
            <a:off x="0" y="76079"/>
            <a:ext cx="9144000" cy="1066922"/>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lang="pt-BR" sz="4400">
                <a:solidFill>
                  <a:schemeClr val="dk1"/>
                </a:solidFill>
                <a:latin typeface="Calibri"/>
                <a:ea typeface="Calibri"/>
                <a:cs typeface="Calibri"/>
                <a:sym typeface="Calibri"/>
              </a:rPr>
              <a:t>Cuidados ao usar</a:t>
            </a:r>
            <a:endParaRPr/>
          </a:p>
        </p:txBody>
      </p:sp>
      <p:sp>
        <p:nvSpPr>
          <p:cNvPr id="114" name="Google Shape;114;p18"/>
          <p:cNvSpPr/>
          <p:nvPr/>
        </p:nvSpPr>
        <p:spPr>
          <a:xfrm>
            <a:off x="527538" y="1560828"/>
            <a:ext cx="8616462" cy="2847254"/>
          </a:xfrm>
          <a:prstGeom prst="rect">
            <a:avLst/>
          </a:prstGeom>
          <a:noFill/>
          <a:ln>
            <a:noFill/>
          </a:ln>
        </p:spPr>
        <p:txBody>
          <a:bodyPr anchorCtr="0" anchor="t" bIns="45700" lIns="91425" spcFirstLastPara="1" rIns="91425" wrap="square" tIns="45700">
            <a:noAutofit/>
          </a:bodyPr>
          <a:lstStyle/>
          <a:p>
            <a:pPr indent="449580" lvl="0" marL="0" marR="0" rtl="0" algn="l">
              <a:lnSpc>
                <a:spcPct val="107000"/>
              </a:lnSpc>
              <a:spcBef>
                <a:spcPts val="0"/>
              </a:spcBef>
              <a:spcAft>
                <a:spcPts val="0"/>
              </a:spcAft>
              <a:buNone/>
            </a:pPr>
            <a:r>
              <a:rPr lang="pt-BR" sz="1800">
                <a:solidFill>
                  <a:srgbClr val="4A4A4A"/>
                </a:solidFill>
                <a:latin typeface="Roboto"/>
                <a:ea typeface="Roboto"/>
                <a:cs typeface="Roboto"/>
                <a:sym typeface="Roboto"/>
              </a:rPr>
              <a:t>O grande problema é que quando você se acostuma com a facilidade de lançar mão do dinheiro com frequência. Assim fica mais fácil cair na armadilha de fazer suas despesas contando sempre com aquele limite de crédito. Por mais que ele esteja ali, fácil de usar e aparecendo na sua conta corrente, é preciso lembrar que aquele </a:t>
            </a:r>
            <a:r>
              <a:rPr b="1" lang="pt-BR" sz="1800">
                <a:solidFill>
                  <a:srgbClr val="4A4A4A"/>
                </a:solidFill>
                <a:latin typeface="Roboto"/>
                <a:ea typeface="Roboto"/>
                <a:cs typeface="Roboto"/>
                <a:sym typeface="Roboto"/>
              </a:rPr>
              <a:t>dinheiro não é seu.</a:t>
            </a:r>
            <a:endParaRPr sz="1400">
              <a:solidFill>
                <a:schemeClr val="dk1"/>
              </a:solidFill>
              <a:latin typeface="Calibri"/>
              <a:ea typeface="Calibri"/>
              <a:cs typeface="Calibri"/>
              <a:sym typeface="Calibri"/>
            </a:endParaRPr>
          </a:p>
          <a:p>
            <a:pPr indent="449580" lvl="0" marL="0" marR="0" rtl="0" algn="l">
              <a:lnSpc>
                <a:spcPct val="107000"/>
              </a:lnSpc>
              <a:spcBef>
                <a:spcPts val="800"/>
              </a:spcBef>
              <a:spcAft>
                <a:spcPts val="0"/>
              </a:spcAft>
              <a:buNone/>
            </a:pPr>
            <a:r>
              <a:rPr lang="pt-BR" sz="1800">
                <a:solidFill>
                  <a:srgbClr val="4A4A4A"/>
                </a:solidFill>
                <a:latin typeface="Roboto"/>
                <a:ea typeface="Roboto"/>
                <a:cs typeface="Roboto"/>
                <a:sym typeface="Roboto"/>
              </a:rPr>
              <a:t>Se acontecer, por exemplo, de chegar a data de o banco cobrar pelo uso do limite do cheque especial e você não tiver dinheiro em conta corrente para cobrir a despesa, você precisa arcar não só com os juros altos, mas também com </a:t>
            </a:r>
            <a:r>
              <a:rPr b="1" lang="pt-BR" sz="1800">
                <a:solidFill>
                  <a:srgbClr val="4A4A4A"/>
                </a:solidFill>
                <a:latin typeface="Roboto"/>
                <a:ea typeface="Roboto"/>
                <a:cs typeface="Roboto"/>
                <a:sym typeface="Roboto"/>
              </a:rPr>
              <a:t>uma multa estipulada pelo banco.</a:t>
            </a:r>
            <a:endParaRPr sz="14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19"/>
          <p:cNvSpPr txBox="1"/>
          <p:nvPr/>
        </p:nvSpPr>
        <p:spPr>
          <a:xfrm>
            <a:off x="0" y="76079"/>
            <a:ext cx="9144000" cy="1066922"/>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lang="pt-BR" sz="4400">
                <a:solidFill>
                  <a:schemeClr val="dk1"/>
                </a:solidFill>
                <a:latin typeface="Calibri"/>
                <a:ea typeface="Calibri"/>
                <a:cs typeface="Calibri"/>
                <a:sym typeface="Calibri"/>
              </a:rPr>
              <a:t>DICA 2</a:t>
            </a:r>
            <a:endParaRPr/>
          </a:p>
        </p:txBody>
      </p:sp>
      <p:sp>
        <p:nvSpPr>
          <p:cNvPr id="120" name="Google Shape;120;p19"/>
          <p:cNvSpPr/>
          <p:nvPr/>
        </p:nvSpPr>
        <p:spPr>
          <a:xfrm>
            <a:off x="858731" y="2102075"/>
            <a:ext cx="10033500" cy="1264800"/>
          </a:xfrm>
          <a:prstGeom prst="rect">
            <a:avLst/>
          </a:prstGeom>
          <a:noFill/>
          <a:ln>
            <a:noFill/>
          </a:ln>
        </p:spPr>
        <p:txBody>
          <a:bodyPr anchorCtr="0" anchor="t" bIns="45700" lIns="91425" spcFirstLastPara="1" rIns="91425" wrap="square" tIns="45700">
            <a:noAutofit/>
          </a:bodyPr>
          <a:lstStyle/>
          <a:p>
            <a:pPr indent="449580" lvl="0" marL="0" marR="0" rtl="0" algn="l">
              <a:lnSpc>
                <a:spcPct val="107000"/>
              </a:lnSpc>
              <a:spcBef>
                <a:spcPts val="0"/>
              </a:spcBef>
              <a:spcAft>
                <a:spcPts val="0"/>
              </a:spcAft>
              <a:buNone/>
            </a:pPr>
            <a:r>
              <a:rPr b="1" lang="pt-BR" sz="1800">
                <a:solidFill>
                  <a:srgbClr val="000000"/>
                </a:solidFill>
                <a:latin typeface="Calibri"/>
                <a:ea typeface="Calibri"/>
                <a:cs typeface="Calibri"/>
                <a:sym typeface="Calibri"/>
              </a:rPr>
              <a:t>Alguns bancos liberam o cheque especial por alguns dias sem cobrar taxa alguma. Por isso, se precisar de dinheiro, preste bastante atenção para devolver o empréstimo antes desse prazo.</a:t>
            </a:r>
            <a:endParaRPr sz="14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20"/>
          <p:cNvSpPr txBox="1"/>
          <p:nvPr/>
        </p:nvSpPr>
        <p:spPr>
          <a:xfrm>
            <a:off x="0" y="76079"/>
            <a:ext cx="9144000" cy="1066922"/>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lang="pt-BR" sz="4400">
                <a:solidFill>
                  <a:schemeClr val="dk1"/>
                </a:solidFill>
                <a:latin typeface="Calibri"/>
                <a:ea typeface="Calibri"/>
                <a:cs typeface="Calibri"/>
                <a:sym typeface="Calibri"/>
              </a:rPr>
              <a:t>DICA 3</a:t>
            </a:r>
            <a:endParaRPr/>
          </a:p>
        </p:txBody>
      </p:sp>
      <p:sp>
        <p:nvSpPr>
          <p:cNvPr id="126" name="Google Shape;126;p20"/>
          <p:cNvSpPr/>
          <p:nvPr/>
        </p:nvSpPr>
        <p:spPr>
          <a:xfrm>
            <a:off x="1060958" y="2338200"/>
            <a:ext cx="10326300" cy="1264500"/>
          </a:xfrm>
          <a:prstGeom prst="rect">
            <a:avLst/>
          </a:prstGeom>
          <a:noFill/>
          <a:ln>
            <a:noFill/>
          </a:ln>
        </p:spPr>
        <p:txBody>
          <a:bodyPr anchorCtr="0" anchor="t" bIns="45700" lIns="91425" spcFirstLastPara="1" rIns="91425" wrap="square" tIns="45700">
            <a:noAutofit/>
          </a:bodyPr>
          <a:lstStyle/>
          <a:p>
            <a:pPr indent="449580" lvl="0" marL="0" marR="0" rtl="0" algn="l">
              <a:lnSpc>
                <a:spcPct val="107000"/>
              </a:lnSpc>
              <a:spcBef>
                <a:spcPts val="0"/>
              </a:spcBef>
              <a:spcAft>
                <a:spcPts val="0"/>
              </a:spcAft>
              <a:buNone/>
            </a:pPr>
            <a:r>
              <a:rPr b="1" lang="pt-BR" sz="1800">
                <a:solidFill>
                  <a:srgbClr val="000000"/>
                </a:solidFill>
                <a:latin typeface="Calibri"/>
                <a:ea typeface="Calibri"/>
                <a:cs typeface="Calibri"/>
                <a:sym typeface="Calibri"/>
              </a:rPr>
              <a:t>CUIDADO: Se você ultrapassar este prazo, por exemplo acabar utilizando por 12 dias considerando que o banco liberaria o cheque especial por 10 dias sem taxa, o juros cobrado será pela totalidade do tempo.</a:t>
            </a:r>
            <a:endParaRPr sz="14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21"/>
          <p:cNvSpPr txBox="1"/>
          <p:nvPr/>
        </p:nvSpPr>
        <p:spPr>
          <a:xfrm>
            <a:off x="0" y="76079"/>
            <a:ext cx="9144000" cy="1066922"/>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lang="pt-BR" sz="4400">
                <a:solidFill>
                  <a:schemeClr val="dk1"/>
                </a:solidFill>
                <a:latin typeface="Calibri"/>
                <a:ea typeface="Calibri"/>
                <a:cs typeface="Calibri"/>
                <a:sym typeface="Calibri"/>
              </a:rPr>
              <a:t>DICA 5</a:t>
            </a:r>
            <a:endParaRPr/>
          </a:p>
          <a:p>
            <a:pPr indent="0" lvl="0" marL="0" marR="0" rtl="0" algn="l">
              <a:lnSpc>
                <a:spcPct val="90000"/>
              </a:lnSpc>
              <a:spcBef>
                <a:spcPts val="0"/>
              </a:spcBef>
              <a:spcAft>
                <a:spcPts val="0"/>
              </a:spcAft>
              <a:buClr>
                <a:schemeClr val="dk1"/>
              </a:buClr>
              <a:buSzPts val="4400"/>
              <a:buFont typeface="Calibri"/>
              <a:buNone/>
            </a:pPr>
            <a:r>
              <a:t/>
            </a:r>
            <a:endParaRPr sz="4400">
              <a:solidFill>
                <a:schemeClr val="dk1"/>
              </a:solidFill>
              <a:latin typeface="Calibri"/>
              <a:ea typeface="Calibri"/>
              <a:cs typeface="Calibri"/>
              <a:sym typeface="Calibri"/>
            </a:endParaRPr>
          </a:p>
        </p:txBody>
      </p:sp>
      <p:sp>
        <p:nvSpPr>
          <p:cNvPr id="132" name="Google Shape;132;p21"/>
          <p:cNvSpPr/>
          <p:nvPr/>
        </p:nvSpPr>
        <p:spPr>
          <a:xfrm>
            <a:off x="1271950" y="2471375"/>
            <a:ext cx="9382800" cy="1562700"/>
          </a:xfrm>
          <a:prstGeom prst="rect">
            <a:avLst/>
          </a:prstGeom>
          <a:noFill/>
          <a:ln>
            <a:noFill/>
          </a:ln>
        </p:spPr>
        <p:txBody>
          <a:bodyPr anchorCtr="0" anchor="t" bIns="45700" lIns="91425" spcFirstLastPara="1" rIns="91425" wrap="square" tIns="45700">
            <a:noAutofit/>
          </a:bodyPr>
          <a:lstStyle/>
          <a:p>
            <a:pPr indent="449580" lvl="0" marL="0" marR="0" rtl="0" algn="l">
              <a:lnSpc>
                <a:spcPct val="107000"/>
              </a:lnSpc>
              <a:spcBef>
                <a:spcPts val="0"/>
              </a:spcBef>
              <a:spcAft>
                <a:spcPts val="0"/>
              </a:spcAft>
              <a:buNone/>
            </a:pPr>
            <a:r>
              <a:rPr b="1" lang="pt-BR" sz="1800">
                <a:solidFill>
                  <a:srgbClr val="000000"/>
                </a:solidFill>
                <a:latin typeface="Calibri"/>
                <a:ea typeface="Calibri"/>
                <a:cs typeface="Calibri"/>
                <a:sym typeface="Calibri"/>
              </a:rPr>
              <a:t>Não confunda o limite com o seu saldo real da conta corrente Fique atento e verifique com atenção qual a descrição do saldo e qual a descrição do valor do cheque especial.</a:t>
            </a:r>
            <a:endParaRPr b="1" sz="1800">
              <a:solidFill>
                <a:srgbClr val="000000"/>
              </a:solidFill>
              <a:latin typeface="Calibri"/>
              <a:ea typeface="Calibri"/>
              <a:cs typeface="Calibri"/>
              <a:sym typeface="Calibri"/>
            </a:endParaRPr>
          </a:p>
          <a:p>
            <a:pPr indent="449580" lvl="0" marL="0" marR="0" rtl="0" algn="l">
              <a:lnSpc>
                <a:spcPct val="107000"/>
              </a:lnSpc>
              <a:spcBef>
                <a:spcPts val="0"/>
              </a:spcBef>
              <a:spcAft>
                <a:spcPts val="0"/>
              </a:spcAft>
              <a:buNone/>
            </a:pPr>
            <a:r>
              <a:t/>
            </a:r>
            <a:endParaRPr b="1" sz="1800">
              <a:latin typeface="Calibri"/>
              <a:ea typeface="Calibri"/>
              <a:cs typeface="Calibri"/>
              <a:sym typeface="Calibri"/>
            </a:endParaRPr>
          </a:p>
          <a:p>
            <a:pPr indent="449580" lvl="0" marL="0" marR="0" rtl="0" algn="l">
              <a:lnSpc>
                <a:spcPct val="107000"/>
              </a:lnSpc>
              <a:spcBef>
                <a:spcPts val="0"/>
              </a:spcBef>
              <a:spcAft>
                <a:spcPts val="0"/>
              </a:spcAft>
              <a:buNone/>
            </a:pPr>
            <a:r>
              <a:t/>
            </a:r>
            <a:endParaRPr b="1" sz="1800">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Tema do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