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OSUhgxYQeTPSZxwtdw2tVGEyG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AB9EB3-1F2A-4AB1-ACCC-09149650256B}">
  <a:tblStyle styleId="{D5AB9EB3-1F2A-4AB1-ACCC-09149650256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 snapToGrid="0">
      <p:cViewPr varScale="1">
        <p:scale>
          <a:sx n="101" d="100"/>
          <a:sy n="101" d="100"/>
        </p:scale>
        <p:origin x="186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8"/>
          <p:cNvSpPr/>
          <p:nvPr/>
        </p:nvSpPr>
        <p:spPr>
          <a:xfrm>
            <a:off x="0" y="4572000"/>
            <a:ext cx="8077200" cy="685800"/>
          </a:xfrm>
          <a:prstGeom prst="rect">
            <a:avLst/>
          </a:prstGeom>
          <a:solidFill>
            <a:srgbClr val="9FACD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BEC7E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8"/>
          <p:cNvSpPr txBox="1">
            <a:spLocks noGrp="1"/>
          </p:cNvSpPr>
          <p:nvPr>
            <p:ph type="subTitle" idx="1"/>
          </p:nvPr>
        </p:nvSpPr>
        <p:spPr>
          <a:xfrm>
            <a:off x="457200" y="4572000"/>
            <a:ext cx="7620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273C7E"/>
              </a:buClr>
              <a:buSzPts val="3200"/>
              <a:buNone/>
              <a:defRPr>
                <a:solidFill>
                  <a:srgbClr val="273C7E"/>
                </a:solidFill>
              </a:defRPr>
            </a:lvl1pPr>
            <a:lvl2pPr lvl="1" algn="ctr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0" name="Google Shape;20;p38"/>
          <p:cNvSpPr txBox="1"/>
          <p:nvPr/>
        </p:nvSpPr>
        <p:spPr>
          <a:xfrm>
            <a:off x="211684" y="2206878"/>
            <a:ext cx="8739600" cy="11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1">
                <a:solidFill>
                  <a:srgbClr val="151515"/>
                </a:solidFill>
              </a:rPr>
              <a:t>Introdução ao </a:t>
            </a:r>
            <a:r>
              <a:rPr lang="pt-BR" sz="7200" b="1" i="0" u="none" strike="noStrike" cap="none">
                <a:solidFill>
                  <a:srgbClr val="151515"/>
                </a:solidFill>
                <a:latin typeface="Arial"/>
                <a:ea typeface="Arial"/>
                <a:cs typeface="Arial"/>
                <a:sym typeface="Arial"/>
              </a:rPr>
              <a:t>Teste de Software</a:t>
            </a:r>
            <a:endParaRPr sz="7200" b="1" i="0" u="none" strike="noStrike" cap="none">
              <a:solidFill>
                <a:srgbClr val="273C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8"/>
          <p:cNvSpPr txBox="1"/>
          <p:nvPr/>
        </p:nvSpPr>
        <p:spPr>
          <a:xfrm>
            <a:off x="457200" y="5499783"/>
            <a:ext cx="35958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Prof. Eiji Adachi M. Barbosa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38"/>
          <p:cNvPicPr preferRelativeResize="0"/>
          <p:nvPr/>
        </p:nvPicPr>
        <p:blipFill rotWithShape="1">
          <a:blip r:embed="rId2">
            <a:alphaModFix/>
          </a:blip>
          <a:srcRect r="-302"/>
          <a:stretch/>
        </p:blipFill>
        <p:spPr>
          <a:xfrm>
            <a:off x="211684" y="232475"/>
            <a:ext cx="3583511" cy="819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61408" y="232475"/>
            <a:ext cx="2589808" cy="819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729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729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9"/>
          <p:cNvSpPr/>
          <p:nvPr/>
        </p:nvSpPr>
        <p:spPr>
          <a:xfrm>
            <a:off x="-1" y="2464156"/>
            <a:ext cx="8494713" cy="1362075"/>
          </a:xfrm>
          <a:prstGeom prst="rect">
            <a:avLst/>
          </a:prstGeom>
          <a:solidFill>
            <a:srgbClr val="A0AD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9"/>
          <p:cNvSpPr txBox="1">
            <a:spLocks noGrp="1"/>
          </p:cNvSpPr>
          <p:nvPr>
            <p:ph type="title"/>
          </p:nvPr>
        </p:nvSpPr>
        <p:spPr>
          <a:xfrm>
            <a:off x="722313" y="2464157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73C7E"/>
              </a:buClr>
              <a:buSzPts val="4000"/>
              <a:buFont typeface="Arial"/>
              <a:buNone/>
              <a:defRPr sz="4000" b="1" cap="none">
                <a:solidFill>
                  <a:srgbClr val="273C7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9"/>
          <p:cNvSpPr txBox="1">
            <a:spLocks noGrp="1"/>
          </p:cNvSpPr>
          <p:nvPr>
            <p:ph type="body" idx="1"/>
          </p:nvPr>
        </p:nvSpPr>
        <p:spPr>
          <a:xfrm>
            <a:off x="722313" y="3826232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0"/>
          <p:cNvSpPr/>
          <p:nvPr/>
        </p:nvSpPr>
        <p:spPr>
          <a:xfrm>
            <a:off x="0" y="274638"/>
            <a:ext cx="8686800" cy="1143000"/>
          </a:xfrm>
          <a:prstGeom prst="rect">
            <a:avLst/>
          </a:prstGeom>
          <a:solidFill>
            <a:srgbClr val="A0AD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73C7E"/>
              </a:buClr>
              <a:buSzPts val="4400"/>
              <a:buFont typeface="Arial"/>
              <a:buNone/>
              <a:defRPr>
                <a:solidFill>
                  <a:srgbClr val="273C7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1"/>
          <p:cNvSpPr/>
          <p:nvPr/>
        </p:nvSpPr>
        <p:spPr>
          <a:xfrm>
            <a:off x="0" y="274638"/>
            <a:ext cx="8686800" cy="1143000"/>
          </a:xfrm>
          <a:prstGeom prst="rect">
            <a:avLst/>
          </a:prstGeom>
          <a:solidFill>
            <a:srgbClr val="A0AD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73C7E"/>
              </a:buClr>
              <a:buSzPts val="4400"/>
              <a:buFont typeface="Arial"/>
              <a:buNone/>
              <a:defRPr>
                <a:solidFill>
                  <a:srgbClr val="273C7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3"/>
          <p:cNvSpPr/>
          <p:nvPr/>
        </p:nvSpPr>
        <p:spPr>
          <a:xfrm>
            <a:off x="0" y="274638"/>
            <a:ext cx="8686800" cy="1143000"/>
          </a:xfrm>
          <a:prstGeom prst="rect">
            <a:avLst/>
          </a:prstGeom>
          <a:solidFill>
            <a:srgbClr val="A0AD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73C7E"/>
              </a:buClr>
              <a:buSzPts val="4400"/>
              <a:buFont typeface="Arial"/>
              <a:buNone/>
              <a:defRPr>
                <a:solidFill>
                  <a:srgbClr val="273C7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4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4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4"/>
          <p:cNvSpPr/>
          <p:nvPr/>
        </p:nvSpPr>
        <p:spPr>
          <a:xfrm>
            <a:off x="0" y="274638"/>
            <a:ext cx="8686800" cy="1143000"/>
          </a:xfrm>
          <a:prstGeom prst="rect">
            <a:avLst/>
          </a:prstGeom>
          <a:solidFill>
            <a:srgbClr val="A0AD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73C7E"/>
              </a:buClr>
              <a:buSzPts val="4400"/>
              <a:buFont typeface="Arial"/>
              <a:buNone/>
              <a:defRPr>
                <a:solidFill>
                  <a:srgbClr val="273C7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7292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9" name="Google Shape;69;p4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7292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4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567292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567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subTitle" idx="1"/>
          </p:nvPr>
        </p:nvSpPr>
        <p:spPr>
          <a:xfrm>
            <a:off x="457200" y="4572000"/>
            <a:ext cx="7620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73C7E"/>
              </a:buClr>
              <a:buSzPts val="3200"/>
              <a:buNone/>
            </a:pPr>
            <a:r>
              <a:rPr lang="pt-BR"/>
              <a:t>Apresentação da Disciplina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C7E"/>
              </a:buClr>
              <a:buSzPts val="4400"/>
              <a:buFont typeface="Arial"/>
              <a:buNone/>
            </a:pPr>
            <a:r>
              <a:rPr lang="pt-BR"/>
              <a:t>Bibliografia básica</a:t>
            </a:r>
            <a:endParaRPr/>
          </a:p>
        </p:txBody>
      </p:sp>
      <p:graphicFrame>
        <p:nvGraphicFramePr>
          <p:cNvPr id="177" name="Google Shape;177;p10"/>
          <p:cNvGraphicFramePr/>
          <p:nvPr/>
        </p:nvGraphicFramePr>
        <p:xfrm>
          <a:off x="457200" y="1600200"/>
          <a:ext cx="4038600" cy="741700"/>
        </p:xfrm>
        <a:graphic>
          <a:graphicData uri="http://schemas.openxmlformats.org/drawingml/2006/table">
            <a:tbl>
              <a:tblPr firstRow="1" bandRow="1">
                <a:noFill/>
                <a:tableStyleId>{D5AB9EB3-1F2A-4AB1-ACCC-09149650256B}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44875" marR="448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44875" marR="44875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44875" marR="448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44875" marR="44875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8" name="Google Shape;178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DELAMARO, M. E. et al. </a:t>
            </a:r>
            <a:r>
              <a:rPr lang="pt-BR" b="1"/>
              <a:t>Introdução ao Teste de Software.</a:t>
            </a:r>
            <a:r>
              <a:rPr lang="pt-BR"/>
              <a:t> 1.ed. </a:t>
            </a:r>
            <a:endParaRPr/>
          </a:p>
          <a:p>
            <a:pPr marL="342900" lvl="0" indent="-1651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27 exemplares disponíveis na Biblioteca Central Zila Mamede</a:t>
            </a:r>
            <a:endParaRPr/>
          </a:p>
          <a:p>
            <a:pPr marL="342900" lvl="0" indent="-1651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pic>
        <p:nvPicPr>
          <p:cNvPr id="180" name="Google Shape;18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7575" y="1600201"/>
            <a:ext cx="3146425" cy="4546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C7E"/>
              </a:buClr>
              <a:buSzPts val="4400"/>
              <a:buFont typeface="Arial"/>
              <a:buNone/>
            </a:pPr>
            <a:r>
              <a:rPr lang="pt-BR"/>
              <a:t>Sobre a bibliografia</a:t>
            </a:r>
            <a:endParaRPr/>
          </a:p>
        </p:txBody>
      </p:sp>
      <p:sp>
        <p:nvSpPr>
          <p:cNvPr id="186" name="Google Shape;186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A bibliografia básica não cobre toda a ementa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Serão usados capítulos de outros livros, artigos científicos, vídeos e tutoriais para complementar a bibliografia básica</a:t>
            </a: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>
            <a:spLocks noGrp="1"/>
          </p:cNvSpPr>
          <p:nvPr>
            <p:ph type="subTitle" idx="1"/>
          </p:nvPr>
        </p:nvSpPr>
        <p:spPr>
          <a:xfrm>
            <a:off x="457200" y="4572000"/>
            <a:ext cx="7620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73C7E"/>
              </a:buClr>
              <a:buSzPts val="3200"/>
              <a:buNone/>
            </a:pPr>
            <a:r>
              <a:rPr lang="pt-BR"/>
              <a:t>Apresentação da Disciplina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722313" y="2464157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73C7E"/>
              </a:buClr>
              <a:buSzPts val="4000"/>
              <a:buFont typeface="Arial"/>
              <a:buNone/>
            </a:pPr>
            <a:r>
              <a:rPr lang="pt-BR"/>
              <a:t>APRESENTAÇÃO DA </a:t>
            </a:r>
            <a:r>
              <a:rPr lang="pt-BR">
                <a:solidFill>
                  <a:srgbClr val="000000"/>
                </a:solidFill>
              </a:rPr>
              <a:t>DISCIPLINA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body" idx="1"/>
          </p:nvPr>
        </p:nvSpPr>
        <p:spPr>
          <a:xfrm>
            <a:off x="722313" y="3826232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C7E"/>
              </a:buClr>
              <a:buSzPts val="4400"/>
              <a:buFont typeface="Arial"/>
              <a:buNone/>
            </a:pPr>
            <a:r>
              <a:rPr lang="pt-BR"/>
              <a:t>Sobre o professor</a:t>
            </a:r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pt-BR" sz="2240"/>
              <a:t>Prof. Eiji Adachi M. Barbosa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–"/>
            </a:pPr>
            <a:r>
              <a:rPr lang="pt-BR" sz="1960"/>
              <a:t>Sala IMD-CIVT B313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–"/>
            </a:pPr>
            <a:r>
              <a:rPr lang="pt-BR" sz="1960"/>
              <a:t>eijiadachi@imd.ufrn.br</a:t>
            </a:r>
            <a:endParaRPr/>
          </a:p>
          <a:p>
            <a:pPr marL="342900" lvl="0" indent="-200660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endParaRPr sz="2240"/>
          </a:p>
          <a:p>
            <a:pPr marL="342900" lvl="0" indent="-342900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pt-BR" sz="2240"/>
              <a:t>Formação: </a:t>
            </a:r>
            <a:endParaRPr sz="2240"/>
          </a:p>
          <a:p>
            <a:pPr marL="742950" lvl="1" indent="-285750" algn="l" rtl="0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–"/>
            </a:pPr>
            <a:r>
              <a:rPr lang="pt-BR" sz="1960"/>
              <a:t>Graduação em Ciência da Computação (2009, UFRN)</a:t>
            </a:r>
            <a:endParaRPr/>
          </a:p>
          <a:p>
            <a:pPr marL="342900" lvl="0" indent="-200660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endParaRPr sz="2240"/>
          </a:p>
          <a:p>
            <a:pPr marL="742950" lvl="1" indent="-285750" algn="l" rtl="0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–"/>
            </a:pPr>
            <a:r>
              <a:rPr lang="pt-BR" sz="1960"/>
              <a:t>Mestrado em Ciências Informática – Engenharia de Software (2012, PUC-Rio)</a:t>
            </a:r>
            <a:endParaRPr/>
          </a:p>
          <a:p>
            <a:pPr marL="342900" lvl="0" indent="-200660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endParaRPr sz="2240"/>
          </a:p>
          <a:p>
            <a:pPr marL="742950" lvl="1" indent="-285750" algn="l" rtl="0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–"/>
            </a:pPr>
            <a:r>
              <a:rPr lang="pt-BR" sz="1960"/>
              <a:t>Doutorado em Ciências Informática – Engenharia de Software (2015, PUC-Rio)</a:t>
            </a:r>
            <a:endParaRPr/>
          </a:p>
          <a:p>
            <a:pPr marL="342900" lvl="0" indent="-200660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endParaRPr sz="2240"/>
          </a:p>
        </p:txBody>
      </p:sp>
      <p:sp>
        <p:nvSpPr>
          <p:cNvPr id="110" name="Google Shape;11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C7E"/>
              </a:buClr>
              <a:buSzPts val="4400"/>
              <a:buFont typeface="Arial"/>
              <a:buNone/>
            </a:pPr>
            <a:r>
              <a:rPr lang="pt-BR"/>
              <a:t>Sobre os alunos</a:t>
            </a:r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pt-BR" sz="2960"/>
              <a:t>Nome?</a:t>
            </a:r>
            <a:endParaRPr/>
          </a:p>
          <a:p>
            <a:pPr marL="342900" lvl="0" indent="-15494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342900" lvl="0" indent="-34290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pt-BR" sz="2960"/>
              <a:t>Já tem experiência na área de TI?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pt-BR" sz="2590"/>
              <a:t>Trabalho, estágio, projeto de pesquisa</a:t>
            </a:r>
            <a:endParaRPr/>
          </a:p>
          <a:p>
            <a:pPr marL="342900" lvl="0" indent="-15494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342900" lvl="0" indent="-34290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pt-BR" sz="2960"/>
              <a:t>Já trabalhou com Teste de Software?</a:t>
            </a:r>
            <a:endParaRPr/>
          </a:p>
          <a:p>
            <a:pPr marL="342900" lvl="0" indent="-15494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342900" lvl="0" indent="-34290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pt-BR" sz="2960"/>
              <a:t>Por que está cursando esta disciplina?</a:t>
            </a:r>
            <a:endParaRPr sz="2960"/>
          </a:p>
        </p:txBody>
      </p:sp>
      <p:sp>
        <p:nvSpPr>
          <p:cNvPr id="117" name="Google Shape;117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C7E"/>
              </a:buClr>
              <a:buSzPts val="4400"/>
              <a:buFont typeface="Arial"/>
              <a:buNone/>
            </a:pPr>
            <a:r>
              <a:rPr lang="pt-BR"/>
              <a:t>Ementa</a:t>
            </a:r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pt-BR" sz="2590"/>
              <a:t>Conceitos básicos de teste: defeito, falha, casos de teste, critérios de teste. </a:t>
            </a:r>
            <a:endParaRPr sz="2590"/>
          </a:p>
          <a:p>
            <a:pPr marL="342900" lvl="0" indent="-342900" algn="l" rtl="0">
              <a:lnSpc>
                <a:spcPct val="11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pt-BR" sz="2590"/>
              <a:t>Teste de Unidade e Integração. </a:t>
            </a:r>
            <a:endParaRPr sz="2590"/>
          </a:p>
          <a:p>
            <a:pPr marL="342900" lvl="0" indent="-342900" algn="l" rtl="0">
              <a:lnSpc>
                <a:spcPct val="11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pt-BR" sz="2590"/>
              <a:t>Técnicas de Teste: funcional (caixa-preta), estrutural (caixa-branca). </a:t>
            </a:r>
            <a:endParaRPr sz="2590"/>
          </a:p>
          <a:p>
            <a:pPr marL="342900" lvl="0" indent="-178435" algn="l" rtl="0">
              <a:lnSpc>
                <a:spcPct val="11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pt-BR" sz="2590"/>
              <a:t>Testes de regressão. </a:t>
            </a:r>
            <a:endParaRPr sz="2590"/>
          </a:p>
          <a:p>
            <a:pPr marL="342900" lvl="0" indent="-342900" algn="l" rtl="0">
              <a:lnSpc>
                <a:spcPct val="11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pt-BR" sz="2590"/>
              <a:t>Testes de Sistema e Aceitação. </a:t>
            </a:r>
            <a:endParaRPr sz="2590"/>
          </a:p>
          <a:p>
            <a:pPr marL="342900" lvl="0" indent="-342900" algn="l" rtl="0">
              <a:lnSpc>
                <a:spcPct val="11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pt-BR" sz="2590"/>
              <a:t>Testes de Carga, Desempenho, Segurança. </a:t>
            </a:r>
            <a:endParaRPr sz="2590"/>
          </a:p>
          <a:p>
            <a:pPr marL="342900" lvl="0" indent="-342900" algn="l" rtl="0">
              <a:lnSpc>
                <a:spcPct val="11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pt-BR" sz="2590"/>
              <a:t>Revisão de Software: inspeção, revisão em time, walkthrough.</a:t>
            </a:r>
            <a:endParaRPr sz="2590"/>
          </a:p>
          <a:p>
            <a:pPr marL="342900" lvl="0" indent="-178435" algn="l" rtl="0">
              <a:lnSpc>
                <a:spcPct val="11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</p:txBody>
      </p:sp>
      <p:sp>
        <p:nvSpPr>
          <p:cNvPr id="125" name="Google Shape;12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C7E"/>
              </a:buClr>
              <a:buSzPts val="4400"/>
              <a:buFont typeface="Arial"/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900" dirty="0"/>
              <a:t>Aulas </a:t>
            </a:r>
            <a:r>
              <a:rPr lang="en-US" sz="2900" dirty="0" err="1"/>
              <a:t>expositivas</a:t>
            </a:r>
            <a:r>
              <a:rPr lang="en-US" sz="2900" dirty="0"/>
              <a:t> com </a:t>
            </a:r>
            <a:r>
              <a:rPr lang="en-US" sz="2900" dirty="0" err="1"/>
              <a:t>conteúdo</a:t>
            </a:r>
            <a:r>
              <a:rPr lang="en-US" sz="2900" dirty="0"/>
              <a:t> </a:t>
            </a:r>
            <a:r>
              <a:rPr lang="en-US" sz="2900" dirty="0" err="1"/>
              <a:t>teórico</a:t>
            </a:r>
            <a:r>
              <a:rPr lang="en-US" sz="2900" dirty="0"/>
              <a:t> e </a:t>
            </a:r>
            <a:r>
              <a:rPr lang="en-US" sz="2900" dirty="0" err="1"/>
              <a:t>atividades</a:t>
            </a:r>
            <a:r>
              <a:rPr lang="en-US" sz="2900" dirty="0"/>
              <a:t> </a:t>
            </a:r>
            <a:r>
              <a:rPr lang="en-US" sz="2900" dirty="0" err="1"/>
              <a:t>práticas</a:t>
            </a:r>
            <a:endParaRPr sz="2900" dirty="0"/>
          </a:p>
        </p:txBody>
      </p:sp>
      <p:sp>
        <p:nvSpPr>
          <p:cNvPr id="132" name="Google Shape;132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C7E"/>
              </a:buClr>
              <a:buSzPts val="4400"/>
              <a:buFont typeface="Arial"/>
              <a:buNone/>
            </a:pPr>
            <a:r>
              <a:rPr lang="pt-BR"/>
              <a:t>Avaliação</a:t>
            </a:r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Em aberto</a:t>
            </a:r>
            <a:endParaRPr/>
          </a:p>
          <a:p>
            <a:pPr marL="342900" lvl="0" indent="-13970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Provável: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40% atividade individual</a:t>
            </a:r>
            <a:endParaRPr/>
          </a:p>
          <a:p>
            <a:pPr marL="742950" lvl="1" indent="-22225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1800"/>
              <a:buChar char="–"/>
            </a:pPr>
            <a:r>
              <a:rPr lang="pt-BR"/>
              <a:t>60% projeto em grupo</a:t>
            </a:r>
            <a:endParaRPr/>
          </a:p>
          <a:p>
            <a:pPr marL="342900" lvl="0" indent="-13970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153" name="Google Shape;1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C7E"/>
              </a:buClr>
              <a:buSzPts val="4400"/>
              <a:buFont typeface="Arial"/>
              <a:buNone/>
            </a:pPr>
            <a:r>
              <a:rPr lang="pt-BR"/>
              <a:t>Bibliografia básica</a:t>
            </a:r>
            <a:endParaRPr/>
          </a:p>
        </p:txBody>
      </p:sp>
      <p:graphicFrame>
        <p:nvGraphicFramePr>
          <p:cNvPr id="159" name="Google Shape;159;p8"/>
          <p:cNvGraphicFramePr/>
          <p:nvPr/>
        </p:nvGraphicFramePr>
        <p:xfrm>
          <a:off x="457200" y="1600200"/>
          <a:ext cx="4038600" cy="741700"/>
        </p:xfrm>
        <a:graphic>
          <a:graphicData uri="http://schemas.openxmlformats.org/drawingml/2006/table">
            <a:tbl>
              <a:tblPr firstRow="1" bandRow="1">
                <a:noFill/>
                <a:tableStyleId>{D5AB9EB3-1F2A-4AB1-ACCC-09149650256B}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44875" marR="448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44875" marR="44875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44875" marR="448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44875" marR="44875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Pezze, M., Young. M., </a:t>
            </a:r>
            <a:r>
              <a:rPr lang="pt-BR" b="1"/>
              <a:t>Software Testing and Analysis.</a:t>
            </a:r>
            <a:r>
              <a:rPr lang="pt-BR"/>
              <a:t> </a:t>
            </a:r>
            <a:endParaRPr/>
          </a:p>
          <a:p>
            <a:pPr marL="342900" lvl="0" indent="-16510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3 exemplares disponíveis na Biblioteca Central Zila Mamede</a:t>
            </a:r>
            <a:endParaRPr/>
          </a:p>
          <a:p>
            <a:pPr marL="342900" lvl="0" indent="-16510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pic>
        <p:nvPicPr>
          <p:cNvPr id="162" name="Google Shape;162;p8"/>
          <p:cNvPicPr preferRelativeResize="0"/>
          <p:nvPr/>
        </p:nvPicPr>
        <p:blipFill rotWithShape="1">
          <a:blip r:embed="rId3">
            <a:alphaModFix/>
          </a:blip>
          <a:srcRect l="26091" r="26607"/>
          <a:stretch/>
        </p:blipFill>
        <p:spPr>
          <a:xfrm>
            <a:off x="326504" y="1555750"/>
            <a:ext cx="4325271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C7E"/>
              </a:buClr>
              <a:buSzPts val="4400"/>
              <a:buFont typeface="Arial"/>
              <a:buNone/>
            </a:pPr>
            <a:r>
              <a:rPr lang="pt-BR"/>
              <a:t>Bibliografia básica</a:t>
            </a:r>
            <a:endParaRPr/>
          </a:p>
        </p:txBody>
      </p:sp>
      <p:graphicFrame>
        <p:nvGraphicFramePr>
          <p:cNvPr id="168" name="Google Shape;168;p9"/>
          <p:cNvGraphicFramePr/>
          <p:nvPr/>
        </p:nvGraphicFramePr>
        <p:xfrm>
          <a:off x="457200" y="1600200"/>
          <a:ext cx="4038600" cy="741700"/>
        </p:xfrm>
        <a:graphic>
          <a:graphicData uri="http://schemas.openxmlformats.org/drawingml/2006/table">
            <a:tbl>
              <a:tblPr firstRow="1" bandRow="1">
                <a:noFill/>
                <a:tableStyleId>{D5AB9EB3-1F2A-4AB1-ACCC-09149650256B}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44875" marR="448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44875" marR="44875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44875" marR="448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44875" marR="44875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9" name="Google Shape;169;p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JORGENSEN, P. C. </a:t>
            </a:r>
            <a:r>
              <a:rPr lang="pt-BR" b="1"/>
              <a:t>Software Testing – A Craftman’s Approach.</a:t>
            </a:r>
            <a:r>
              <a:rPr lang="pt-BR"/>
              <a:t> 3.ed. </a:t>
            </a:r>
            <a:endParaRPr/>
          </a:p>
          <a:p>
            <a:pPr marL="342900" lvl="0" indent="-1651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7 exemplares disponíveis na Biblioteca Central Zila Mamede</a:t>
            </a:r>
            <a:endParaRPr/>
          </a:p>
          <a:p>
            <a:pPr marL="342900" lvl="0" indent="-1651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70" name="Google Shape;17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pic>
        <p:nvPicPr>
          <p:cNvPr id="171" name="Google Shape;17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825" y="1482726"/>
            <a:ext cx="3074128" cy="464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2_Office Them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Macintosh PowerPoint</Application>
  <PresentationFormat>Apresentação na tela (4:3)</PresentationFormat>
  <Paragraphs>64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12_Office Theme</vt:lpstr>
      <vt:lpstr>Apresentação do PowerPoint</vt:lpstr>
      <vt:lpstr>APRESENTAÇÃO DA DISCIPLINA</vt:lpstr>
      <vt:lpstr>Sobre o professor</vt:lpstr>
      <vt:lpstr>Sobre os alunos</vt:lpstr>
      <vt:lpstr>Ementa</vt:lpstr>
      <vt:lpstr>Metodologia</vt:lpstr>
      <vt:lpstr>Avaliação</vt:lpstr>
      <vt:lpstr>Bibliografia básica</vt:lpstr>
      <vt:lpstr>Bibliografia básica</vt:lpstr>
      <vt:lpstr>Bibliografia básica</vt:lpstr>
      <vt:lpstr>Sobre a bibliografia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Eiji</dc:creator>
  <cp:lastModifiedBy>Eiji Adachi</cp:lastModifiedBy>
  <cp:revision>1</cp:revision>
  <dcterms:created xsi:type="dcterms:W3CDTF">2016-02-01T18:09:47Z</dcterms:created>
  <dcterms:modified xsi:type="dcterms:W3CDTF">2023-08-29T20:37:16Z</dcterms:modified>
</cp:coreProperties>
</file>