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media/image20.jpg" ContentType="image/png"/>
  <Override PartName="/ppt/notesSlides/notesSlide16.xml" ContentType="application/vnd.openxmlformats-officedocument.presentationml.notesSlide+xml"/>
  <Override PartName="/ppt/media/image21.jpg" ContentType="image/png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8" r:id="rId3"/>
    <p:sldId id="334" r:id="rId4"/>
    <p:sldId id="370" r:id="rId5"/>
    <p:sldId id="371" r:id="rId6"/>
    <p:sldId id="356" r:id="rId7"/>
    <p:sldId id="373" r:id="rId8"/>
    <p:sldId id="372" r:id="rId9"/>
    <p:sldId id="397" r:id="rId10"/>
    <p:sldId id="396" r:id="rId11"/>
    <p:sldId id="368" r:id="rId12"/>
    <p:sldId id="293" r:id="rId13"/>
    <p:sldId id="401" r:id="rId14"/>
    <p:sldId id="402" r:id="rId15"/>
    <p:sldId id="399" r:id="rId16"/>
    <p:sldId id="398" r:id="rId17"/>
    <p:sldId id="400" r:id="rId18"/>
    <p:sldId id="327" r:id="rId19"/>
    <p:sldId id="278" r:id="rId20"/>
    <p:sldId id="322" r:id="rId21"/>
  </p:sldIdLst>
  <p:sldSz cx="9144000" cy="6858000" type="screen4x3"/>
  <p:notesSz cx="9939338" cy="6805613"/>
  <p:embeddedFontLst>
    <p:embeddedFont>
      <p:font typeface="나눔고딕" panose="020D0604000000000000" pitchFamily="50" charset="-127"/>
      <p:regular r:id="rId24"/>
      <p:bold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  <p15:guide id="17" orient="horz" pos="1658">
          <p15:clr>
            <a:srgbClr val="A4A3A4"/>
          </p15:clr>
        </p15:guide>
        <p15:guide id="18" pos="5534">
          <p15:clr>
            <a:srgbClr val="A4A3A4"/>
          </p15:clr>
        </p15:guide>
        <p15:guide id="19" pos="44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  <p15:guide id="3" orient="horz" pos="2144">
          <p15:clr>
            <a:srgbClr val="A4A3A4"/>
          </p15:clr>
        </p15:guide>
        <p15:guide id="4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456E"/>
    <a:srgbClr val="47B0FF"/>
    <a:srgbClr val="063656"/>
    <a:srgbClr val="8DBDF7"/>
    <a:srgbClr val="1D314E"/>
    <a:srgbClr val="3D3C3E"/>
    <a:srgbClr val="569CF0"/>
    <a:srgbClr val="5DAA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01" autoAdjust="0"/>
    <p:restoredTop sz="88829" autoAdjust="0"/>
  </p:normalViewPr>
  <p:slideViewPr>
    <p:cSldViewPr snapToGrid="0">
      <p:cViewPr varScale="1">
        <p:scale>
          <a:sx n="88" d="100"/>
          <a:sy n="88" d="100"/>
        </p:scale>
        <p:origin x="-540" y="-108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orient="horz" pos="1658"/>
        <p:guide pos="2894"/>
        <p:guide pos="5528"/>
        <p:guide pos="230"/>
        <p:guide pos="1562"/>
        <p:guide pos="4226"/>
        <p:guide pos="900"/>
        <p:guide pos="4910"/>
        <p:guide pos="1233"/>
        <p:guide pos="5534"/>
        <p:guide pos="441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119" d="100"/>
          <a:sy n="119" d="100"/>
        </p:scale>
        <p:origin x="-2046" y="-108"/>
      </p:cViewPr>
      <p:guideLst>
        <p:guide orient="horz" pos="3131"/>
        <p:guide orient="horz" pos="2144"/>
        <p:guide pos="2144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9993" y="0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2015-09-22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64151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9993" y="6464151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9993" y="0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2015-09-22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935" y="3232666"/>
            <a:ext cx="7951470" cy="3062526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64151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9993" y="6464151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624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911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91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기존의 프로젝트는 평가하기가 애매했다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또 속도와 </a:t>
            </a:r>
            <a:r>
              <a:rPr lang="ko-KR" altLang="en-US" dirty="0" err="1" smtClean="0"/>
              <a:t>잔버그가</a:t>
            </a:r>
            <a:r>
              <a:rPr lang="ko-KR" altLang="en-US" dirty="0" smtClean="0"/>
              <a:t> 많아서 아쉬움이 많이 남았다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좀 더 객관적인 평가와 피드백을 받고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나아가 상용화</a:t>
            </a:r>
            <a:r>
              <a:rPr lang="ko-KR" altLang="en-US" baseline="0" dirty="0" smtClean="0"/>
              <a:t> 될 가능성이 있는지 평가 받기 위해 공모전 준비</a:t>
            </a:r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06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259" y="6171925"/>
            <a:ext cx="849005" cy="572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2015-09-22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259" y="6171925"/>
            <a:ext cx="849005" cy="572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791451" y="6296025"/>
            <a:ext cx="114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SWSSM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2015-09-22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791451" y="6296025"/>
            <a:ext cx="114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SWSSM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2015-09-22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259" y="6171925"/>
            <a:ext cx="849005" cy="572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259" y="6171925"/>
            <a:ext cx="849005" cy="572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259" y="6171925"/>
            <a:ext cx="849005" cy="572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554591"/>
            <a:ext cx="8912946" cy="2756251"/>
          </a:xfrm>
        </p:spPr>
        <p:txBody>
          <a:bodyPr anchor="t">
            <a:noAutofit/>
          </a:bodyPr>
          <a:lstStyle/>
          <a:p>
            <a:pPr algn="r"/>
            <a:r>
              <a:rPr lang="en-US" altLang="ko-KR" sz="4800" b="1" spc="-2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4800" b="1" spc="-2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</a:br>
            <a:r>
              <a:rPr lang="en-US" altLang="ko-KR" sz="4800" b="1" spc="-2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STT, SVM</a:t>
            </a:r>
            <a:r>
              <a:rPr lang="ko-KR" altLang="en-US" sz="4800" b="1" spc="-2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을 이용한 </a:t>
            </a:r>
            <a:r>
              <a:rPr lang="en-US" altLang="ko-KR" sz="4800" b="1" spc="-2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4800" b="1" spc="-2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</a:br>
            <a:r>
              <a:rPr lang="ko-KR" altLang="en-US" sz="4800" b="1" spc="-2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청각장애인용 통화</a:t>
            </a:r>
            <a:r>
              <a:rPr lang="en-US" altLang="ko-KR" sz="4800" b="1" spc="-2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4800" b="1" spc="-2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SW</a:t>
            </a:r>
            <a:r>
              <a:rPr lang="ko-KR" altLang="en-US" sz="4800" b="1" spc="-2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개발 연계</a:t>
            </a:r>
            <a:endParaRPr lang="ko-KR" altLang="en-US" sz="2800" b="1" spc="-2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41130" y="4848229"/>
            <a:ext cx="2160240" cy="1672212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2015. 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10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 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- 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11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굴림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수원 멤버십 창의과제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굴림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작성자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 :  25-1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기 최환종 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(PL)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25-1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기 안중환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굴림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 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            25-1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기 </a:t>
            </a:r>
            <a:r>
              <a:rPr lang="ko-KR" altLang="en-US" sz="12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정다비치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굴림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54743" y="48885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54743" y="5202851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4743" y="5517183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54743" y="58315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54742" y="614584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54743" y="6443526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개발목표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개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발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목표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48203" y="1480464"/>
            <a:ext cx="8810240" cy="424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42303" y="2957804"/>
            <a:ext cx="681135" cy="382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087171" y="2957803"/>
            <a:ext cx="788462" cy="382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923816" y="2957802"/>
            <a:ext cx="612711" cy="382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69360" y="1812151"/>
            <a:ext cx="638723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ko-KR" altLang="ko-KR" dirty="0" smtClean="0"/>
              <a:t>감정정확도와 </a:t>
            </a:r>
            <a:r>
              <a:rPr lang="ko-KR" altLang="ko-KR" dirty="0"/>
              <a:t>처리속도를 향상시킨다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- JAVA NIO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ko-KR" dirty="0" smtClean="0"/>
              <a:t>화남</a:t>
            </a:r>
            <a:r>
              <a:rPr lang="en-US" altLang="ko-KR" dirty="0"/>
              <a:t>, </a:t>
            </a:r>
            <a:r>
              <a:rPr lang="ko-KR" altLang="ko-KR" dirty="0"/>
              <a:t>기쁨의 유사패턴에 대한 구별알고리즘을 구현한다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/>
              <a:t>PLP </a:t>
            </a:r>
            <a:r>
              <a:rPr lang="ko-KR" altLang="en-US" dirty="0"/>
              <a:t>외에 </a:t>
            </a:r>
            <a:r>
              <a:rPr lang="en-US" altLang="ko-KR" dirty="0"/>
              <a:t>MFCC, LPC </a:t>
            </a:r>
            <a:r>
              <a:rPr lang="ko-KR" altLang="en-US" dirty="0"/>
              <a:t>추가적으로 고려</a:t>
            </a:r>
            <a:r>
              <a:rPr lang="en-US" altLang="ko-KR" dirty="0"/>
              <a:t> </a:t>
            </a:r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en-US" altLang="ko-KR" dirty="0" smtClean="0"/>
              <a:t>HTTP</a:t>
            </a:r>
            <a:r>
              <a:rPr lang="ko-KR" altLang="ko-KR" dirty="0"/>
              <a:t>요청의 특성상 </a:t>
            </a:r>
            <a:r>
              <a:rPr lang="en-US" altLang="ko-KR" dirty="0"/>
              <a:t>STT</a:t>
            </a:r>
            <a:r>
              <a:rPr lang="ko-KR" altLang="ko-KR" dirty="0"/>
              <a:t>가 </a:t>
            </a:r>
            <a:r>
              <a:rPr lang="ko-KR" altLang="ko-KR" dirty="0" err="1"/>
              <a:t>비실시간</a:t>
            </a:r>
            <a:r>
              <a:rPr lang="ko-KR" altLang="ko-KR" dirty="0"/>
              <a:t> 처리속도를 보이므로</a:t>
            </a:r>
            <a:r>
              <a:rPr lang="en-US" altLang="ko-KR" dirty="0"/>
              <a:t> Native STT</a:t>
            </a:r>
            <a:r>
              <a:rPr lang="ko-KR" altLang="ko-KR" dirty="0"/>
              <a:t>를 연동하여 음절단위실시간 처리가 되도록 보완한다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4) </a:t>
            </a:r>
            <a:r>
              <a:rPr lang="ko-KR" altLang="ko-KR" dirty="0" err="1"/>
              <a:t>안드로이드</a:t>
            </a:r>
            <a:r>
              <a:rPr lang="ko-KR" altLang="ko-KR" dirty="0"/>
              <a:t> 녹음방식을 개선하여 </a:t>
            </a:r>
            <a:r>
              <a:rPr lang="ko-KR" altLang="ko-KR" dirty="0" smtClean="0"/>
              <a:t>안정화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 smtClean="0"/>
              <a:t>묵음 감지 알고리즘 개선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필요한 음성만 쓸 수 </a:t>
            </a:r>
            <a:r>
              <a:rPr lang="ko-KR" altLang="en-US" dirty="0" smtClean="0"/>
              <a:t>있도록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1804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5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시스템 구성도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시스템 구성도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15" y="1663862"/>
            <a:ext cx="73437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2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6.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역할 분담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팀원 별 역할 분담 및 일정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920264"/>
              </p:ext>
            </p:extLst>
          </p:nvPr>
        </p:nvGraphicFramePr>
        <p:xfrm>
          <a:off x="1331006" y="2038031"/>
          <a:ext cx="6654603" cy="3061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3874"/>
                <a:gridCol w="2502833"/>
                <a:gridCol w="380987"/>
                <a:gridCol w="380987"/>
                <a:gridCol w="380987"/>
                <a:gridCol w="380987"/>
                <a:gridCol w="380987"/>
                <a:gridCol w="380987"/>
                <a:gridCol w="380987"/>
                <a:gridCol w="380987"/>
              </a:tblGrid>
              <a:tr h="3061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팀원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역할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6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7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8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618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</a:rPr>
                        <a:t>최환종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감정정확도 및 속도 향상작업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61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화남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ko-KR" sz="1200" kern="100" dirty="0">
                          <a:effectLst/>
                        </a:rPr>
                        <a:t>기쁨 감정분류 추가 알고리즘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618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안중환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</a:rPr>
                        <a:t>안드로이드</a:t>
                      </a:r>
                      <a:r>
                        <a:rPr lang="ko-KR" sz="1200" kern="100" dirty="0">
                          <a:effectLst/>
                        </a:rPr>
                        <a:t> 녹음방식 안정화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61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Connection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 최적화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618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정다비치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STT Native </a:t>
                      </a:r>
                      <a:r>
                        <a:rPr lang="ko-KR" sz="1200" kern="100" dirty="0">
                          <a:effectLst/>
                        </a:rPr>
                        <a:t>연결 및 속도향상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61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UI </a:t>
                      </a:r>
                      <a:r>
                        <a:rPr lang="ko-KR" sz="1200" kern="100" dirty="0">
                          <a:effectLst/>
                        </a:rPr>
                        <a:t>보완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6180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공통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최종 시연 및 </a:t>
                      </a:r>
                      <a:r>
                        <a:rPr lang="en-US" sz="1200" kern="100" dirty="0">
                          <a:effectLst/>
                        </a:rPr>
                        <a:t>PPT</a:t>
                      </a:r>
                      <a:r>
                        <a:rPr lang="ko-KR" sz="1200" kern="100" dirty="0">
                          <a:effectLst/>
                        </a:rPr>
                        <a:t>준비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61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통합 및 디버깅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61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</a:t>
                      </a:r>
                      <a:r>
                        <a:rPr lang="ko-KR" sz="1200" kern="100" dirty="0">
                          <a:effectLst/>
                        </a:rPr>
                        <a:t>차 </a:t>
                      </a:r>
                      <a:r>
                        <a:rPr lang="ko-KR" sz="1200" kern="100" dirty="0" err="1">
                          <a:effectLst/>
                        </a:rPr>
                        <a:t>훈격</a:t>
                      </a:r>
                      <a:r>
                        <a:rPr lang="ko-KR" sz="1200" kern="100" dirty="0">
                          <a:effectLst/>
                        </a:rPr>
                        <a:t> 심사 발표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56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9.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목표 관리 평가서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글로벌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SW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공모대전 소개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17" y="1718023"/>
            <a:ext cx="6930571" cy="407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3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9.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목표 관리 평가서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글로벌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SW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공모대전 소개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847" y="1617499"/>
            <a:ext cx="5815912" cy="741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5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9.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목표 관리 평가서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글로벌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SW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공모대전 일정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595" y="1508361"/>
            <a:ext cx="64579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4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9.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목표 관리 평가서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글로벌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SW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공모대전 시상 내역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635" y="1841480"/>
            <a:ext cx="6401694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5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9.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목표 관리 평가서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글로벌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SW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공모대전 시상 내역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17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99" y="1665017"/>
            <a:ext cx="7460608" cy="423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3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9.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목표 관리 평가서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목표 관리 평가서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18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341350"/>
              </p:ext>
            </p:extLst>
          </p:nvPr>
        </p:nvGraphicFramePr>
        <p:xfrm>
          <a:off x="1653031" y="2370668"/>
          <a:ext cx="5829543" cy="20335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7730"/>
                <a:gridCol w="3828465"/>
                <a:gridCol w="923348"/>
              </a:tblGrid>
              <a:tr h="3174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구현목표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해당 대회 수상 등급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가중치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1607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상세내용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A+ : </a:t>
                      </a:r>
                      <a:r>
                        <a:rPr lang="ko-KR" sz="1200" kern="100" dirty="0">
                          <a:effectLst/>
                        </a:rPr>
                        <a:t>대통령상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ko-KR" sz="1200" kern="100" dirty="0">
                          <a:effectLst/>
                        </a:rPr>
                        <a:t>국무총리상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ko-KR" sz="1200" kern="100" dirty="0">
                          <a:effectLst/>
                        </a:rPr>
                        <a:t>장관상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A0 : </a:t>
                      </a:r>
                      <a:r>
                        <a:rPr lang="ko-KR" sz="1200" kern="100" dirty="0">
                          <a:effectLst/>
                        </a:rPr>
                        <a:t>기관장상 </a:t>
                      </a:r>
                      <a:r>
                        <a:rPr lang="en-US" sz="1200" kern="100" dirty="0">
                          <a:effectLst/>
                        </a:rPr>
                        <a:t>[</a:t>
                      </a:r>
                      <a:r>
                        <a:rPr lang="ko-KR" sz="1200" kern="100" dirty="0">
                          <a:effectLst/>
                        </a:rPr>
                        <a:t>기관장상</a:t>
                      </a:r>
                      <a:r>
                        <a:rPr lang="en-US" sz="1200" kern="100" dirty="0">
                          <a:effectLst/>
                        </a:rPr>
                        <a:t>, 4</a:t>
                      </a:r>
                      <a:r>
                        <a:rPr lang="ko-KR" sz="1200" kern="100" dirty="0">
                          <a:effectLst/>
                        </a:rPr>
                        <a:t>팀</a:t>
                      </a:r>
                      <a:r>
                        <a:rPr lang="en-US" sz="1200" kern="100" dirty="0">
                          <a:effectLst/>
                        </a:rPr>
                        <a:t>]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A- : </a:t>
                      </a:r>
                      <a:r>
                        <a:rPr lang="ko-KR" sz="1200" kern="100" dirty="0">
                          <a:effectLst/>
                        </a:rPr>
                        <a:t>장려상 </a:t>
                      </a:r>
                      <a:r>
                        <a:rPr lang="en-US" sz="1200" kern="100" dirty="0">
                          <a:effectLst/>
                        </a:rPr>
                        <a:t>[</a:t>
                      </a:r>
                      <a:r>
                        <a:rPr lang="ko-KR" sz="1200" kern="100" dirty="0">
                          <a:effectLst/>
                        </a:rPr>
                        <a:t>단체장상</a:t>
                      </a:r>
                      <a:r>
                        <a:rPr lang="en-US" sz="1200" kern="100" dirty="0">
                          <a:effectLst/>
                        </a:rPr>
                        <a:t>, 7</a:t>
                      </a:r>
                      <a:r>
                        <a:rPr lang="ko-KR" sz="1200" kern="100" dirty="0">
                          <a:effectLst/>
                        </a:rPr>
                        <a:t>팀</a:t>
                      </a:r>
                      <a:r>
                        <a:rPr lang="en-US" sz="1200" kern="100" dirty="0">
                          <a:effectLst/>
                        </a:rPr>
                        <a:t>]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B+ : </a:t>
                      </a:r>
                      <a:r>
                        <a:rPr lang="ko-KR" sz="1200" kern="100" dirty="0">
                          <a:effectLst/>
                        </a:rPr>
                        <a:t>특별상 </a:t>
                      </a:r>
                      <a:r>
                        <a:rPr lang="en-US" sz="1200" kern="100" dirty="0">
                          <a:effectLst/>
                        </a:rPr>
                        <a:t>[</a:t>
                      </a:r>
                      <a:r>
                        <a:rPr lang="ko-KR" sz="1200" kern="100" dirty="0">
                          <a:effectLst/>
                        </a:rPr>
                        <a:t>단체장상 </a:t>
                      </a:r>
                      <a:r>
                        <a:rPr lang="en-US" sz="1200" kern="100" dirty="0">
                          <a:effectLst/>
                        </a:rPr>
                        <a:t>2</a:t>
                      </a:r>
                      <a:r>
                        <a:rPr lang="ko-KR" sz="1200" kern="100" dirty="0">
                          <a:effectLst/>
                        </a:rPr>
                        <a:t>팀</a:t>
                      </a:r>
                      <a:r>
                        <a:rPr lang="en-US" sz="1200" kern="100" dirty="0">
                          <a:effectLst/>
                        </a:rPr>
                        <a:t>]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C+ : </a:t>
                      </a:r>
                      <a:r>
                        <a:rPr lang="ko-KR" sz="1200" kern="100" dirty="0">
                          <a:effectLst/>
                        </a:rPr>
                        <a:t>본선진출</a:t>
                      </a:r>
                      <a:r>
                        <a:rPr lang="en-US" sz="1200" kern="100" dirty="0">
                          <a:effectLst/>
                        </a:rPr>
                        <a:t> [32</a:t>
                      </a:r>
                      <a:r>
                        <a:rPr lang="ko-KR" sz="1200" kern="100" dirty="0">
                          <a:effectLst/>
                        </a:rPr>
                        <a:t>팀</a:t>
                      </a:r>
                      <a:r>
                        <a:rPr lang="en-US" sz="1200" kern="100" dirty="0">
                          <a:effectLst/>
                        </a:rPr>
                        <a:t>]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-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14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dirty="0" smtClean="0">
                <a:solidFill>
                  <a:srgbClr val="1D314E"/>
                </a:solidFill>
                <a:latin typeface="+mj-ea"/>
                <a:ea typeface="+mj-ea"/>
              </a:rPr>
              <a:t>목차</a:t>
            </a:r>
            <a:endParaRPr lang="ko-KR" altLang="en-US" sz="2800" b="1" dirty="0">
              <a:solidFill>
                <a:srgbClr val="1D314E"/>
              </a:solidFill>
              <a:latin typeface="+mj-ea"/>
              <a:ea typeface="+mj-ea"/>
            </a:endParaRPr>
          </a:p>
        </p:txBody>
      </p:sp>
      <p:sp>
        <p:nvSpPr>
          <p:cNvPr id="36" name="Shape 80"/>
          <p:cNvSpPr txBox="1"/>
          <p:nvPr/>
        </p:nvSpPr>
        <p:spPr>
          <a:xfrm>
            <a:off x="226639" y="1155637"/>
            <a:ext cx="2947895" cy="23536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33375" marR="0" lvl="0" indent="-333375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en-US" sz="1600" b="1" i="0" u="none" strike="noStrike" cap="none" baseline="0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아이디어</a:t>
            </a:r>
            <a:r>
              <a:rPr lang="en-US" sz="1600" b="1" i="0" u="none" strike="noStrike" cap="none" baseline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1600" b="1" i="0" u="none" strike="noStrike" cap="none" baseline="0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제안</a:t>
            </a:r>
            <a:endParaRPr lang="en-US" sz="1600" b="1" i="0" u="none" strike="noStrike" cap="none" baseline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33375" marR="0" lvl="0" indent="-333375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en-US" sz="1600" b="1" i="0" u="none" strike="noStrike" cap="none" baseline="0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유사</a:t>
            </a:r>
            <a:r>
              <a:rPr lang="en-US" sz="1600" b="1" i="0" u="none" strike="noStrike" cap="none" baseline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1600" b="1" i="0" u="none" strike="noStrike" cap="none" baseline="0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작품들</a:t>
            </a:r>
            <a:endParaRPr lang="en-US" sz="1600" b="1" i="0" u="none" strike="noStrike" cap="none" baseline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33375" marR="0" lvl="0" indent="-333375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en-US" sz="1600" b="1" i="0" u="none" strike="noStrike" cap="none" baseline="0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개발</a:t>
            </a:r>
            <a:r>
              <a:rPr lang="en-US" sz="1600" b="1" i="0" u="none" strike="noStrike" cap="none" baseline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1600" b="1" i="0" u="none" strike="noStrike" cap="none" baseline="0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목표</a:t>
            </a:r>
            <a:endParaRPr lang="en-US" sz="1600" b="1" i="0" u="none" strike="noStrike" cap="none" baseline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33375" marR="0" lvl="0" indent="-333375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en-US" sz="1600" b="1" i="0" u="none" strike="noStrike" cap="none" baseline="0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역할</a:t>
            </a:r>
            <a:r>
              <a:rPr lang="en-US" sz="1600" b="1" i="0" u="none" strike="noStrike" cap="none" baseline="0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1600" b="1" i="0" u="none" strike="noStrike" cap="none" baseline="0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분담</a:t>
            </a:r>
            <a:endParaRPr lang="en-US" sz="1600" b="1" i="0" u="none" strike="noStrike" cap="none" baseline="0" dirty="0" smtClean="0">
              <a:solidFill>
                <a:srgbClr val="3F3F3F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33375" marR="0" lvl="0" indent="-333375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ko-KR" altLang="en-US" sz="1600" b="1" i="0" u="none" strike="noStrike" cap="none" baseline="0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공모전 소개</a:t>
            </a:r>
            <a:endParaRPr lang="en-US" sz="1600" b="1" i="0" u="none" strike="noStrike" cap="none" baseline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R="0" lvl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</a:pPr>
            <a:r>
              <a:rPr lang="en-US" sz="1600" b="1" i="0" u="none" strike="noStrike" cap="none" baseline="0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6. </a:t>
            </a:r>
            <a:r>
              <a:rPr lang="en-US" sz="1600" b="1" i="0" u="none" strike="noStrike" cap="none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</a:t>
            </a:r>
            <a:r>
              <a:rPr lang="en-US" sz="1600" b="1" i="0" u="none" strike="noStrike" cap="none" baseline="0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목표</a:t>
            </a:r>
            <a:r>
              <a:rPr lang="en-US" sz="1600" b="1" i="0" u="none" strike="noStrike" cap="none" baseline="0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1600" b="1" i="0" u="none" strike="noStrike" cap="none" baseline="0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관리</a:t>
            </a:r>
            <a:r>
              <a:rPr lang="en-US" sz="1600" b="1" i="0" u="none" strike="noStrike" cap="none" baseline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1600" b="1" i="0" u="none" strike="noStrike" cap="none" baseline="0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평가서</a:t>
            </a:r>
            <a:endParaRPr lang="en-US" sz="1600" b="1" i="0" u="none" strike="noStrike" cap="none" baseline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37" name="Shape 81"/>
          <p:cNvCxnSpPr/>
          <p:nvPr/>
        </p:nvCxnSpPr>
        <p:spPr>
          <a:xfrm flipV="1">
            <a:off x="337398" y="1644435"/>
            <a:ext cx="2481132" cy="18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Shape 82"/>
          <p:cNvCxnSpPr/>
          <p:nvPr/>
        </p:nvCxnSpPr>
        <p:spPr>
          <a:xfrm flipV="1">
            <a:off x="335157" y="2504501"/>
            <a:ext cx="2481132" cy="18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Shape 83"/>
          <p:cNvCxnSpPr/>
          <p:nvPr/>
        </p:nvCxnSpPr>
        <p:spPr>
          <a:xfrm flipV="1">
            <a:off x="335157" y="2934532"/>
            <a:ext cx="2481132" cy="18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Shape 84"/>
          <p:cNvCxnSpPr/>
          <p:nvPr/>
        </p:nvCxnSpPr>
        <p:spPr>
          <a:xfrm flipV="1">
            <a:off x="335157" y="3364564"/>
            <a:ext cx="2481132" cy="18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Shape 85"/>
          <p:cNvCxnSpPr/>
          <p:nvPr/>
        </p:nvCxnSpPr>
        <p:spPr>
          <a:xfrm flipV="1">
            <a:off x="335157" y="2074468"/>
            <a:ext cx="2481132" cy="18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Shape 86"/>
          <p:cNvCxnSpPr/>
          <p:nvPr/>
        </p:nvCxnSpPr>
        <p:spPr>
          <a:xfrm flipV="1">
            <a:off x="337398" y="1214405"/>
            <a:ext cx="2481132" cy="18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8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Q &amp; A</a:t>
            </a:r>
            <a:endParaRPr lang="ko-KR" altLang="en-US" sz="48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1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.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아이디어 제안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아이디어 제안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Shape 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77" y="2419181"/>
            <a:ext cx="9075674" cy="35300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67544" y="1475492"/>
            <a:ext cx="5189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- 2015</a:t>
            </a:r>
            <a:r>
              <a:rPr lang="ko-KR" altLang="en-US" sz="2000" dirty="0" smtClean="0"/>
              <a:t>년 국내 청각 장애인 현황 약 </a:t>
            </a:r>
            <a:r>
              <a:rPr lang="en-US" altLang="ko-KR" sz="2000" dirty="0" smtClean="0"/>
              <a:t>28</a:t>
            </a:r>
            <a:r>
              <a:rPr lang="ko-KR" altLang="en-US" sz="2000" dirty="0" smtClean="0"/>
              <a:t>만 명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6218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1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.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아이디어 제안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아이디어 제안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475492"/>
            <a:ext cx="5155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청각장애인은 통화에 어려움을 겪고 있음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28" y="2514600"/>
            <a:ext cx="3362881" cy="2545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768" y="2514600"/>
            <a:ext cx="4289410" cy="2545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72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1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.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아이디어 제안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아이디어 제안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475492"/>
            <a:ext cx="2008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음성의 시각화</a:t>
            </a:r>
            <a:endParaRPr lang="ko-KR" altLang="en-US" sz="2000" dirty="0"/>
          </a:p>
        </p:txBody>
      </p:sp>
      <p:pic>
        <p:nvPicPr>
          <p:cNvPr id="10" name="Shape 1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3104074"/>
            <a:ext cx="1272187" cy="177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20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38427" y="2975586"/>
            <a:ext cx="1060863" cy="1907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186" y="2670020"/>
            <a:ext cx="711440" cy="688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 rot="20492611">
            <a:off x="7122139" y="2371796"/>
            <a:ext cx="4683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rgbClr val="FF0000"/>
                </a:solidFill>
              </a:rPr>
              <a:t>?</a:t>
            </a:r>
            <a:endParaRPr lang="ko-KR" altLang="en-US" sz="4800" b="1" dirty="0">
              <a:solidFill>
                <a:srgbClr val="FF0000"/>
              </a:solidFill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463800" y="3775024"/>
            <a:ext cx="43815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356" y="4187012"/>
            <a:ext cx="1110270" cy="97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 rot="1544937">
            <a:off x="7835300" y="2262473"/>
            <a:ext cx="4683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rgbClr val="FF0000"/>
                </a:solidFill>
              </a:rPr>
              <a:t>?</a:t>
            </a:r>
            <a:endParaRPr lang="ko-KR" altLang="en-US" sz="4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5543" y="48826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발신자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99445" y="48367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청각장애인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78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유사 작품들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유사 프로젝트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353" y="2101849"/>
            <a:ext cx="6692900" cy="374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4400" y="1587500"/>
            <a:ext cx="7151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SK </a:t>
            </a:r>
            <a:r>
              <a:rPr lang="ko-KR" altLang="en-US" dirty="0" err="1" smtClean="0"/>
              <a:t>커뮤니케이션즈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한국정보문화진흥원</a:t>
            </a:r>
            <a:r>
              <a:rPr lang="en-US" altLang="ko-KR" dirty="0" smtClean="0"/>
              <a:t> - </a:t>
            </a:r>
            <a:r>
              <a:rPr lang="ko-KR" altLang="en-US" dirty="0" smtClean="0"/>
              <a:t>메신저 </a:t>
            </a:r>
            <a:r>
              <a:rPr lang="ko-KR" altLang="en-US" dirty="0"/>
              <a:t>음화상 서비스</a:t>
            </a:r>
          </a:p>
        </p:txBody>
      </p:sp>
    </p:spTree>
    <p:extLst>
      <p:ext uri="{BB962C8B-B14F-4D97-AF65-F5344CB8AC3E}">
        <p14:creationId xmlns:p14="http://schemas.microsoft.com/office/powerpoint/2010/main" val="22807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유사 작품들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유사 프로젝트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1587500"/>
            <a:ext cx="456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청각장애인을 위한 통화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</a:t>
            </a:r>
            <a:r>
              <a:rPr lang="en-US" altLang="ko-KR" dirty="0"/>
              <a:t>- </a:t>
            </a:r>
            <a:r>
              <a:rPr lang="en-US" altLang="ko-KR" dirty="0" err="1"/>
              <a:t>SupportEar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849" y="2312198"/>
            <a:ext cx="4621908" cy="375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95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유사 작품들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유사 프로젝트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1587500"/>
            <a:ext cx="6015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Beyond Verbal</a:t>
            </a:r>
            <a:r>
              <a:rPr lang="ko-KR" altLang="en-US" dirty="0" smtClean="0"/>
              <a:t>사의 </a:t>
            </a:r>
            <a:r>
              <a:rPr lang="en-US" altLang="ko-KR" dirty="0" err="1" smtClean="0"/>
              <a:t>Moodies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음성 감정인식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78" y="2359025"/>
            <a:ext cx="359092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C:\Users\swssm\Desktop\KakaoTalk_20150427_19460155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418" y="2184400"/>
            <a:ext cx="2361299" cy="419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20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1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.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아이디어 제안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아이디어 제안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475492"/>
            <a:ext cx="114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결과물</a:t>
            </a:r>
            <a:endParaRPr lang="ko-KR" altLang="en-US" sz="2000" dirty="0"/>
          </a:p>
        </p:txBody>
      </p:sp>
      <p:pic>
        <p:nvPicPr>
          <p:cNvPr id="17" name="그림 1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989" y="2260823"/>
            <a:ext cx="1662656" cy="2822908"/>
          </a:xfrm>
          <a:prstGeom prst="rect">
            <a:avLst/>
          </a:prstGeom>
        </p:spPr>
      </p:pic>
      <p:pic>
        <p:nvPicPr>
          <p:cNvPr id="19" name="그림 1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11" y="2260822"/>
            <a:ext cx="1662656" cy="2822908"/>
          </a:xfrm>
          <a:prstGeom prst="rect">
            <a:avLst/>
          </a:prstGeom>
        </p:spPr>
      </p:pic>
      <p:pic>
        <p:nvPicPr>
          <p:cNvPr id="21" name="그림 2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468" y="2260821"/>
            <a:ext cx="1662656" cy="282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6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8945</TotalTime>
  <Words>384</Words>
  <Application>Microsoft Office PowerPoint</Application>
  <PresentationFormat>화면 슬라이드 쇼(4:3)</PresentationFormat>
  <Paragraphs>209</Paragraphs>
  <Slides>20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굴림</vt:lpstr>
      <vt:lpstr>Arial</vt:lpstr>
      <vt:lpstr>Wingdings</vt:lpstr>
      <vt:lpstr>Times New Roman</vt:lpstr>
      <vt:lpstr>나눔고딕</vt:lpstr>
      <vt:lpstr>맑은 고딕</vt:lpstr>
      <vt:lpstr>Office 테마</vt:lpstr>
      <vt:lpstr> STT, SVM을 이용한  청각장애인용 통화 SW개발 연계</vt:lpstr>
      <vt:lpstr>목차</vt:lpstr>
      <vt:lpstr>아이디어 제안</vt:lpstr>
      <vt:lpstr>아이디어 제안</vt:lpstr>
      <vt:lpstr>아이디어 제안</vt:lpstr>
      <vt:lpstr>유사 프로젝트</vt:lpstr>
      <vt:lpstr>유사 프로젝트</vt:lpstr>
      <vt:lpstr>유사 프로젝트</vt:lpstr>
      <vt:lpstr>아이디어 제안</vt:lpstr>
      <vt:lpstr>개발목표</vt:lpstr>
      <vt:lpstr>시스템 구성도</vt:lpstr>
      <vt:lpstr>팀원 별 역할 분담 및 일정</vt:lpstr>
      <vt:lpstr>글로벌 SW 공모대전 소개</vt:lpstr>
      <vt:lpstr>글로벌 SW 공모대전 소개</vt:lpstr>
      <vt:lpstr>글로벌 SW 공모대전 일정</vt:lpstr>
      <vt:lpstr>글로벌 SW 공모대전 시상 내역</vt:lpstr>
      <vt:lpstr>글로벌 SW 공모대전 시상 내역</vt:lpstr>
      <vt:lpstr>목표 관리 평가서</vt:lpstr>
      <vt:lpstr>감사합니다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DAVICHIAR</cp:lastModifiedBy>
  <cp:revision>434</cp:revision>
  <cp:lastPrinted>2014-11-23T08:04:44Z</cp:lastPrinted>
  <dcterms:created xsi:type="dcterms:W3CDTF">2011-08-24T01:05:33Z</dcterms:created>
  <dcterms:modified xsi:type="dcterms:W3CDTF">2015-09-22T09:18:12Z</dcterms:modified>
</cp:coreProperties>
</file>