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8" r:id="rId12"/>
  </p:sldMasterIdLst>
  <p:notesMasterIdLst>
    <p:notesMasterId r:id="rId14"/>
  </p:notesMasterIdLst>
  <p:sldIdLst>
    <p:sldId id="256" r:id="rId16"/>
    <p:sldId id="257" r:id="rId17"/>
    <p:sldId id="258" r:id="rId18"/>
    <p:sldId id="286" r:id="rId19"/>
    <p:sldId id="287" r:id="rId21"/>
    <p:sldId id="288" r:id="rId22"/>
    <p:sldId id="291" r:id="rId24"/>
    <p:sldId id="289" r:id="rId26"/>
    <p:sldId id="290" r:id="rId27"/>
    <p:sldId id="294" r:id="rId29"/>
    <p:sldId id="295" r:id="rId30"/>
    <p:sldId id="296" r:id="rId32"/>
    <p:sldId id="297" r:id="rId3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0">
          <p15:clr>
            <a:srgbClr val="A4A3A4"/>
          </p15:clr>
        </p15:guide>
        <p15:guide id="2" pos="287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500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1651" autoAdjust="0"/>
    <p:restoredTop sz="94660"/>
  </p:normalViewPr>
  <p:slideViewPr>
    <p:cSldViewPr snapToGrid="1" snapToObjects="1">
      <p:cViewPr varScale="1">
        <p:scale>
          <a:sx n="83" d="100"/>
          <a:sy n="83" d="100"/>
        </p:scale>
        <p:origin x="78" y="768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4" Type="http://schemas.openxmlformats.org/officeDocument/2006/relationships/slide" Target="slides/slide13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5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7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7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9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60479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>
            <a:spLocks/>
          </p:cNvSpPr>
          <p:nvPr userDrawn="1"/>
        </p:nvSpPr>
        <p:spPr>
          <a:xfrm rot="5400000">
            <a:off x="-40640" y="40640"/>
            <a:ext cx="1053465" cy="972185"/>
          </a:xfrm>
          <a:prstGeom prst="rtTriangle"/>
          <a:solidFill>
            <a:srgbClr val="C5003D"/>
          </a:solidFill>
          <a:ln w="0">
            <a:noFill/>
            <a:prstDash/>
          </a:ln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0" y="2493010"/>
            <a:ext cx="9144635" cy="7207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대제목 스타일 편집</a:t>
            </a: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0"/>
          </p:nvPr>
        </p:nvSpPr>
        <p:spPr>
          <a:xfrm rot="0">
            <a:off x="0" y="3213100"/>
            <a:ext cx="9144635" cy="43370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342900" indent="-342900" algn="ctr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C5003D"/>
                </a:solidFill>
                <a:latin typeface="HY견고딕" charset="0"/>
                <a:ea typeface="HY견고딕" charset="0"/>
              </a:rPr>
              <a:t>소제목 스타일 편집</a:t>
            </a:r>
            <a:endParaRPr lang="ko-KR" altLang="en-US" sz="1800" cap="none" dirty="0" smtClean="0" b="0">
              <a:solidFill>
                <a:srgbClr val="C5003D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body" sz="quarter" idx="11"/>
          </p:nvPr>
        </p:nvSpPr>
        <p:spPr>
          <a:xfrm rot="0">
            <a:off x="0" y="3645535"/>
            <a:ext cx="9144635" cy="360680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342900" indent="-34290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소속 등 기타 추가 명시 내용 입력</a:t>
            </a:r>
            <a:endParaRPr lang="ko-KR" altLang="en-US" sz="1100" cap="none" dirty="0" smtClean="0" b="1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2"/>
          <p:cNvSpPr>
            <a:spLocks/>
          </p:cNvSpPr>
          <p:nvPr userDrawn="1"/>
        </p:nvSpPr>
        <p:spPr>
          <a:xfrm rot="0">
            <a:off x="71755" y="0"/>
            <a:ext cx="900430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4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1</a:t>
            </a:fld>
            <a:endParaRPr lang="ko-KR" altLang="en-US" sz="24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 rot="0">
            <a:off x="2120900" y="2060575"/>
            <a:ext cx="1588135" cy="585470"/>
          </a:xfrm>
          <a:prstGeom prst="rect"/>
          <a:noFill/>
          <a:scene3d>
            <a:camera prst="obliqueTopLeft"/>
            <a:lightRig rig="threePt" dir="t"/>
          </a:scene3d>
          <a:sp3d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INDEX</a:t>
            </a:r>
            <a:endParaRPr lang="ko-KR" altLang="en-US" sz="32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5" name="직각 삼각형 4"/>
          <p:cNvSpPr>
            <a:spLocks/>
          </p:cNvSpPr>
          <p:nvPr userDrawn="1"/>
        </p:nvSpPr>
        <p:spPr>
          <a:xfrm rot="5400000">
            <a:off x="1763395" y="2060575"/>
            <a:ext cx="360680" cy="360680"/>
          </a:xfrm>
          <a:prstGeom prst="rtTriangle"/>
          <a:solidFill>
            <a:srgbClr val="C5003D"/>
          </a:solidFill>
          <a:ln w="0">
            <a:noFill/>
            <a:prstDash/>
          </a:ln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각 삼각형 5"/>
          <p:cNvSpPr>
            <a:spLocks/>
          </p:cNvSpPr>
          <p:nvPr userDrawn="1"/>
        </p:nvSpPr>
        <p:spPr>
          <a:xfrm rot="5400000">
            <a:off x="-40640" y="40640"/>
            <a:ext cx="1053465" cy="972185"/>
          </a:xfrm>
          <a:prstGeom prst="rtTriangle"/>
          <a:solidFill>
            <a:srgbClr val="C5003D"/>
          </a:solidFill>
          <a:ln w="0">
            <a:noFill/>
            <a:prstDash/>
          </a:ln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2"/>
          <p:cNvSpPr>
            <a:spLocks/>
          </p:cNvSpPr>
          <p:nvPr userDrawn="1"/>
        </p:nvSpPr>
        <p:spPr>
          <a:xfrm rot="0">
            <a:off x="71755" y="0"/>
            <a:ext cx="900430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4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2</a:t>
            </a:fld>
            <a:endParaRPr lang="ko-KR" altLang="en-US" sz="24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>
            <p:ph type="title"/>
          </p:nvPr>
        </p:nvSpPr>
        <p:spPr>
          <a:xfrm rot="0">
            <a:off x="755650" y="2780665"/>
            <a:ext cx="7633335" cy="576580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간지 제목 스타일 편집</a:t>
            </a:r>
          </a:p>
        </p:txBody>
      </p:sp>
      <p:sp>
        <p:nvSpPr>
          <p:cNvPr id="4" name="직각 삼각형 3"/>
          <p:cNvSpPr>
            <a:spLocks/>
          </p:cNvSpPr>
          <p:nvPr userDrawn="1"/>
        </p:nvSpPr>
        <p:spPr>
          <a:xfrm rot="5400000">
            <a:off x="-40640" y="40640"/>
            <a:ext cx="1053465" cy="972185"/>
          </a:xfrm>
          <a:prstGeom prst="rtTriangle"/>
          <a:solidFill>
            <a:srgbClr val="C5003D"/>
          </a:solidFill>
          <a:ln w="0">
            <a:noFill/>
            <a:prstDash/>
          </a:ln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2"/>
          <p:cNvSpPr>
            <a:spLocks/>
          </p:cNvSpPr>
          <p:nvPr userDrawn="1"/>
        </p:nvSpPr>
        <p:spPr>
          <a:xfrm rot="0">
            <a:off x="71755" y="0"/>
            <a:ext cx="900430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4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12</a:t>
            </a:fld>
            <a:endParaRPr lang="ko-KR" altLang="en-US" sz="24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457200" y="980440"/>
            <a:ext cx="8230235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소제목 스타일 편집</a:t>
            </a:r>
          </a:p>
        </p:txBody>
      </p:sp>
      <p:sp>
        <p:nvSpPr>
          <p:cNvPr id="3" name="직각 삼각형 2"/>
          <p:cNvSpPr>
            <a:spLocks/>
          </p:cNvSpPr>
          <p:nvPr userDrawn="1"/>
        </p:nvSpPr>
        <p:spPr>
          <a:xfrm rot="5400000">
            <a:off x="-40640" y="40640"/>
            <a:ext cx="1053465" cy="972185"/>
          </a:xfrm>
          <a:prstGeom prst="rtTriangle"/>
          <a:solidFill>
            <a:srgbClr val="C5003D"/>
          </a:solidFill>
          <a:ln w="0">
            <a:noFill/>
            <a:prstDash/>
          </a:ln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2"/>
          <p:cNvSpPr>
            <a:spLocks/>
          </p:cNvSpPr>
          <p:nvPr userDrawn="1"/>
        </p:nvSpPr>
        <p:spPr>
          <a:xfrm rot="0">
            <a:off x="71755" y="0"/>
            <a:ext cx="900430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4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13</a:t>
            </a:fld>
            <a:endParaRPr lang="ko-KR" altLang="en-US" sz="24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4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4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fImage13214733441.png"></Relationship><Relationship Id="rId5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fImage1734753388467.png"></Relationship><Relationship Id="rId4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4" Type="http://schemas.openxmlformats.org/officeDocument/2006/relationships/image" Target="../media/fImage1321473406334.png"></Relationship><Relationship Id="rId5" Type="http://schemas.openxmlformats.org/officeDocument/2006/relationships/image" Target="../media/fImage1193313426500.png"></Relationship><Relationship Id="rId6" Type="http://schemas.openxmlformats.org/officeDocument/2006/relationships/image" Target="../media/fImage2492043439169.png"></Relationship><Relationship Id="rId7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0" y="2493010"/>
            <a:ext cx="9144635" cy="7207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5D5D5D"/>
                </a:solidFill>
                <a:latin typeface="맑은 고딕" charset="0"/>
                <a:ea typeface="맑은 고딕" charset="0"/>
              </a:rPr>
              <a:t>공개SW </a:t>
            </a:r>
            <a:endParaRPr lang="ko-KR" altLang="en-US" sz="3600" cap="none" dirty="0" smtClean="0" b="1">
              <a:solidFill>
                <a:srgbClr val="5D5D5D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5D5D5D"/>
                </a:solidFill>
                <a:latin typeface="맑은 고딕" charset="0"/>
                <a:ea typeface="맑은 고딕" charset="0"/>
              </a:rPr>
              <a:t>Dev CAMP 안드로이드 앱제작 </a:t>
            </a:r>
            <a:endParaRPr lang="ko-KR" altLang="en-US" sz="3600" cap="none" dirty="0" smtClean="0" b="1">
              <a:solidFill>
                <a:srgbClr val="5D5D5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sz="quarter" idx="10"/>
          </p:nvPr>
        </p:nvSpPr>
        <p:spPr>
          <a:xfrm rot="0">
            <a:off x="81280" y="4290695"/>
            <a:ext cx="9144635" cy="43370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342900" indent="-342900" algn="ctr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n w="9525" cap="rnd" cmpd="sng">
                  <a:solidFill>
                    <a:schemeClr val="accent1">
                      <a:alpha val="100000"/>
                    </a:schemeClr>
                  </a:solidFill>
                  <a:prstDash val="solid"/>
                  <a:bevel/>
                </a:ln>
                <a:solidFill>
                  <a:srgbClr val="000000"/>
                </a:solidFill>
                <a:latin typeface="HY견고딕" charset="0"/>
                <a:ea typeface="HY견고딕" charset="0"/>
              </a:rPr>
              <a:t>국방 출타자 관리 앱</a:t>
            </a:r>
            <a:r>
              <a:rPr lang="en-US" altLang="ko-KR" sz="1800" cap="none" dirty="0" smtClean="0" b="0">
                <a:solidFill>
                  <a:srgbClr val="000000">
                    <a:alpha val="0"/>
                  </a:srgbClr>
                </a:solidFill>
                <a:latin typeface="HY견고딕" charset="0"/>
                <a:ea typeface="HY견고딕" charset="0"/>
              </a:rPr>
              <a:t> </a:t>
            </a:r>
            <a:endParaRPr lang="ko-KR" altLang="en-US" sz="1800" cap="none" dirty="0" smtClean="0" b="0">
              <a:solidFill>
                <a:srgbClr val="000000">
                  <a:alpha val="0"/>
                </a:srgb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998720" y="5400675"/>
            <a:ext cx="5834380" cy="783590"/>
          </a:xfrm>
          <a:prstGeom prst="rect"/>
          <a:noFill/>
          <a:scene3d>
            <a:camera prst="obliqueTopLeft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15" dirty="0" smtClean="0" b="1">
                <a:solidFill>
                  <a:srgbClr val="5D5D5D"/>
                </a:solidFill>
                <a:latin typeface="맑은 고딕" charset="0"/>
                <a:ea typeface="맑은 고딕" charset="0"/>
              </a:rPr>
              <a:t>소    속 : </a:t>
            </a:r>
            <a:r>
              <a:rPr lang="en-US" altLang="ko-KR" sz="1500" cap="none" spc="-60" dirty="0" smtClean="0" b="1">
                <a:solidFill>
                  <a:srgbClr val="5D5D5D"/>
                </a:solidFill>
                <a:latin typeface="맑은 고딕" charset="0"/>
                <a:ea typeface="맑은 고딕" charset="0"/>
              </a:rPr>
              <a:t>39사단정보통신대대  중위 정현동</a:t>
            </a:r>
            <a:endParaRPr lang="ko-KR" altLang="en-US" sz="1500" cap="none" dirty="0" smtClean="0" b="1">
              <a:solidFill>
                <a:srgbClr val="5D5D5D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60" dirty="0" smtClean="0" b="1">
                <a:solidFill>
                  <a:srgbClr val="5D5D5D"/>
                </a:solidFill>
                <a:latin typeface="맑은 고딕" charset="0"/>
                <a:ea typeface="맑은 고딕" charset="0"/>
              </a:rPr>
              <a:t>              제 1628부대  일병 정다비치</a:t>
            </a:r>
            <a:endParaRPr lang="ko-KR" altLang="en-US" sz="1500" cap="none" dirty="0" smtClean="0" b="1">
              <a:solidFill>
                <a:srgbClr val="5D5D5D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</a:t>
            </a:r>
            <a:r>
              <a:rPr lang="en-US" altLang="ko-KR" sz="1500" cap="none" spc="-60" dirty="0" smtClean="0" b="1">
                <a:solidFill>
                  <a:srgbClr val="5D5D5D"/>
                </a:solidFill>
                <a:latin typeface="맑은 고딕" charset="0"/>
                <a:ea typeface="맑은 고딕" charset="0"/>
              </a:rPr>
              <a:t>제 1628부대  일병 조현우</a:t>
            </a:r>
            <a:endParaRPr lang="ko-KR" altLang="en-US" sz="1500" cap="none" dirty="0" smtClean="0" b="1">
              <a:solidFill>
                <a:srgbClr val="5D5D5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 rot="0">
            <a:off x="241300" y="262255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755650" y="2780665"/>
            <a:ext cx="7633335" cy="576580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기대효과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3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422910" y="395605"/>
            <a:ext cx="8230235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기대효과&amp;보강해야할점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216535" y="962660"/>
            <a:ext cx="46545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bliqueTopLeft"/>
              <a:lightRig rig="threePt" dir="t"/>
            </a:scene3d>
            <a:sp3d prstMaterial="warmMatte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▶기대 효과</a:t>
            </a:r>
            <a:endParaRPr lang="ko-KR" altLang="en-US" sz="1400" cap="none" dirty="0" smtClean="0" b="1">
              <a:solidFill>
                <a:srgbClr val="000000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28775" y="1421130"/>
          <a:ext cx="6786880" cy="48596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56995"/>
                <a:gridCol w="5429885"/>
              </a:tblGrid>
              <a:tr h="485965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국방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간부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출타 관리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APP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17780" marR="17780" marT="17780" marB="17780" anchor="ctr">
                    <a:lnL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 기대효과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1. 간부는 장병들의 출타관리에 용이해지기 쉬울것입니다.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2. 로그인기능을 통하여 신상정보가 유출되지 않고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 보안성에 용이하며  출타자 정보를 빠르게 소속부대의 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 간부들끼리 공유할때도 메세지의경우 URL을통해 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 로그인   하여 신상정보를 볼수있도록 하게 합니다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3. 깔끔한 UI를 바탕으로 어플의 질을 높입니다.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4. 전달사항 내용을 출타장병에게 한꺼번에 메세지를 보냄으로써 용이합니다.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74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title"/>
          </p:nvPr>
        </p:nvSpPr>
        <p:spPr>
          <a:xfrm rot="0">
            <a:off x="422910" y="395605"/>
            <a:ext cx="8230235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기대효과&amp;보강해야할점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225425" y="962660"/>
            <a:ext cx="46545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bliqueTopLeft"/>
              <a:lightRig rig="threePt" dir="t"/>
            </a:scene3d>
            <a:sp3d prstMaterial="warmMatte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▶보강해야 할점</a:t>
            </a:r>
            <a:endParaRPr lang="ko-KR" altLang="en-US" sz="1400" cap="none" dirty="0" smtClean="0" b="1">
              <a:solidFill>
                <a:srgbClr val="000000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 rot="0">
            <a:off x="0" y="0"/>
            <a:ext cx="54546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 rot="0">
            <a:off x="0" y="0"/>
            <a:ext cx="54546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28775" y="1421130"/>
          <a:ext cx="6786880" cy="48596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56995"/>
                <a:gridCol w="5429885"/>
              </a:tblGrid>
              <a:tr h="485965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국방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간부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출타 관리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ctr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APP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17780" marR="17780" marT="17780" marB="17780" anchor="ctr">
                    <a:lnL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 보강해야 할점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1. 해당 출타복귀자에 대한 푸쉬알림 기능과 데이타베이스를 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구체화하여 소속,행선지,휴가종류,연락처 등 자세한 정보를 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공유한다.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2. 보안성을 강화하며 간부들끼리 전파사항이나 중요한 사항을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용사들이 볼수 있도록 전파사항을 신속하고 다양한 방법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(음성,영상,SNS)으로 전달한다 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</a:t>
                      </a:r>
                      <a:endParaRPr lang="ko-KR" altLang="en-US" sz="13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title"/>
          </p:nvPr>
        </p:nvSpPr>
        <p:spPr>
          <a:xfrm rot="0">
            <a:off x="540385" y="368300"/>
            <a:ext cx="8230870" cy="505460"/>
          </a:xfrm>
          <a:prstGeom prst="rect"/>
          <a:scene3d>
            <a:camera prst="obliqueTopLeft"/>
            <a:lightRig rig="threePt" dir="t"/>
          </a:scene3d>
          <a:sp3d prstMaterial="warmMatte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소           감           문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 rot="0">
            <a:off x="0" y="0"/>
            <a:ext cx="546100" cy="45847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 rot="0">
            <a:off x="0" y="0"/>
            <a:ext cx="546100" cy="45847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94740" y="1664970"/>
          <a:ext cx="7456170" cy="46513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456170"/>
              </a:tblGrid>
              <a:tr h="4651375">
                <a:tc>
                  <a:txBody>
                    <a:bodyPr/>
                    <a:lstStyle/>
                    <a:p>
                      <a:pPr marL="0" indent="0" algn="l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</a:t>
                      </a:r>
                      <a:r>
                        <a:rPr lang="en-US" altLang="ko-KR" sz="17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이번 캠프를 통하여 안드로이드 프로그래밍에 관심을 더욱더 가지게</a:t>
                      </a:r>
                      <a:endParaRPr lang="ko-KR" altLang="en-US" sz="17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l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되었으며 교수님과 강사님의 알찬 수업을 듣고  조원들과 같이 프로젝트를 진행하면서 어플이 완성되가는것을 보며 보람을 느꼇습니다. </a:t>
                      </a:r>
                      <a:endParaRPr lang="ko-KR" altLang="en-US" sz="17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l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아쉬운점이 있다면 시간 분배를 통해 어플을 완성 하지 못한 점이 가장 아쉽습니다</a:t>
                      </a:r>
                      <a:endParaRPr lang="ko-KR" altLang="en-US" sz="17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l" fontAlgn="base" defTabSz="914400" eaLnBrk="0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다음 기회가 된다면 꼭 다시 SW캠프에 참여 하고 싶습니다. </a:t>
                      </a:r>
                      <a:endParaRPr lang="ko-KR" altLang="en-US" sz="17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                        - 중위 정현동, 일병 정다비치 , 일병 조현우 -</a:t>
                      </a:r>
                      <a:endParaRPr lang="ko-KR" altLang="en-US" sz="17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17780" marR="17780" marT="17780" marB="17780" anchor="ctr">
                    <a:lnL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텍스트 상자 25"/>
          <p:cNvSpPr txBox="1">
            <a:spLocks/>
          </p:cNvSpPr>
          <p:nvPr/>
        </p:nvSpPr>
        <p:spPr>
          <a:xfrm rot="0">
            <a:off x="4977130" y="4126230"/>
            <a:ext cx="229870" cy="47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720" y="2045970"/>
            <a:ext cx="3109595" cy="2534920"/>
            <a:chOff x="3982720" y="2045970"/>
            <a:chExt cx="3109595" cy="2534920"/>
          </a:xfrm>
          <a:scene3d>
            <a:camera prst="obliqueTopLeft"/>
            <a:lightRig rig="threePt" dir="t"/>
          </a:scene3d>
        </p:grpSpPr>
        <p:sp>
          <p:nvSpPr>
            <p:cNvPr id="3" name="TextBox 2"/>
            <p:cNvSpPr txBox="1"/>
            <p:nvPr/>
          </p:nvSpPr>
          <p:spPr>
            <a:xfrm>
              <a:off x="3982720" y="2045970"/>
              <a:ext cx="3110230" cy="2535555"/>
            </a:xfrm>
            <a:prstGeom prst="rect">
              <a:avLst/>
            </a:prstGeom>
            <a:noFill/>
          </p:spPr>
          <p:txBody>
            <a:bodyPr wrap="none" lIns="91440" tIns="45720" rIns="91440" bIns="45720" numCol="1" vert="horz" anchor="t">
              <a:noAutofit/>
            </a:bodyPr>
            <a:lstStyle/>
            <a:p>
              <a:pPr marL="342900" indent="-34290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+mj-lt"/>
                <a:buAutoNum type="arabicPeriod"/>
              </a:pPr>
              <a:r>
                <a:rPr lang="en-US" altLang="ko-KR" sz="16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프로젝트 내용</a:t>
              </a:r>
              <a:endParaRPr lang="ko-KR" altLang="en-US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342900" indent="-34290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+mj-lt"/>
                <a:buAutoNum type="arabicPeriod" startAt="2"/>
              </a:pPr>
              <a:r>
                <a:rPr lang="en-US" altLang="ko-KR" sz="16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기술구현</a:t>
              </a:r>
              <a:endParaRPr lang="ko-KR" altLang="en-US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342900" indent="-34290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+mj-lt"/>
                <a:buAutoNum type="arabicPeriod" startAt="3"/>
              </a:pPr>
              <a:r>
                <a:rPr lang="en-US" altLang="ko-KR" sz="16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UI</a:t>
              </a:r>
              <a:endParaRPr lang="ko-KR" altLang="en-US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342900" indent="-34290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+mj-lt"/>
                <a:buAutoNum type="arabicPeriod" startAt="4"/>
              </a:pPr>
              <a:r>
                <a:rPr lang="en-US" altLang="ko-KR" sz="16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기대효과&amp;보강해야할 점</a:t>
              </a:r>
              <a:endParaRPr lang="ko-KR" altLang="en-US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342900" indent="-34290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+mj-lt"/>
                <a:buAutoNum type="arabicPeriod" startAt="4"/>
              </a:pPr>
              <a:r>
                <a:rPr lang="en-US" altLang="ko-KR" sz="16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소감문</a:t>
              </a:r>
              <a:endParaRPr lang="ko-KR" altLang="en-US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342900" indent="-34290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5"/>
              </a:pPr>
              <a:endParaRPr lang="ko-KR" altLang="en-US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6831965" y="4321175"/>
              <a:ext cx="257810" cy="26289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755650" y="2780665"/>
            <a:ext cx="7633335" cy="576580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프로젝트 내용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422910" y="395605"/>
            <a:ext cx="8230235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프로젝트</a:t>
            </a: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내용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-9525" y="899160"/>
            <a:ext cx="4653915" cy="308610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▶</a:t>
            </a:r>
            <a:r>
              <a:rPr lang="en-US" altLang="ko-KR" sz="1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프로젝트</a:t>
            </a:r>
            <a:r>
              <a:rPr lang="en-US" altLang="ko-KR" sz="1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내용</a:t>
            </a:r>
            <a:endParaRPr lang="ko-KR" altLang="en-US" sz="1400" cap="none" dirty="0" smtClean="0" b="1">
              <a:solidFill>
                <a:srgbClr val="000000"/>
              </a:solidFill>
              <a:latin typeface="08서울남산체 B" charset="0"/>
              <a:ea typeface="08서울남산체 B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55650" y="1484630"/>
          <a:ext cx="4379595" cy="45129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98475"/>
                <a:gridCol w="3881120"/>
              </a:tblGrid>
              <a:tr h="1873250">
                <a:tc>
                  <a:txBody>
                    <a:bodyPr/>
                    <a:lstStyle/>
                    <a:p>
                      <a:pPr marL="0" indent="0" algn="ctr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개요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2700" marR="12700" marT="12700" marB="12700" anchor="ctr">
                    <a:lnL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5255" indent="-135255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폰을 이용하여 간부가 간편하게 출타자를 파악할수있다.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135255" indent="-135255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-로그인 : 간부가 로그인하여 출타자를 확인할수있다.(보안성유지).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135255" indent="-135255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-달력 출타자 표시 : 출타자를 한눈에 파악하는 이미지를 제공한다.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135255" indent="-135255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-출타자 현황 전송 : </a:t>
                      </a:r>
                      <a:r>
                        <a:rPr lang="en-US" altLang="ko-KR" sz="1000" kern="1200" spc="-75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출타자에 대한 정보를 지휘관 또는 지휘통제실장에게 제공한다.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79375" marR="79375" marT="79375" marB="793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marL="0" indent="0" algn="ctr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목표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2700" marR="12700" marT="12700" marB="12700" anchor="ctr">
                    <a:lnL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 indent="-137795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spc="-25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 안드로이드 어플리케이션의 전체적인 설계 및 프로토콜 구축의 능력 향상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137795" indent="-137795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- 안드로이드를 이용한 군활용 최적화 프로그램 완성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79375" marR="79375" marT="79375" marB="793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560">
                <a:tc>
                  <a:txBody>
                    <a:bodyPr/>
                    <a:lstStyle/>
                    <a:p>
                      <a:pPr marL="0" indent="0" algn="ctr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환경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2700" marR="12700" marT="12700" marB="12700" anchor="ctr">
                    <a:lnL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1. 기능적 환경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358775" indent="-358775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- 스마트폰을 이용하여 간편하게 출타자와 관련된 행선지, 출타일자자, 신상정보 등을 공유하여 신속 정확하게 추척 관리 하여 체크 할 수 있다.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2. 기술적 환경</a:t>
                      </a: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/>
                      </a:r>
                      <a:b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</a:b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휴먼모음T" charset="0"/>
                          <a:ea typeface="휴먼모음T" charset="0"/>
                        </a:rPr>
                        <a:t>   - 다양한 레이아웃을 통해 안드로이드 인터페이스의 설계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휴먼모음T" charset="0"/>
                        <a:ea typeface="휴먼모음T" charset="0"/>
                      </a:endParaRPr>
                    </a:p>
                  </a:txBody>
                  <a:tcPr marL="79375" marR="79375" marT="79375" marB="793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65470" y="1203325"/>
            <a:ext cx="2796540" cy="49777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98909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755650" y="2780665"/>
            <a:ext cx="7633335" cy="576580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기술구현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6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422910" y="395605"/>
            <a:ext cx="8230235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기술구현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-9525" y="899160"/>
            <a:ext cx="46545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bliqueTopLeft"/>
              <a:lightRig rig="threePt" dir="t"/>
            </a:scene3d>
            <a:sp3d prstMaterial="warmMatte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▶</a:t>
            </a:r>
            <a:r>
              <a:rPr lang="en-US" altLang="ko-KR" sz="1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Node Js, Android 기술 구현</a:t>
            </a:r>
            <a:endParaRPr lang="ko-KR" altLang="en-US" sz="1400" cap="none" dirty="0" smtClean="0" b="1">
              <a:solidFill>
                <a:srgbClr val="000000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51460" y="1346200"/>
            <a:ext cx="4654550" cy="34702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508000" indent="-508000" algn="just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휴먼모음T" charset="0"/>
                <a:ea typeface="휴먼모음T" charset="0"/>
              </a:rPr>
              <a:t>-Nodejs 서버 구현 및 데이타 베이스 구축- </a:t>
            </a:r>
            <a:endParaRPr lang="ko-KR" altLang="en-US" sz="1500" cap="none" dirty="0" smtClean="0" b="0">
              <a:solidFill>
                <a:srgbClr val="000000"/>
              </a:solidFill>
              <a:latin typeface="휴먼모음T" charset="0"/>
              <a:ea typeface="휴먼모음T" charset="0"/>
            </a:endParaRPr>
          </a:p>
          <a:p>
            <a:pPr marL="507365" indent="-20955" algn="just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>
              <a:solidFill>
                <a:srgbClr val="000000"/>
              </a:solidFill>
              <a:latin typeface="휴먼모음T" charset="0"/>
              <a:ea typeface="휴먼모음T" charset="0"/>
            </a:endParaRPr>
          </a:p>
          <a:p>
            <a:pPr marL="507365" indent="-20955" algn="just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휴먼모음T" charset="0"/>
                <a:ea typeface="휴먼모음T" charset="0"/>
              </a:rPr>
              <a:t>-Nodejs의 익스플레스,MySQL,formidable 라이브러리를 이용하여 회원가입, 로그인, 출타자 등록 및 하루 출타자 조회를 구현하였다.</a:t>
            </a:r>
            <a:endParaRPr lang="ko-KR" altLang="en-US" sz="1500" cap="none" dirty="0" smtClean="0" b="0">
              <a:solidFill>
                <a:srgbClr val="000000"/>
              </a:solidFill>
              <a:latin typeface="휴먼모음T" charset="0"/>
              <a:ea typeface="휴먼모음T" charset="0"/>
            </a:endParaRPr>
          </a:p>
          <a:p>
            <a:pPr marL="507365" indent="-20955" algn="just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휴먼모음T" charset="0"/>
                <a:ea typeface="휴먼모음T" charset="0"/>
              </a:rPr>
              <a:t>추가적인 개발 및 데이터 가용성을 고려하여 인적사항 테이블을 따로 생성하였으며, 계정과 출타자의 등록 및 수정이 이루어 질 경우, 인적사항 테이블에 반영되어 데이터를 최신화 한다.</a:t>
            </a:r>
            <a:endParaRPr lang="ko-KR" altLang="en-US" sz="14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5076825" y="1348740"/>
            <a:ext cx="3550285" cy="3521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507365" indent="-20955" algn="just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휴먼모음T" charset="0"/>
                <a:ea typeface="휴먼모음T" charset="0"/>
              </a:rPr>
              <a:t>- Android 부분</a:t>
            </a:r>
            <a:endParaRPr lang="ko-KR" altLang="en-US" sz="1500" cap="none" dirty="0" smtClean="0" b="0">
              <a:solidFill>
                <a:srgbClr val="000000"/>
              </a:solidFill>
              <a:latin typeface="휴먼모음T" charset="0"/>
              <a:ea typeface="휴먼모음T" charset="0"/>
            </a:endParaRPr>
          </a:p>
          <a:p>
            <a:pPr marL="507365" indent="-20955" algn="just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>
              <a:solidFill>
                <a:srgbClr val="000000"/>
              </a:solidFill>
              <a:latin typeface="휴먼모음T" charset="0"/>
              <a:ea typeface="휴먼모음T" charset="0"/>
            </a:endParaRPr>
          </a:p>
          <a:p>
            <a:pPr marL="507365" indent="-20955" algn="just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휴먼모음T" charset="0"/>
                <a:ea typeface="휴먼모음T" charset="0"/>
              </a:rPr>
              <a:t>-로그인 액티비티 / 캘린더 액티비티로 나뉘어서 이루어진 코드입니다. LoginActivity에서는 기본적인 로그인 구성을 담은 함수들로 이루어져 있고, CalendarActivity는 달력, 날짜를 선택할 수 있는 Picker, 메뉴로 이루어져 있습니다.</a:t>
            </a:r>
            <a:endParaRPr lang="ko-KR" altLang="en-US" sz="14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4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422910" y="395605"/>
            <a:ext cx="8230235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기술구현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-9525" y="899160"/>
            <a:ext cx="46545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bliqueTopLeft"/>
              <a:lightRig rig="threePt" dir="t"/>
            </a:scene3d>
            <a:sp3d prstMaterial="warmMatte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▶ 성공 화면</a:t>
            </a:r>
            <a:endParaRPr lang="ko-KR" altLang="en-US" sz="1400" cap="none" dirty="0" smtClean="0" b="1">
              <a:solidFill>
                <a:srgbClr val="000000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25" descr="C:/Users/Administrator/AppData/Roaming/PolarisOffice/ETemp/3540_4759984/fImage173475338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065" y="1465580"/>
            <a:ext cx="6755130" cy="3775075"/>
          </a:xfrm>
          <a:prstGeom prst="rect"/>
          <a:noFill/>
        </p:spPr>
      </p:pic>
      <p:sp>
        <p:nvSpPr>
          <p:cNvPr id="27" name="TextBox 26"/>
          <p:cNvSpPr txBox="1">
            <a:spLocks/>
          </p:cNvSpPr>
          <p:nvPr/>
        </p:nvSpPr>
        <p:spPr>
          <a:xfrm rot="0">
            <a:off x="1837690" y="5582920"/>
            <a:ext cx="4654550" cy="3841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507365" indent="-20955" algn="ctr" fontAlgn="auto" defTabSz="50800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휴먼모음T" charset="0"/>
                <a:ea typeface="휴먼모음T" charset="0"/>
              </a:rPr>
              <a:t>&lt;하루 출타자 조회 구동 모습&gt;</a:t>
            </a:r>
            <a:endParaRPr lang="ko-KR" altLang="en-US" sz="1400" cap="none" dirty="0" smtClean="0" b="1">
              <a:solidFill>
                <a:srgbClr val="000000"/>
              </a:solidFill>
              <a:latin typeface="08서울남산체 B" charset="0"/>
              <a:ea typeface="08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5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755650" y="2780665"/>
            <a:ext cx="7633335" cy="576580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UI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8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ph type="title"/>
          </p:nvPr>
        </p:nvSpPr>
        <p:spPr>
          <a:xfrm rot="0">
            <a:off x="422910" y="395605"/>
            <a:ext cx="8230235" cy="504825"/>
          </a:xfrm>
          <a:prstGeom prst="rect"/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89535" y="817880"/>
            <a:ext cx="46545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bliqueTopLeft"/>
              <a:lightRig rig="threePt" dir="t"/>
            </a:scene3d>
            <a:sp3d prstMaterial="warmMatte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▶</a:t>
            </a:r>
            <a:r>
              <a:rPr lang="en-US" altLang="ko-KR" sz="1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cap="none" dirty="0" smtClean="0" b="1">
                <a:solidFill>
                  <a:srgbClr val="000000"/>
                </a:solidFill>
                <a:latin typeface="08서울남산체 B" charset="0"/>
                <a:ea typeface="08서울남산체 B" charset="0"/>
              </a:rPr>
              <a:t>국방 출타자 관리 앱</a:t>
            </a:r>
            <a:endParaRPr lang="ko-KR" altLang="en-US" sz="1400" cap="none" dirty="0" smtClean="0" b="1">
              <a:solidFill>
                <a:srgbClr val="000000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0">
            <a:off x="0" y="0"/>
            <a:ext cx="9144635" cy="4578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25" descr="C:/Users/Administrator/AppData/Roaming/PolarisOffice/ETemp/3540_4759984/fImage132147340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450" y="1604645"/>
            <a:ext cx="2533015" cy="4666615"/>
          </a:xfrm>
          <a:prstGeom prst="rect"/>
          <a:noFill/>
        </p:spPr>
      </p:pic>
      <p:pic>
        <p:nvPicPr>
          <p:cNvPr id="28" name="그림 27" descr="C:/Users/Administrator/AppData/Roaming/PolarisOffice/ETemp/3540_4759984/fImage11933134265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0785" y="1602105"/>
            <a:ext cx="2615565" cy="4650740"/>
          </a:xfrm>
          <a:prstGeom prst="rect"/>
          <a:noFill/>
        </p:spPr>
      </p:pic>
      <p:pic>
        <p:nvPicPr>
          <p:cNvPr id="29" name="그림 28" descr="C:/Users/Administrator/AppData/Roaming/PolarisOffice/ETemp/3540_4759984/fImage2492043439169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12795" y="1610995"/>
            <a:ext cx="2606675" cy="46431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34429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80</Paragraphs>
  <Words>243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msk</dc:creator>
  <cp:lastModifiedBy>Polaris Office</cp:lastModifiedBy>
  <dc:title>슬라이드 1</dc:title>
  <dcterms:modified xsi:type="dcterms:W3CDTF">2013-10-25T14:36:59Z</dcterms:modified>
</cp:coreProperties>
</file>