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8"/>
  </p:notesMasterIdLst>
  <p:sldIdLst>
    <p:sldId id="256" r:id="rId2"/>
    <p:sldId id="268" r:id="rId3"/>
    <p:sldId id="270" r:id="rId4"/>
    <p:sldId id="269" r:id="rId5"/>
    <p:sldId id="258" r:id="rId6"/>
    <p:sldId id="271" r:id="rId7"/>
    <p:sldId id="272" r:id="rId8"/>
    <p:sldId id="259" r:id="rId9"/>
    <p:sldId id="274" r:id="rId10"/>
    <p:sldId id="275" r:id="rId11"/>
    <p:sldId id="273" r:id="rId12"/>
    <p:sldId id="260" r:id="rId13"/>
    <p:sldId id="262" r:id="rId14"/>
    <p:sldId id="265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67696-4B5F-4F87-A983-A6ABD2DD594C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826E-2AAA-4AB1-878E-7E59D964B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7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1826E-2AAA-4AB1-878E-7E59D964B64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1826E-2AAA-4AB1-878E-7E59D964B64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72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44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8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6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2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8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24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0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AD925C2-0B9F-423C-A587-0166DB18F84A}" type="datetimeFigureOut">
              <a:rPr lang="ko-KR" altLang="en-US" smtClean="0"/>
              <a:t>2018-11-24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32FF88-463C-4A14-B662-C8E4B9B7862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21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5E25F-2826-445D-9F85-57537D750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749009"/>
          </a:xfrm>
        </p:spPr>
        <p:txBody>
          <a:bodyPr>
            <a:normAutofit/>
          </a:bodyPr>
          <a:lstStyle/>
          <a:p>
            <a:pPr algn="ctr"/>
            <a:r>
              <a:rPr lang="ko-KR" altLang="en-US" sz="4400" dirty="0"/>
              <a:t>종합설계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D88ADB-48D4-4B8B-8B90-C83F26CCF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5173" y="3429000"/>
            <a:ext cx="3399567" cy="1749009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chemeClr val="bg1"/>
                </a:solidFill>
              </a:rPr>
              <a:t>컴퓨터공학</a:t>
            </a:r>
            <a:r>
              <a:rPr lang="en-US" altLang="ko-KR" sz="1800" dirty="0">
                <a:solidFill>
                  <a:schemeClr val="bg1"/>
                </a:solidFill>
              </a:rPr>
              <a:t> 2013154037 </a:t>
            </a:r>
            <a:r>
              <a:rPr lang="ko-KR" altLang="en-US" sz="1800" dirty="0" err="1">
                <a:solidFill>
                  <a:schemeClr val="bg1"/>
                </a:solidFill>
              </a:rPr>
              <a:t>정다비치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컴퓨터공학 </a:t>
            </a:r>
            <a:r>
              <a:rPr lang="en-US" altLang="ko-KR" sz="1800" dirty="0">
                <a:solidFill>
                  <a:schemeClr val="bg1"/>
                </a:solidFill>
              </a:rPr>
              <a:t>2013154025 </a:t>
            </a:r>
            <a:r>
              <a:rPr lang="ko-KR" altLang="en-US" sz="1800" dirty="0">
                <a:solidFill>
                  <a:schemeClr val="bg1"/>
                </a:solidFill>
              </a:rPr>
              <a:t>이주호</a:t>
            </a:r>
            <a:endParaRPr lang="en-US" altLang="ko-KR" sz="1800" dirty="0">
              <a:solidFill>
                <a:schemeClr val="bg1"/>
              </a:solidFill>
            </a:endParaRPr>
          </a:p>
          <a:p>
            <a:r>
              <a:rPr lang="ko-KR" altLang="en-US" sz="1800" dirty="0">
                <a:solidFill>
                  <a:schemeClr val="bg1"/>
                </a:solidFill>
              </a:rPr>
              <a:t>소프트웨어공학 </a:t>
            </a:r>
            <a:r>
              <a:rPr lang="en-US" altLang="ko-KR" sz="1800" dirty="0">
                <a:solidFill>
                  <a:schemeClr val="bg1"/>
                </a:solidFill>
              </a:rPr>
              <a:t>2014156036 </a:t>
            </a:r>
            <a:r>
              <a:rPr lang="ko-KR" altLang="en-US" sz="1800" dirty="0">
                <a:solidFill>
                  <a:schemeClr val="bg1"/>
                </a:solidFill>
              </a:rPr>
              <a:t>이원기</a:t>
            </a:r>
          </a:p>
        </p:txBody>
      </p:sp>
    </p:spTree>
    <p:extLst>
      <p:ext uri="{BB962C8B-B14F-4D97-AF65-F5344CB8AC3E}">
        <p14:creationId xmlns:p14="http://schemas.microsoft.com/office/powerpoint/2010/main" val="39066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2994-51FF-4588-A0D4-2C2AA25A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F30F36-FD9A-4AD7-9E52-43DD45E0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214" y="2296674"/>
            <a:ext cx="793355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7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B2994-51FF-4588-A0D4-2C2AA25A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아키텍처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3B8CB5C-2D45-4C46-A9FC-6053FAB4DA29}"/>
              </a:ext>
            </a:extLst>
          </p:cNvPr>
          <p:cNvSpPr/>
          <p:nvPr/>
        </p:nvSpPr>
        <p:spPr>
          <a:xfrm>
            <a:off x="758190" y="3638718"/>
            <a:ext cx="1905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적외선 카메라</a:t>
            </a:r>
            <a:endParaRPr lang="en-US" altLang="ko-KR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521FD0E-A61C-40A6-8256-77290B70CFC6}"/>
              </a:ext>
            </a:extLst>
          </p:cNvPr>
          <p:cNvSpPr/>
          <p:nvPr/>
        </p:nvSpPr>
        <p:spPr>
          <a:xfrm>
            <a:off x="3651885" y="4467114"/>
            <a:ext cx="1905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Bluetooth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87B7187-C9F1-4017-A491-A66BD94DAEEF}"/>
              </a:ext>
            </a:extLst>
          </p:cNvPr>
          <p:cNvSpPr/>
          <p:nvPr/>
        </p:nvSpPr>
        <p:spPr>
          <a:xfrm>
            <a:off x="6545580" y="3638718"/>
            <a:ext cx="1905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</a:t>
            </a:r>
            <a:endParaRPr lang="en-US" altLang="ko-KR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B962512-12B1-4EF6-88E8-26A2642CE9EC}"/>
              </a:ext>
            </a:extLst>
          </p:cNvPr>
          <p:cNvSpPr/>
          <p:nvPr/>
        </p:nvSpPr>
        <p:spPr>
          <a:xfrm>
            <a:off x="3651885" y="3649251"/>
            <a:ext cx="1905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Wi-fi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8D3153-7001-4051-98DF-A542D4FB0F3E}"/>
              </a:ext>
            </a:extLst>
          </p:cNvPr>
          <p:cNvSpPr/>
          <p:nvPr/>
        </p:nvSpPr>
        <p:spPr>
          <a:xfrm>
            <a:off x="758190" y="4686636"/>
            <a:ext cx="1905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블루투스 모듈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87FB43-46AE-4A2F-9FD2-2AE1EB9E4F8C}"/>
              </a:ext>
            </a:extLst>
          </p:cNvPr>
          <p:cNvSpPr/>
          <p:nvPr/>
        </p:nvSpPr>
        <p:spPr>
          <a:xfrm>
            <a:off x="9439275" y="3638718"/>
            <a:ext cx="1905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재난 예방</a:t>
            </a:r>
            <a:endParaRPr lang="en-US" altLang="ko-KR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19E3F4A-1418-4516-8A8C-69097306F720}"/>
              </a:ext>
            </a:extLst>
          </p:cNvPr>
          <p:cNvSpPr/>
          <p:nvPr/>
        </p:nvSpPr>
        <p:spPr>
          <a:xfrm>
            <a:off x="9439275" y="4462407"/>
            <a:ext cx="1905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안전성 재고</a:t>
            </a: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98A6F2-F91A-401D-A786-6FBC75AA1106}"/>
              </a:ext>
            </a:extLst>
          </p:cNvPr>
          <p:cNvSpPr/>
          <p:nvPr/>
        </p:nvSpPr>
        <p:spPr>
          <a:xfrm>
            <a:off x="6545580" y="4462407"/>
            <a:ext cx="1905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389120-1E61-4AEA-836F-969272EF8473}"/>
              </a:ext>
            </a:extLst>
          </p:cNvPr>
          <p:cNvSpPr/>
          <p:nvPr/>
        </p:nvSpPr>
        <p:spPr>
          <a:xfrm>
            <a:off x="758190" y="2590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디바이스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DBDB43-5D57-493A-B892-0D1BDEE4B650}"/>
              </a:ext>
            </a:extLst>
          </p:cNvPr>
          <p:cNvSpPr/>
          <p:nvPr/>
        </p:nvSpPr>
        <p:spPr>
          <a:xfrm>
            <a:off x="3651885" y="2590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7BD133-2B38-4739-8974-04D7B76D006D}"/>
              </a:ext>
            </a:extLst>
          </p:cNvPr>
          <p:cNvSpPr/>
          <p:nvPr/>
        </p:nvSpPr>
        <p:spPr>
          <a:xfrm>
            <a:off x="6545580" y="2590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클라우드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E2197DC-3EDF-405C-9CE7-C624F1EA6162}"/>
              </a:ext>
            </a:extLst>
          </p:cNvPr>
          <p:cNvSpPr/>
          <p:nvPr/>
        </p:nvSpPr>
        <p:spPr>
          <a:xfrm>
            <a:off x="9439275" y="2590800"/>
            <a:ext cx="1905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616F899-25EE-4E75-83BE-4699FB42CE52}"/>
              </a:ext>
            </a:extLst>
          </p:cNvPr>
          <p:cNvCxnSpPr>
            <a:stCxn id="12" idx="0"/>
            <a:endCxn id="6" idx="4"/>
          </p:cNvCxnSpPr>
          <p:nvPr/>
        </p:nvCxnSpPr>
        <p:spPr>
          <a:xfrm flipV="1">
            <a:off x="1710690" y="4172118"/>
            <a:ext cx="0" cy="514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B931626-B21F-426F-9355-D29330B8A6D4}"/>
              </a:ext>
            </a:extLst>
          </p:cNvPr>
          <p:cNvCxnSpPr>
            <a:stCxn id="11" idx="2"/>
            <a:endCxn id="6" idx="6"/>
          </p:cNvCxnSpPr>
          <p:nvPr/>
        </p:nvCxnSpPr>
        <p:spPr>
          <a:xfrm flipH="1" flipV="1">
            <a:off x="2663190" y="3905418"/>
            <a:ext cx="988695" cy="1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2429D09-6049-4DB2-A572-474760895811}"/>
              </a:ext>
            </a:extLst>
          </p:cNvPr>
          <p:cNvCxnSpPr>
            <a:stCxn id="8" idx="2"/>
            <a:endCxn id="6" idx="5"/>
          </p:cNvCxnSpPr>
          <p:nvPr/>
        </p:nvCxnSpPr>
        <p:spPr>
          <a:xfrm flipH="1" flipV="1">
            <a:off x="2384209" y="4094003"/>
            <a:ext cx="1267676" cy="639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ABE2875-9DD4-4E97-9E53-7E9173A2FF6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5556885" y="3905418"/>
            <a:ext cx="988695" cy="82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5D14C07-C158-435C-9795-8571F5EC0BE4}"/>
              </a:ext>
            </a:extLst>
          </p:cNvPr>
          <p:cNvCxnSpPr>
            <a:stCxn id="8" idx="6"/>
            <a:endCxn id="17" idx="2"/>
          </p:cNvCxnSpPr>
          <p:nvPr/>
        </p:nvCxnSpPr>
        <p:spPr>
          <a:xfrm flipV="1">
            <a:off x="5556885" y="4729107"/>
            <a:ext cx="988695" cy="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15893A3-690B-4305-AECF-2D7216DE50FF}"/>
              </a:ext>
            </a:extLst>
          </p:cNvPr>
          <p:cNvCxnSpPr>
            <a:stCxn id="11" idx="6"/>
            <a:endCxn id="17" idx="1"/>
          </p:cNvCxnSpPr>
          <p:nvPr/>
        </p:nvCxnSpPr>
        <p:spPr>
          <a:xfrm>
            <a:off x="5556885" y="3915951"/>
            <a:ext cx="1267676" cy="624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D8765C6-F467-405B-B892-A21B176D8696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 flipV="1">
            <a:off x="5556885" y="3716833"/>
            <a:ext cx="1267676" cy="199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3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7A25C-E46F-464D-9074-DCA4E58B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사례</a:t>
            </a:r>
            <a:r>
              <a:rPr lang="en-US" altLang="ko-KR" dirty="0"/>
              <a:t>(</a:t>
            </a:r>
            <a:r>
              <a:rPr lang="ko-KR" altLang="en-US" dirty="0" err="1"/>
              <a:t>유스케이스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7DD4184-B344-4B44-89C1-DFD4E4BE4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281" y="2093220"/>
            <a:ext cx="6662168" cy="43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6B546-D9EF-4DC1-A9A9-4EDC79AB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사례</a:t>
            </a:r>
            <a:r>
              <a:rPr lang="en-US" altLang="ko-KR" dirty="0"/>
              <a:t>(</a:t>
            </a:r>
            <a:r>
              <a:rPr lang="ko-KR" altLang="en-US" dirty="0" err="1"/>
              <a:t>유스케이스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E304E0-CE2F-4E3A-95BA-38113200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58" y="2327717"/>
            <a:ext cx="2527232" cy="2531589"/>
          </a:xfrm>
          <a:prstGeom prst="rect">
            <a:avLst/>
          </a:prstGeom>
        </p:spPr>
      </p:pic>
      <p:pic>
        <p:nvPicPr>
          <p:cNvPr id="9220" name="Picture 4" descr="ìëì´ë¸">
            <a:extLst>
              <a:ext uri="{FF2B5EF4-FFF2-40B4-BE49-F238E27FC236}">
                <a16:creationId xmlns:a16="http://schemas.microsoft.com/office/drawing/2014/main" id="{DBBD0601-5FB8-4902-883A-CF23B7F57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7" t="14021" r="17029" b="10684"/>
          <a:stretch/>
        </p:blipFill>
        <p:spPr bwMode="auto">
          <a:xfrm>
            <a:off x="5038297" y="2561454"/>
            <a:ext cx="2006221" cy="23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t1.daumcdn.net/cfile/tistory/25319C4052D8EAC52B">
            <a:extLst>
              <a:ext uri="{FF2B5EF4-FFF2-40B4-BE49-F238E27FC236}">
                <a16:creationId xmlns:a16="http://schemas.microsoft.com/office/drawing/2014/main" id="{948A8493-EE41-420D-8639-AEBDEE30A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633" y="2477609"/>
            <a:ext cx="3389338" cy="238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5B9A4C7-B90E-4175-B758-8E0AD3E1257B}"/>
              </a:ext>
            </a:extLst>
          </p:cNvPr>
          <p:cNvSpPr/>
          <p:nvPr/>
        </p:nvSpPr>
        <p:spPr>
          <a:xfrm>
            <a:off x="3262692" y="3140238"/>
            <a:ext cx="1830197" cy="90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가스 감지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A0A832A-9CD1-4BEE-BE42-DADC29C1DBF0}"/>
              </a:ext>
            </a:extLst>
          </p:cNvPr>
          <p:cNvSpPr/>
          <p:nvPr/>
        </p:nvSpPr>
        <p:spPr>
          <a:xfrm>
            <a:off x="6923086" y="3140238"/>
            <a:ext cx="1830197" cy="906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탐지한 가스 전송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C8A0F0-F9DE-41BB-A0DF-5F5658CF1656}"/>
              </a:ext>
            </a:extLst>
          </p:cNvPr>
          <p:cNvSpPr/>
          <p:nvPr/>
        </p:nvSpPr>
        <p:spPr>
          <a:xfrm>
            <a:off x="8643214" y="5095752"/>
            <a:ext cx="3108175" cy="750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전송 받은 가스의 적외선을 비교하여 가스의 농도와 종류를 판별하여 나타냄</a:t>
            </a:r>
          </a:p>
        </p:txBody>
      </p:sp>
    </p:spTree>
    <p:extLst>
      <p:ext uri="{BB962C8B-B14F-4D97-AF65-F5344CB8AC3E}">
        <p14:creationId xmlns:p14="http://schemas.microsoft.com/office/powerpoint/2010/main" val="137574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4E5DA-AFC8-4869-87F8-BC1F15D1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5D776F-E7F6-4354-A1BF-4C3AE804A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29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30A6B-911C-407A-83CF-6DC535AB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6CD55D9-D0D1-46AB-A5E9-4A7301F1C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382608"/>
              </p:ext>
            </p:extLst>
          </p:nvPr>
        </p:nvGraphicFramePr>
        <p:xfrm>
          <a:off x="1708784" y="2430144"/>
          <a:ext cx="8989695" cy="3162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5736">
                  <a:extLst>
                    <a:ext uri="{9D8B030D-6E8A-4147-A177-3AD203B41FA5}">
                      <a16:colId xmlns:a16="http://schemas.microsoft.com/office/drawing/2014/main" val="47904115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4245168003"/>
                    </a:ext>
                  </a:extLst>
                </a:gridCol>
                <a:gridCol w="2118359">
                  <a:extLst>
                    <a:ext uri="{9D8B030D-6E8A-4147-A177-3AD203B41FA5}">
                      <a16:colId xmlns:a16="http://schemas.microsoft.com/office/drawing/2014/main" val="627312822"/>
                    </a:ext>
                  </a:extLst>
                </a:gridCol>
              </a:tblGrid>
              <a:tr h="52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기간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작업일수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4590135"/>
                  </a:ext>
                </a:extLst>
              </a:tr>
              <a:tr h="52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제안서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11/14 ~ 11/24</a:t>
                      </a:r>
                      <a:endParaRPr lang="ko-KR" alt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10</a:t>
                      </a:r>
                      <a:r>
                        <a:rPr lang="ko-KR" altLang="en-US" sz="22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38294"/>
                  </a:ext>
                </a:extLst>
              </a:tr>
              <a:tr h="52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제안서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11/28</a:t>
                      </a:r>
                      <a:endParaRPr lang="ko-KR" alt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1</a:t>
                      </a:r>
                      <a:r>
                        <a:rPr lang="ko-KR" altLang="en-US" sz="22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047064"/>
                  </a:ext>
                </a:extLst>
              </a:tr>
              <a:tr h="52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하드웨어 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12/19 ~ 12/31</a:t>
                      </a:r>
                      <a:endParaRPr lang="ko-KR" alt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12</a:t>
                      </a:r>
                      <a:r>
                        <a:rPr lang="ko-KR" altLang="en-US" sz="22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731559"/>
                  </a:ext>
                </a:extLst>
              </a:tr>
              <a:tr h="52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코딩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1/1 ~ 1/31</a:t>
                      </a:r>
                      <a:endParaRPr lang="ko-KR" alt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30</a:t>
                      </a:r>
                      <a:r>
                        <a:rPr lang="ko-KR" altLang="en-US" sz="22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75428"/>
                  </a:ext>
                </a:extLst>
              </a:tr>
              <a:tr h="52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dirty="0"/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2/1 ~ 2/8</a:t>
                      </a:r>
                      <a:endParaRPr lang="ko-KR" altLang="en-US" sz="2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200" dirty="0"/>
                        <a:t>7</a:t>
                      </a:r>
                      <a:r>
                        <a:rPr lang="ko-KR" altLang="en-US" sz="2200" dirty="0"/>
                        <a:t>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72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71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C9053-0D1E-4198-9D94-0DBC23E5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9FB1B-9649-4AEE-A9EB-129614B9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가스가 누출 된 것인지 농도로 판별 가능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가스의 종류 무지에 의한 큰 사고 발생 방지</a:t>
            </a:r>
          </a:p>
        </p:txBody>
      </p:sp>
    </p:spTree>
    <p:extLst>
      <p:ext uri="{BB962C8B-B14F-4D97-AF65-F5344CB8AC3E}">
        <p14:creationId xmlns:p14="http://schemas.microsoft.com/office/powerpoint/2010/main" val="192189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E8BD6-D49A-4FA7-A81D-EEC49243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7B9C6-70F8-44BF-970A-2F000DBC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1" dirty="0" err="1"/>
              <a:t>빙그레공장</a:t>
            </a:r>
            <a:r>
              <a:rPr lang="ko-KR" altLang="en-US" b="1" dirty="0"/>
              <a:t> 폭발사고</a:t>
            </a:r>
            <a:r>
              <a:rPr lang="en-US" altLang="ko-KR" b="1" dirty="0"/>
              <a:t>…</a:t>
            </a:r>
            <a:r>
              <a:rPr lang="ko-KR" altLang="en-US" b="1" dirty="0"/>
              <a:t>암모니아 가스 </a:t>
            </a:r>
            <a:r>
              <a:rPr lang="ko-KR" altLang="en-US" b="1" dirty="0" err="1"/>
              <a:t>노출시</a:t>
            </a:r>
            <a:r>
              <a:rPr lang="ko-KR" altLang="en-US" b="1" dirty="0"/>
              <a:t> 인체 영향은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빙그레 공장에서 누출된 암모니아 가스는 </a:t>
            </a:r>
            <a:r>
              <a:rPr lang="ko-KR" altLang="en-US" dirty="0" err="1"/>
              <a:t>압축식</a:t>
            </a:r>
            <a:r>
              <a:rPr lang="ko-KR" altLang="en-US" dirty="0"/>
              <a:t> 냉동기의 냉매로 이용되는 무수 암모니아로</a:t>
            </a:r>
            <a:r>
              <a:rPr lang="en-US" altLang="ko-KR" dirty="0"/>
              <a:t>, </a:t>
            </a:r>
            <a:r>
              <a:rPr lang="ko-KR" altLang="en-US" dirty="0" err="1"/>
              <a:t>호흡시</a:t>
            </a:r>
            <a:r>
              <a:rPr lang="ko-KR" altLang="en-US" dirty="0"/>
              <a:t> 질식을 일으킬 수 있으며 심할 경우 화상을 입을 수도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 가스에 노출되면 눈과 피부</a:t>
            </a:r>
            <a:r>
              <a:rPr lang="en-US" altLang="ko-KR" dirty="0"/>
              <a:t>, </a:t>
            </a:r>
            <a:r>
              <a:rPr lang="ko-KR" altLang="en-US" dirty="0"/>
              <a:t>점막 등을 심하게 자극하고</a:t>
            </a:r>
            <a:r>
              <a:rPr lang="en-US" altLang="ko-KR" dirty="0"/>
              <a:t>, </a:t>
            </a:r>
            <a:r>
              <a:rPr lang="ko-KR" altLang="en-US" dirty="0"/>
              <a:t>피부 접촉 시 </a:t>
            </a:r>
            <a:r>
              <a:rPr lang="ko-KR" altLang="en-US" dirty="0" err="1"/>
              <a:t>홍반</a:t>
            </a:r>
            <a:r>
              <a:rPr lang="en-US" altLang="ko-KR" dirty="0"/>
              <a:t>, </a:t>
            </a:r>
            <a:r>
              <a:rPr lang="ko-KR" altLang="en-US" dirty="0"/>
              <a:t>화상</a:t>
            </a:r>
            <a:r>
              <a:rPr lang="en-US" altLang="ko-KR" dirty="0"/>
              <a:t>, </a:t>
            </a:r>
            <a:r>
              <a:rPr lang="ko-KR" altLang="en-US" dirty="0"/>
              <a:t>통증</a:t>
            </a:r>
            <a:r>
              <a:rPr lang="en-US" altLang="ko-KR" dirty="0"/>
              <a:t>, </a:t>
            </a:r>
            <a:r>
              <a:rPr lang="ko-KR" altLang="en-US" dirty="0"/>
              <a:t>부식</a:t>
            </a:r>
            <a:r>
              <a:rPr lang="en-US" altLang="ko-KR" dirty="0"/>
              <a:t>, </a:t>
            </a:r>
            <a:r>
              <a:rPr lang="ko-KR" altLang="en-US" dirty="0"/>
              <a:t>수종 등의 증상을 일으킬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암모니아 가스가 인체에 미치는 영향은 그 농도</a:t>
            </a:r>
            <a:r>
              <a:rPr lang="en-US" altLang="ko-KR" dirty="0"/>
              <a:t>(ppm)</a:t>
            </a:r>
            <a:r>
              <a:rPr lang="ko-KR" altLang="en-US" dirty="0"/>
              <a:t>와 접촉 시간에 따라 달라지며</a:t>
            </a:r>
            <a:r>
              <a:rPr lang="en-US" altLang="ko-KR" dirty="0"/>
              <a:t>, </a:t>
            </a:r>
            <a:r>
              <a:rPr lang="ko-KR" altLang="en-US" dirty="0"/>
              <a:t>적용할 수 있는 해독제는 별도로 없다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위와 같이 고농도의 유해가스는 누출되었을 시에 인체에 치명적이기 때문에 누출의 범위와 위치를 정확하게 아는 것이 중요하다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Picture 2" descr="http://www.rapportian.com/news/photo/201402/16121_13147_1617.jpg">
            <a:extLst>
              <a:ext uri="{FF2B5EF4-FFF2-40B4-BE49-F238E27FC236}">
                <a16:creationId xmlns:a16="http://schemas.microsoft.com/office/drawing/2014/main" id="{A9E43BF3-4A60-4BC6-9F27-44970ADC9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80496"/>
            <a:ext cx="5697875" cy="319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8AFA8C6-E817-4FCC-A8CC-52CFB25B50F2}"/>
              </a:ext>
            </a:extLst>
          </p:cNvPr>
          <p:cNvSpPr txBox="1">
            <a:spLocks/>
          </p:cNvSpPr>
          <p:nvPr/>
        </p:nvSpPr>
        <p:spPr>
          <a:xfrm>
            <a:off x="6095999" y="5395080"/>
            <a:ext cx="5804849" cy="79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http://www.rapportian.com/news/articleView.html?idxno=16121</a:t>
            </a:r>
            <a:br>
              <a:rPr lang="ko-KR" altLang="en-US" sz="1600" dirty="0"/>
            </a:b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681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ile2.nocutnews.co.kr/newsroom/image/2014/12/11/20141211153919271367.jpg">
            <a:extLst>
              <a:ext uri="{FF2B5EF4-FFF2-40B4-BE49-F238E27FC236}">
                <a16:creationId xmlns:a16="http://schemas.microsoft.com/office/drawing/2014/main" id="{1E65955C-C354-466D-BB55-23409D213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54"/>
          <a:stretch/>
        </p:blipFill>
        <p:spPr bwMode="auto">
          <a:xfrm>
            <a:off x="6095999" y="2180496"/>
            <a:ext cx="5697874" cy="319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6E8BD6-D49A-4FA7-A81D-EEC49243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7B9C6-70F8-44BF-970A-2F000DBC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대구 </a:t>
            </a:r>
            <a:r>
              <a:rPr lang="ko-KR" altLang="en-US" b="1" dirty="0" err="1"/>
              <a:t>염소가스누출사고</a:t>
            </a:r>
            <a:r>
              <a:rPr lang="en-US" altLang="ko-KR" b="1" dirty="0"/>
              <a:t>… </a:t>
            </a:r>
            <a:r>
              <a:rPr lang="ko-KR" altLang="en-US" b="1" dirty="0"/>
              <a:t>늑장대처 </a:t>
            </a:r>
            <a:r>
              <a:rPr lang="en-US" altLang="ko-KR" b="1" dirty="0"/>
              <a:t>'</a:t>
            </a:r>
            <a:r>
              <a:rPr lang="ko-KR" altLang="en-US" b="1" dirty="0"/>
              <a:t>화 키워</a:t>
            </a:r>
            <a:r>
              <a:rPr lang="en-US" altLang="ko-KR" b="1" dirty="0"/>
              <a:t>'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유출된 가스의 성분 파악이 늦어지면서 대피 명령 등 후속조치를 </a:t>
            </a:r>
            <a:r>
              <a:rPr lang="ko-KR" altLang="en-US" dirty="0" err="1"/>
              <a:t>재때</a:t>
            </a:r>
            <a:r>
              <a:rPr lang="ko-KR" altLang="en-US" dirty="0"/>
              <a:t> 내리지 못했다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소방관계자는 </a:t>
            </a:r>
            <a:r>
              <a:rPr lang="en-US" altLang="ko-KR" dirty="0"/>
              <a:t>"</a:t>
            </a:r>
            <a:r>
              <a:rPr lang="ko-KR" altLang="en-US" dirty="0"/>
              <a:t>원 탱크에서 바로 누출됐다면 어떤 물질인지를 알기때문에 바로 대처가 가능한데 누출된 가스가 어떤 성분인지를 몰라 이를 확인하느라 조치가 늦어졌다</a:t>
            </a:r>
            <a:r>
              <a:rPr lang="en-US" altLang="ko-KR" dirty="0"/>
              <a:t>"</a:t>
            </a:r>
            <a:r>
              <a:rPr lang="ko-KR" altLang="en-US" dirty="0"/>
              <a:t>고 밝혔다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또한 누출된 가스의 성분을 확인하지 못하여 대응이 늦어질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8AFA8C6-E817-4FCC-A8CC-52CFB25B50F2}"/>
              </a:ext>
            </a:extLst>
          </p:cNvPr>
          <p:cNvSpPr txBox="1">
            <a:spLocks/>
          </p:cNvSpPr>
          <p:nvPr/>
        </p:nvSpPr>
        <p:spPr>
          <a:xfrm>
            <a:off x="6095999" y="5395080"/>
            <a:ext cx="5804849" cy="79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http://m.nocutnews.co.kr/news/4339386#_enliple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7750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604FAD1-6287-4E31-A816-79C4A888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193339"/>
            <a:ext cx="5697875" cy="32790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6E8BD6-D49A-4FA7-A81D-EEC49243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7B9C6-70F8-44BF-970A-2F000DBC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r>
              <a:rPr lang="ko-KR" altLang="en-US" b="1" dirty="0"/>
              <a:t>도시가스 연료전환 아파트서 </a:t>
            </a:r>
            <a:r>
              <a:rPr lang="en-US" altLang="ko-KR" b="1" dirty="0"/>
              <a:t>LPG</a:t>
            </a:r>
            <a:r>
              <a:rPr lang="ko-KR" altLang="en-US" b="1" dirty="0"/>
              <a:t>누출</a:t>
            </a:r>
            <a:r>
              <a:rPr lang="en-US" altLang="ko-KR" b="1" dirty="0"/>
              <a:t>·</a:t>
            </a:r>
            <a:r>
              <a:rPr lang="ko-KR" altLang="en-US" b="1" dirty="0"/>
              <a:t>화재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경찰과 가스안전공사의 조사결과에 따르면 해당 아파트는 집단공급방식으로 </a:t>
            </a:r>
            <a:r>
              <a:rPr lang="en-US" altLang="ko-KR" dirty="0"/>
              <a:t>LPG</a:t>
            </a:r>
            <a:r>
              <a:rPr lang="ko-KR" altLang="en-US" dirty="0"/>
              <a:t>를 사용하던 시설</a:t>
            </a:r>
            <a:r>
              <a:rPr lang="en-US" altLang="ko-KR" dirty="0"/>
              <a:t>(4</a:t>
            </a:r>
            <a:r>
              <a:rPr lang="ko-KR" altLang="en-US" dirty="0" err="1"/>
              <a:t>개동</a:t>
            </a:r>
            <a:r>
              <a:rPr lang="ko-KR" altLang="en-US" dirty="0"/>
              <a:t> </a:t>
            </a:r>
            <a:r>
              <a:rPr lang="en-US" altLang="ko-KR" dirty="0"/>
              <a:t>260</a:t>
            </a:r>
            <a:r>
              <a:rPr lang="ko-KR" altLang="en-US" dirty="0"/>
              <a:t>세대</a:t>
            </a:r>
            <a:r>
              <a:rPr lang="en-US" altLang="ko-KR" dirty="0"/>
              <a:t>)</a:t>
            </a:r>
            <a:r>
              <a:rPr lang="ko-KR" altLang="en-US" dirty="0"/>
              <a:t>로 최근</a:t>
            </a:r>
            <a:r>
              <a:rPr lang="en-US" altLang="ko-KR" dirty="0"/>
              <a:t>, </a:t>
            </a:r>
            <a:r>
              <a:rPr lang="ko-KR" altLang="en-US" dirty="0"/>
              <a:t>도시가스로 </a:t>
            </a:r>
            <a:r>
              <a:rPr lang="ko-KR" altLang="en-US" dirty="0" err="1"/>
              <a:t>연료전환하는</a:t>
            </a:r>
            <a:r>
              <a:rPr lang="ko-KR" altLang="en-US" dirty="0"/>
              <a:t> 공사가 진행 중이었다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이날 사고는 계량기 교체 후 연결부위에서 가스가 누출</a:t>
            </a:r>
            <a:r>
              <a:rPr lang="en-US" altLang="ko-KR" dirty="0"/>
              <a:t>, </a:t>
            </a:r>
            <a:r>
              <a:rPr lang="ko-KR" altLang="en-US" dirty="0"/>
              <a:t>인근에 있던 미상의 점화원에 의해 화재가 발생한 것으로 추정된다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가스의 누출이 있었는지 인지하지 못하고 작업을 하던 중에 큰 사고로 이어졌다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8AFA8C6-E817-4FCC-A8CC-52CFB25B50F2}"/>
              </a:ext>
            </a:extLst>
          </p:cNvPr>
          <p:cNvSpPr txBox="1">
            <a:spLocks/>
          </p:cNvSpPr>
          <p:nvPr/>
        </p:nvSpPr>
        <p:spPr>
          <a:xfrm>
            <a:off x="6095999" y="5395080"/>
            <a:ext cx="5804849" cy="79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https://www.gasnews.com/news/articleView.html?idxno=71082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188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E8BD6-D49A-4FA7-A81D-EEC49243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7B9C6-70F8-44BF-970A-2F000DBC9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산업 현장에서나 일상에서 이용하고 있는 가스에 의한 사고 및 확산 방지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적외선 카메라를 이용하여 온도를 측정하는 것</a:t>
            </a:r>
            <a:r>
              <a:rPr lang="en-US" altLang="ko-KR" sz="2400" dirty="0"/>
              <a:t>(</a:t>
            </a:r>
            <a:r>
              <a:rPr lang="ko-KR" altLang="en-US" sz="2400" dirty="0"/>
              <a:t>방사율을 이용</a:t>
            </a:r>
            <a:r>
              <a:rPr lang="en-US" altLang="ko-KR" sz="2400" dirty="0"/>
              <a:t>)</a:t>
            </a:r>
            <a:r>
              <a:rPr lang="ko-KR" altLang="en-US" sz="2400" dirty="0"/>
              <a:t>을 보고 가스도 적외선을 이용하여 농도를 비교한다면 종류와 농도를 한번에 알 수 있을 것이라 생각</a:t>
            </a:r>
          </a:p>
        </p:txBody>
      </p:sp>
    </p:spTree>
    <p:extLst>
      <p:ext uri="{BB962C8B-B14F-4D97-AF65-F5344CB8AC3E}">
        <p14:creationId xmlns:p14="http://schemas.microsoft.com/office/powerpoint/2010/main" val="324655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E8BD6-D49A-4FA7-A81D-EEC49243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기술 조사 및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7B9C6-70F8-44BF-970A-2F000DBC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r>
              <a:rPr lang="ko-KR" altLang="en-US" b="1" dirty="0"/>
              <a:t>가스안전 지킴이 </a:t>
            </a:r>
            <a:r>
              <a:rPr lang="ko-KR" altLang="en-US" b="1" dirty="0" err="1"/>
              <a:t>가스누설경보기</a:t>
            </a:r>
            <a:r>
              <a:rPr lang="en-US" altLang="ko-KR" b="1" dirty="0"/>
              <a:t>/</a:t>
            </a:r>
            <a:r>
              <a:rPr lang="ko-KR" altLang="en-US" b="1" dirty="0" err="1"/>
              <a:t>가스누출감지기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가스누설경보기는</a:t>
            </a:r>
            <a:r>
              <a:rPr lang="ko-KR" altLang="en-US" dirty="0"/>
              <a:t> 가스시설이 되어 있는 소방대상물에 설치하여 가스의 누출현상이 나타나면 자동적으로 경보를 발함으로써 가스로 인한 화재 및 인명피해를 미연에 방지할 수 있도록 하는 장치이다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가정용 </a:t>
            </a:r>
            <a:r>
              <a:rPr lang="ko-KR" altLang="en-US" dirty="0" err="1"/>
              <a:t>가스누설경보기는</a:t>
            </a:r>
            <a:r>
              <a:rPr lang="ko-KR" altLang="en-US" dirty="0"/>
              <a:t> </a:t>
            </a:r>
            <a:r>
              <a:rPr lang="en-US" altLang="ko-KR" dirty="0"/>
              <a:t>LP</a:t>
            </a:r>
            <a:r>
              <a:rPr lang="ko-KR" altLang="en-US" dirty="0"/>
              <a:t>가스</a:t>
            </a:r>
            <a:r>
              <a:rPr lang="en-US" altLang="ko-KR" dirty="0"/>
              <a:t>,</a:t>
            </a:r>
            <a:r>
              <a:rPr lang="ko-KR" altLang="en-US" dirty="0"/>
              <a:t>도시가스</a:t>
            </a:r>
            <a:r>
              <a:rPr lang="en-US" altLang="ko-KR" dirty="0"/>
              <a:t>,</a:t>
            </a:r>
            <a:r>
              <a:rPr lang="ko-KR" altLang="en-US" dirty="0" err="1"/>
              <a:t>연탄가스등</a:t>
            </a:r>
            <a:r>
              <a:rPr lang="ko-KR" altLang="en-US" dirty="0"/>
              <a:t> 모든 유해가스가 공기중에 일정치 이상으로 발생되면 경보기가 이를 감지하여</a:t>
            </a:r>
          </a:p>
          <a:p>
            <a:pPr marL="0" indent="0">
              <a:buNone/>
            </a:pPr>
            <a:r>
              <a:rPr lang="ko-KR" altLang="en-US" dirty="0"/>
              <a:t>내부의 전압이 변화되어 </a:t>
            </a:r>
            <a:r>
              <a:rPr lang="ko-KR" altLang="en-US" dirty="0" err="1"/>
              <a:t>부져가</a:t>
            </a:r>
            <a:r>
              <a:rPr lang="ko-KR" altLang="en-US" dirty="0"/>
              <a:t> 울리도록 되어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8AFA8C6-E817-4FCC-A8CC-52CFB25B50F2}"/>
              </a:ext>
            </a:extLst>
          </p:cNvPr>
          <p:cNvSpPr txBox="1">
            <a:spLocks/>
          </p:cNvSpPr>
          <p:nvPr/>
        </p:nvSpPr>
        <p:spPr>
          <a:xfrm>
            <a:off x="6095999" y="5395080"/>
            <a:ext cx="5804849" cy="790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http://sunelectric.tistory.com/entry/%EA%B0%80%EC%8A%A4%EB%88%84%EC%84%A4%EA%B2%BD%EB%B3%B4%EA%B8%B0%EA%B0%80%EC%8A%A4%EB%88%84%EC%B6%9C%EA%B0%90%EC%A7%80%EA%B8%B0</a:t>
            </a:r>
            <a:endParaRPr lang="ko-KR" altLang="en-US" sz="1600" dirty="0"/>
          </a:p>
        </p:txBody>
      </p:sp>
      <p:pic>
        <p:nvPicPr>
          <p:cNvPr id="8194" name="Picture 2" descr="ê°ì¤ëì¤ê²½ë³´ê¸°">
            <a:extLst>
              <a:ext uri="{FF2B5EF4-FFF2-40B4-BE49-F238E27FC236}">
                <a16:creationId xmlns:a16="http://schemas.microsoft.com/office/drawing/2014/main" id="{2CFF609D-8CB9-4D62-8CCB-98862F25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10" y="2094195"/>
            <a:ext cx="3348252" cy="33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4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A9BB2B5-68AA-48AA-96F7-890180571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298" y="2073653"/>
            <a:ext cx="3348253" cy="33687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6E8BD6-D49A-4FA7-A81D-EEC49243E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기술 조사 및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7B9C6-70F8-44BF-970A-2F000DBC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적외선식 불꽃감지기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불은 연소반응에 의해 열</a:t>
            </a:r>
            <a:r>
              <a:rPr lang="en-US" altLang="ko-KR" dirty="0"/>
              <a:t>,</a:t>
            </a:r>
            <a:r>
              <a:rPr lang="ko-KR" altLang="en-US" dirty="0"/>
              <a:t>연기</a:t>
            </a:r>
            <a:r>
              <a:rPr lang="en-US" altLang="ko-KR" dirty="0"/>
              <a:t>,</a:t>
            </a:r>
            <a:r>
              <a:rPr lang="ko-KR" altLang="en-US" dirty="0"/>
              <a:t>불꽃의 형태를 띄게 되는데 이때 </a:t>
            </a:r>
            <a:r>
              <a:rPr lang="ko-KR" altLang="en-US" dirty="0" err="1"/>
              <a:t>가시광선외의</a:t>
            </a:r>
            <a:r>
              <a:rPr lang="ko-KR" altLang="en-US" dirty="0"/>
              <a:t> 불꽃에서 방출되는 자외선과 적외선에 광학적으로 민감한 센서를 사용하여 각 센서감시 대역대인 자외선 </a:t>
            </a:r>
            <a:r>
              <a:rPr lang="en-US" altLang="ko-KR" dirty="0"/>
              <a:t>185nm~260nm, </a:t>
            </a:r>
            <a:r>
              <a:rPr lang="ko-KR" altLang="en-US" dirty="0"/>
              <a:t>적외선 </a:t>
            </a:r>
            <a:r>
              <a:rPr lang="en-US" altLang="ko-KR" dirty="0"/>
              <a:t>4.3um</a:t>
            </a:r>
            <a:r>
              <a:rPr lang="ko-KR" altLang="en-US" dirty="0"/>
              <a:t>의 전자기파를 측정함으로써 화재를 조기에 식별하는 원리이다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두 개의 파장에서 들어오는 신호는 적절한 감지 펄스신호로 입력되어 주파수</a:t>
            </a:r>
            <a:r>
              <a:rPr lang="en-US" altLang="ko-KR" dirty="0"/>
              <a:t>, </a:t>
            </a:r>
            <a:r>
              <a:rPr lang="ko-KR" altLang="en-US" dirty="0"/>
              <a:t>강도</a:t>
            </a:r>
            <a:r>
              <a:rPr lang="en-US" altLang="ko-KR" dirty="0"/>
              <a:t>, </a:t>
            </a:r>
            <a:r>
              <a:rPr lang="ko-KR" altLang="en-US" dirty="0"/>
              <a:t>시간 등을 복합적으로 분석한다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전기적인 장치로써 화재 또는 화염이 발생하는 것을 감지하여 수신반을 통해 경보신호를 발하거나 소화시스템을 작동시키도록 연동 할 수 있으며</a:t>
            </a:r>
            <a:r>
              <a:rPr lang="en-US" altLang="ko-KR" dirty="0"/>
              <a:t>, </a:t>
            </a:r>
            <a:r>
              <a:rPr lang="ko-KR" altLang="en-US" dirty="0"/>
              <a:t>이 기능은 직접 감지기의 출력 단자를 이용할 수도 있고</a:t>
            </a:r>
            <a:r>
              <a:rPr lang="en-US" altLang="ko-KR" dirty="0"/>
              <a:t>, </a:t>
            </a:r>
            <a:r>
              <a:rPr lang="ko-KR" altLang="en-US" dirty="0"/>
              <a:t>연결된 제어회로를 통하여서도 가능하다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8AFA8C6-E817-4FCC-A8CC-52CFB25B50F2}"/>
              </a:ext>
            </a:extLst>
          </p:cNvPr>
          <p:cNvSpPr txBox="1">
            <a:spLocks/>
          </p:cNvSpPr>
          <p:nvPr/>
        </p:nvSpPr>
        <p:spPr>
          <a:xfrm>
            <a:off x="6095999" y="5395080"/>
            <a:ext cx="5804849" cy="79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http://m0425286429.clickcorp.kr/bbs/content.php?co_id=sub01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699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A93D9-EAD5-406D-98F6-B925156D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기술 조사 및 비교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4E7386B6-6578-4CEB-A3A5-8E1D5BE89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895090"/>
              </p:ext>
            </p:extLst>
          </p:nvPr>
        </p:nvGraphicFramePr>
        <p:xfrm>
          <a:off x="581025" y="2181224"/>
          <a:ext cx="11029952" cy="4383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912">
                  <a:extLst>
                    <a:ext uri="{9D8B030D-6E8A-4147-A177-3AD203B41FA5}">
                      <a16:colId xmlns:a16="http://schemas.microsoft.com/office/drawing/2014/main" val="147579740"/>
                    </a:ext>
                  </a:extLst>
                </a:gridCol>
                <a:gridCol w="3084394">
                  <a:extLst>
                    <a:ext uri="{9D8B030D-6E8A-4147-A177-3AD203B41FA5}">
                      <a16:colId xmlns:a16="http://schemas.microsoft.com/office/drawing/2014/main" val="1095767262"/>
                    </a:ext>
                  </a:extLst>
                </a:gridCol>
                <a:gridCol w="3248168">
                  <a:extLst>
                    <a:ext uri="{9D8B030D-6E8A-4147-A177-3AD203B41FA5}">
                      <a16:colId xmlns:a16="http://schemas.microsoft.com/office/drawing/2014/main" val="3345695876"/>
                    </a:ext>
                  </a:extLst>
                </a:gridCol>
                <a:gridCol w="3067478">
                  <a:extLst>
                    <a:ext uri="{9D8B030D-6E8A-4147-A177-3AD203B41FA5}">
                      <a16:colId xmlns:a16="http://schemas.microsoft.com/office/drawing/2014/main" val="652936526"/>
                    </a:ext>
                  </a:extLst>
                </a:gridCol>
              </a:tblGrid>
              <a:tr h="74793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가스안전 지킴이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 err="1"/>
                        <a:t>가스누설경보기</a:t>
                      </a:r>
                      <a:r>
                        <a:rPr lang="en-US" altLang="ko-KR" sz="2000" dirty="0"/>
                        <a:t>/</a:t>
                      </a:r>
                      <a:r>
                        <a:rPr lang="ko-KR" altLang="en-US" sz="2000" dirty="0" err="1"/>
                        <a:t>가스누출감지기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적외선식 불꽃감지기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적외선식 가스 탐지</a:t>
                      </a:r>
                      <a:r>
                        <a:rPr lang="en-US" altLang="ko-KR" sz="2000" dirty="0"/>
                        <a:t>/</a:t>
                      </a:r>
                      <a:r>
                        <a:rPr lang="ko-KR" altLang="en-US" sz="2000" dirty="0"/>
                        <a:t>분석기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047267"/>
                  </a:ext>
                </a:extLst>
              </a:tr>
              <a:tr h="1064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가정용 탐지기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산업용 화재 탐지기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개발 예정 탐지기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21032"/>
                  </a:ext>
                </a:extLst>
              </a:tr>
              <a:tr h="1074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탐지방법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LP</a:t>
                      </a:r>
                      <a:r>
                        <a:rPr lang="ko-KR" altLang="en-US" sz="2000" dirty="0"/>
                        <a:t>가스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도시가스 등이 유출되어 공기 중의 일정치 이상이 발생시에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자외선과 적외선의 전자기파를 측정하여 화재를 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적외선 센서를 이용하여 가스의 농도와 종류를 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97073"/>
                  </a:ext>
                </a:extLst>
              </a:tr>
              <a:tr h="14958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가정의 가스밸브 가스 유출 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산업 현장에서 불이 나기 쉬운 곳에서 더 큰 화재를 미연에 방지하고자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가스 유출의 경우 어떠한 종류인지 몰라 대응이 늦어지는 것을 방지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40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02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6B546-D9EF-4DC1-A9A9-4EDC79AB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pic>
        <p:nvPicPr>
          <p:cNvPr id="9220" name="Picture 4" descr="ìëì´ë¸">
            <a:extLst>
              <a:ext uri="{FF2B5EF4-FFF2-40B4-BE49-F238E27FC236}">
                <a16:creationId xmlns:a16="http://schemas.microsoft.com/office/drawing/2014/main" id="{DBBD0601-5FB8-4902-883A-CF23B7F57E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7" t="14021" r="17029" b="10684"/>
          <a:stretch/>
        </p:blipFill>
        <p:spPr bwMode="auto">
          <a:xfrm>
            <a:off x="581192" y="2879631"/>
            <a:ext cx="2006221" cy="23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3C5512D-8B44-472C-B2EA-D15BFE6D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1793518" cy="5981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3200" dirty="0"/>
              <a:t>Hardware</a:t>
            </a:r>
            <a:endParaRPr lang="ko-KR" altLang="en-US" sz="3200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98086C4-5051-4A21-B14A-D45CBAE6CA4C}"/>
              </a:ext>
            </a:extLst>
          </p:cNvPr>
          <p:cNvSpPr txBox="1">
            <a:spLocks/>
          </p:cNvSpPr>
          <p:nvPr/>
        </p:nvSpPr>
        <p:spPr>
          <a:xfrm>
            <a:off x="9097397" y="2180497"/>
            <a:ext cx="1793518" cy="598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 sz="3200" dirty="0"/>
              <a:t>Software</a:t>
            </a:r>
            <a:endParaRPr lang="ko-KR" altLang="en-US" sz="3200" dirty="0"/>
          </a:p>
        </p:txBody>
      </p:sp>
      <p:pic>
        <p:nvPicPr>
          <p:cNvPr id="11266" name="Picture 2" descr="ìëì´ë¸ì ëí ì´ë¯¸ì§ ê²ìê²°ê³¼">
            <a:extLst>
              <a:ext uri="{FF2B5EF4-FFF2-40B4-BE49-F238E27FC236}">
                <a16:creationId xmlns:a16="http://schemas.microsoft.com/office/drawing/2014/main" id="{95B0DB9C-FFE6-4747-82A8-9FBA8BC3E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13" y="2742552"/>
            <a:ext cx="3200990" cy="239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íì´ì¬ì ëí ì´ë¯¸ì§ ê²ìê²°ê³¼">
            <a:extLst>
              <a:ext uri="{FF2B5EF4-FFF2-40B4-BE49-F238E27FC236}">
                <a16:creationId xmlns:a16="http://schemas.microsoft.com/office/drawing/2014/main" id="{F65D83A1-8915-41FC-A646-C07C9BDA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028" y="3061236"/>
            <a:ext cx="2325780" cy="7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c06ì ëí ì´ë¯¸ì§ ê²ìê²°ê³¼">
            <a:extLst>
              <a:ext uri="{FF2B5EF4-FFF2-40B4-BE49-F238E27FC236}">
                <a16:creationId xmlns:a16="http://schemas.microsoft.com/office/drawing/2014/main" id="{C96694F2-A007-4633-91F9-37E6F6215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705" y="2600434"/>
            <a:ext cx="2541611" cy="254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++ì ëí ì´ë¯¸ì§ ê²ìê²°ê³¼">
            <a:extLst>
              <a:ext uri="{FF2B5EF4-FFF2-40B4-BE49-F238E27FC236}">
                <a16:creationId xmlns:a16="http://schemas.microsoft.com/office/drawing/2014/main" id="{A8F5ABB1-41B8-4F0E-9967-A7E571D8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553" y="4079377"/>
            <a:ext cx="1696362" cy="190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5BC3B7B-BE10-41D8-BD3A-55A5AE3559D1}"/>
              </a:ext>
            </a:extLst>
          </p:cNvPr>
          <p:cNvSpPr txBox="1">
            <a:spLocks/>
          </p:cNvSpPr>
          <p:nvPr/>
        </p:nvSpPr>
        <p:spPr>
          <a:xfrm>
            <a:off x="581193" y="5273604"/>
            <a:ext cx="1793518" cy="598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ko-KR" altLang="en-US" sz="1600" dirty="0"/>
              <a:t>적외선 카메라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213F31D-EB51-4ABE-9B32-0B3C036C1496}"/>
              </a:ext>
            </a:extLst>
          </p:cNvPr>
          <p:cNvSpPr txBox="1">
            <a:spLocks/>
          </p:cNvSpPr>
          <p:nvPr/>
        </p:nvSpPr>
        <p:spPr>
          <a:xfrm>
            <a:off x="2659891" y="5273604"/>
            <a:ext cx="1793518" cy="598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ko-KR" altLang="en-US" sz="1600" dirty="0"/>
              <a:t>보드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D00AF9BF-780A-480B-8F3C-BC41E79C5C64}"/>
              </a:ext>
            </a:extLst>
          </p:cNvPr>
          <p:cNvSpPr txBox="1">
            <a:spLocks/>
          </p:cNvSpPr>
          <p:nvPr/>
        </p:nvSpPr>
        <p:spPr>
          <a:xfrm>
            <a:off x="5788403" y="5273604"/>
            <a:ext cx="1793518" cy="598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ko-KR" altLang="en-US" sz="1600" dirty="0"/>
              <a:t>블루투스 모듈</a:t>
            </a:r>
          </a:p>
        </p:txBody>
      </p:sp>
    </p:spTree>
    <p:extLst>
      <p:ext uri="{BB962C8B-B14F-4D97-AF65-F5344CB8AC3E}">
        <p14:creationId xmlns:p14="http://schemas.microsoft.com/office/powerpoint/2010/main" val="2018973312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분할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246</TotalTime>
  <Words>675</Words>
  <Application>Microsoft Office PowerPoint</Application>
  <PresentationFormat>와이드스크린</PresentationFormat>
  <Paragraphs>115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휴먼매직체</vt:lpstr>
      <vt:lpstr>Arial</vt:lpstr>
      <vt:lpstr>Gill Sans MT</vt:lpstr>
      <vt:lpstr>Wingdings 2</vt:lpstr>
      <vt:lpstr>분할</vt:lpstr>
      <vt:lpstr>종합설계 기획</vt:lpstr>
      <vt:lpstr>제안 배경</vt:lpstr>
      <vt:lpstr>제안 배경</vt:lpstr>
      <vt:lpstr>제안 배경</vt:lpstr>
      <vt:lpstr>제안 배경</vt:lpstr>
      <vt:lpstr>관련 기술 조사 및 비교</vt:lpstr>
      <vt:lpstr>관련 기술 조사 및 비교</vt:lpstr>
      <vt:lpstr>관련 기술 조사 및 비교</vt:lpstr>
      <vt:lpstr>개발 환경</vt:lpstr>
      <vt:lpstr>시스템 아키텍처</vt:lpstr>
      <vt:lpstr>시스템 아키텍처</vt:lpstr>
      <vt:lpstr>사용 사례(유스케이스)</vt:lpstr>
      <vt:lpstr>사용 사례(유스케이스)</vt:lpstr>
      <vt:lpstr>역할</vt:lpstr>
      <vt:lpstr>일정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종합설계 기획</dc:title>
  <dc:creator>eo</dc:creator>
  <cp:lastModifiedBy>eo</cp:lastModifiedBy>
  <cp:revision>29</cp:revision>
  <dcterms:created xsi:type="dcterms:W3CDTF">2018-11-23T10:52:19Z</dcterms:created>
  <dcterms:modified xsi:type="dcterms:W3CDTF">2018-11-24T08:55:53Z</dcterms:modified>
</cp:coreProperties>
</file>