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486" r:id="rId3"/>
    <p:sldId id="519" r:id="rId4"/>
    <p:sldId id="517" r:id="rId5"/>
    <p:sldId id="523" r:id="rId6"/>
    <p:sldId id="524" r:id="rId7"/>
    <p:sldId id="525" r:id="rId8"/>
    <p:sldId id="526" r:id="rId9"/>
    <p:sldId id="520" r:id="rId10"/>
    <p:sldId id="518" r:id="rId11"/>
    <p:sldId id="527" r:id="rId12"/>
    <p:sldId id="522" r:id="rId13"/>
  </p:sldIdLst>
  <p:sldSz cx="12192000" cy="6858000"/>
  <p:notesSz cx="6858000" cy="9144000"/>
  <p:embeddedFontLst>
    <p:embeddedFont>
      <p:font typeface="나눔고딕" panose="020D0604000000000000" pitchFamily="50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한컴 윤고딕 240" panose="02020603020101020101" pitchFamily="18" charset="-127"/>
      <p:regular r:id="rId18"/>
    </p:embeddedFont>
    <p:embeddedFont>
      <p:font typeface="Abadi" panose="020B0604020104020204" pitchFamily="34" charset="0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D5D"/>
    <a:srgbClr val="F12727"/>
    <a:srgbClr val="05186B"/>
    <a:srgbClr val="041458"/>
    <a:srgbClr val="1CAFCC"/>
    <a:srgbClr val="2F558D"/>
    <a:srgbClr val="7E0000"/>
    <a:srgbClr val="3B3838"/>
    <a:srgbClr val="071F87"/>
    <a:srgbClr val="030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6429" autoAdjust="0"/>
  </p:normalViewPr>
  <p:slideViewPr>
    <p:cSldViewPr snapToGrid="0">
      <p:cViewPr varScale="1">
        <p:scale>
          <a:sx n="79" d="100"/>
          <a:sy n="79" d="100"/>
        </p:scale>
        <p:origin x="91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0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4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6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63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6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8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7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2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9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69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9F235-6F87-4223-BE45-23C5DF64E0F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1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987852" y="3017037"/>
            <a:ext cx="8244719" cy="1221834"/>
            <a:chOff x="2371271" y="2563695"/>
            <a:chExt cx="8244719" cy="1221834"/>
          </a:xfrm>
        </p:grpSpPr>
        <p:sp>
          <p:nvSpPr>
            <p:cNvPr id="7" name="직사각형 6"/>
            <p:cNvSpPr/>
            <p:nvPr/>
          </p:nvSpPr>
          <p:spPr>
            <a:xfrm>
              <a:off x="2400300" y="2563695"/>
              <a:ext cx="8139490" cy="799925"/>
            </a:xfrm>
            <a:prstGeom prst="rect">
              <a:avLst/>
            </a:prstGeom>
            <a:solidFill>
              <a:srgbClr val="0518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71271" y="2628653"/>
              <a:ext cx="8168519" cy="661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7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CO2 </a:t>
              </a:r>
              <a:r>
                <a:rPr lang="ko-KR" altLang="en-US" sz="37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가스 확산 데이터 수집 기기 개발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31846" y="3446975"/>
              <a:ext cx="61841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ko-KR" altLang="en-US" sz="16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44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6790" y="352425"/>
            <a:ext cx="676275" cy="676275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6790" y="352425"/>
            <a:ext cx="45719" cy="6762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56790" y="1057275"/>
            <a:ext cx="2974604" cy="69056"/>
            <a:chOff x="556790" y="1057275"/>
            <a:chExt cx="2974604" cy="6905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56790" y="1091803"/>
              <a:ext cx="29388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462338" y="1057275"/>
              <a:ext cx="69056" cy="69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86594" y="428952"/>
            <a:ext cx="4053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05186B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결과 및 분석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FD205-522E-4F0D-903F-5545B0AF9DB8}"/>
              </a:ext>
            </a:extLst>
          </p:cNvPr>
          <p:cNvSpPr txBox="1"/>
          <p:nvPr/>
        </p:nvSpPr>
        <p:spPr>
          <a:xfrm>
            <a:off x="7519386" y="8611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_PO1" hidden="1">
            <a:extLst>
              <a:ext uri="{FF2B5EF4-FFF2-40B4-BE49-F238E27FC236}">
                <a16:creationId xmlns:a16="http://schemas.microsoft.com/office/drawing/2014/main" id="{AE2CEA15-FE26-4020-A5F8-12640698D0E4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2" name="Picture 4" descr="C:\Users\eo\AppData\Roaming\PolarisOffice\ETemp\13268_1182672\poclip1\13\imaged.png">
            <a:extLst>
              <a:ext uri="{FF2B5EF4-FFF2-40B4-BE49-F238E27FC236}">
                <a16:creationId xmlns:a16="http://schemas.microsoft.com/office/drawing/2014/main" id="{CBB4C821-1157-4C91-9AC9-C1D25794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88" y="1663303"/>
            <a:ext cx="9703501" cy="193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_PO1" hidden="1">
            <a:extLst>
              <a:ext uri="{FF2B5EF4-FFF2-40B4-BE49-F238E27FC236}">
                <a16:creationId xmlns:a16="http://schemas.microsoft.com/office/drawing/2014/main" id="{DEAF76B9-9ECB-45D2-84DF-1E6017513C0E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7" name="Picture 9" descr="C:\Users\eo\AppData\Roaming\PolarisOffice\ETemp\13268_1182672\poclip1\14\imagef.png">
            <a:extLst>
              <a:ext uri="{FF2B5EF4-FFF2-40B4-BE49-F238E27FC236}">
                <a16:creationId xmlns:a16="http://schemas.microsoft.com/office/drawing/2014/main" id="{4F55FF91-1357-4635-A0D1-3D632FB2E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99" y="4030703"/>
            <a:ext cx="9795749" cy="215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191E3A-F7BC-4A94-9EC5-E890F6E2111E}"/>
              </a:ext>
            </a:extLst>
          </p:cNvPr>
          <p:cNvSpPr txBox="1"/>
          <p:nvPr/>
        </p:nvSpPr>
        <p:spPr>
          <a:xfrm>
            <a:off x="4774941" y="142551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첫번째 수집한 데이터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3924B4-B822-4B6A-99AD-819368B5DF65}"/>
              </a:ext>
            </a:extLst>
          </p:cNvPr>
          <p:cNvSpPr txBox="1"/>
          <p:nvPr/>
        </p:nvSpPr>
        <p:spPr>
          <a:xfrm>
            <a:off x="4774941" y="396855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두번째 수집한 데이터</a:t>
            </a:r>
          </a:p>
        </p:txBody>
      </p:sp>
    </p:spTree>
    <p:extLst>
      <p:ext uri="{BB962C8B-B14F-4D97-AF65-F5344CB8AC3E}">
        <p14:creationId xmlns:p14="http://schemas.microsoft.com/office/powerpoint/2010/main" val="357448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6790" y="352425"/>
            <a:ext cx="676275" cy="676275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6790" y="352425"/>
            <a:ext cx="45719" cy="6762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56790" y="1057275"/>
            <a:ext cx="2974604" cy="69056"/>
            <a:chOff x="556790" y="1057275"/>
            <a:chExt cx="2974604" cy="6905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56790" y="1091803"/>
              <a:ext cx="29388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462338" y="1057275"/>
              <a:ext cx="69056" cy="69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86594" y="428952"/>
            <a:ext cx="4053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05186B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결과 및 분석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FD205-522E-4F0D-903F-5545B0AF9DB8}"/>
              </a:ext>
            </a:extLst>
          </p:cNvPr>
          <p:cNvSpPr txBox="1"/>
          <p:nvPr/>
        </p:nvSpPr>
        <p:spPr>
          <a:xfrm>
            <a:off x="7519386" y="8611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_PO1" hidden="1">
            <a:extLst>
              <a:ext uri="{FF2B5EF4-FFF2-40B4-BE49-F238E27FC236}">
                <a16:creationId xmlns:a16="http://schemas.microsoft.com/office/drawing/2014/main" id="{965CE846-35D3-4557-A6E3-FC3A91AEF8FA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_PO2" hidden="1">
            <a:extLst>
              <a:ext uri="{FF2B5EF4-FFF2-40B4-BE49-F238E27FC236}">
                <a16:creationId xmlns:a16="http://schemas.microsoft.com/office/drawing/2014/main" id="{027B7349-EEA2-4D37-8BE5-31A5D3A4E2DC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158750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_PO1">
            <a:extLst>
              <a:ext uri="{FF2B5EF4-FFF2-40B4-BE49-F238E27FC236}">
                <a16:creationId xmlns:a16="http://schemas.microsoft.com/office/drawing/2014/main" id="{3F36B89E-C634-4472-9439-7E3BF63BC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2319338"/>
            <a:ext cx="3313113" cy="1768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200" name="Picture 8" descr="C:\Users\eo\AppData\Roaming\PolarisOffice\ETemp\13268_1182672\poclip1\15\image12.png">
            <a:extLst>
              <a:ext uri="{FF2B5EF4-FFF2-40B4-BE49-F238E27FC236}">
                <a16:creationId xmlns:a16="http://schemas.microsoft.com/office/drawing/2014/main" id="{8E1B2FB9-9B4F-4CFA-8C3F-DE8FD9105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100" y="1644918"/>
            <a:ext cx="6897427" cy="233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_PO1" hidden="1">
            <a:extLst>
              <a:ext uri="{FF2B5EF4-FFF2-40B4-BE49-F238E27FC236}">
                <a16:creationId xmlns:a16="http://schemas.microsoft.com/office/drawing/2014/main" id="{89E94986-8EC3-468F-BB5B-A0929F5685E7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205" name="Picture 13" descr="C:\Users\eo\AppData\Roaming\PolarisOffice\ETemp\13268_1182672\poclip1\17\image19.png">
            <a:extLst>
              <a:ext uri="{FF2B5EF4-FFF2-40B4-BE49-F238E27FC236}">
                <a16:creationId xmlns:a16="http://schemas.microsoft.com/office/drawing/2014/main" id="{5401609E-1B03-4B44-AF43-FEFD24B9B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1" b="8092"/>
          <a:stretch/>
        </p:blipFill>
        <p:spPr bwMode="auto">
          <a:xfrm>
            <a:off x="1233065" y="4332980"/>
            <a:ext cx="9490228" cy="197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3420C0-F41C-43E5-A073-7A3B8113AF13}"/>
              </a:ext>
            </a:extLst>
          </p:cNvPr>
          <p:cNvSpPr txBox="1"/>
          <p:nvPr/>
        </p:nvSpPr>
        <p:spPr>
          <a:xfrm>
            <a:off x="5215815" y="13988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반응속도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3CB160-AE4E-4063-A571-3160BCA4A642}"/>
              </a:ext>
            </a:extLst>
          </p:cNvPr>
          <p:cNvSpPr txBox="1"/>
          <p:nvPr/>
        </p:nvSpPr>
        <p:spPr>
          <a:xfrm>
            <a:off x="4611458" y="4087813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이전의 제작한 기기와 비교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50B14F9-90E7-4FB6-BBA5-AD13A5B837C1}"/>
              </a:ext>
            </a:extLst>
          </p:cNvPr>
          <p:cNvCxnSpPr/>
          <p:nvPr/>
        </p:nvCxnSpPr>
        <p:spPr>
          <a:xfrm>
            <a:off x="4801349" y="6412506"/>
            <a:ext cx="360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09376D3-E0FD-4469-AFB9-6F5073FA5AAD}"/>
              </a:ext>
            </a:extLst>
          </p:cNvPr>
          <p:cNvCxnSpPr/>
          <p:nvPr/>
        </p:nvCxnSpPr>
        <p:spPr>
          <a:xfrm>
            <a:off x="5793566" y="6412506"/>
            <a:ext cx="360000" cy="0"/>
          </a:xfrm>
          <a:prstGeom prst="line">
            <a:avLst/>
          </a:prstGeom>
          <a:ln w="47625">
            <a:solidFill>
              <a:srgbClr val="F5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00359F3-3F00-48F9-BFA2-79A3E3FED37E}"/>
              </a:ext>
            </a:extLst>
          </p:cNvPr>
          <p:cNvSpPr txBox="1"/>
          <p:nvPr/>
        </p:nvSpPr>
        <p:spPr>
          <a:xfrm>
            <a:off x="6096000" y="6303523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MQ-135</a:t>
            </a:r>
            <a:endParaRPr lang="ko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D4EF35-65A7-45D2-B0AA-C7073061E116}"/>
              </a:ext>
            </a:extLst>
          </p:cNvPr>
          <p:cNvSpPr txBox="1"/>
          <p:nvPr/>
        </p:nvSpPr>
        <p:spPr>
          <a:xfrm>
            <a:off x="5107756" y="630352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제작센서</a:t>
            </a:r>
          </a:p>
        </p:txBody>
      </p:sp>
    </p:spTree>
    <p:extLst>
      <p:ext uri="{BB962C8B-B14F-4D97-AF65-F5344CB8AC3E}">
        <p14:creationId xmlns:p14="http://schemas.microsoft.com/office/powerpoint/2010/main" val="250029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6790" y="352425"/>
            <a:ext cx="676275" cy="676275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6790" y="352425"/>
            <a:ext cx="45719" cy="6762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56790" y="1057275"/>
            <a:ext cx="2974604" cy="69056"/>
            <a:chOff x="556790" y="1057275"/>
            <a:chExt cx="2974604" cy="6905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56790" y="1091803"/>
              <a:ext cx="29388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462338" y="1057275"/>
              <a:ext cx="69056" cy="69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86594" y="428952"/>
            <a:ext cx="4053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05186B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결론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FD205-522E-4F0D-903F-5545B0AF9DB8}"/>
              </a:ext>
            </a:extLst>
          </p:cNvPr>
          <p:cNvSpPr txBox="1"/>
          <p:nvPr/>
        </p:nvSpPr>
        <p:spPr>
          <a:xfrm>
            <a:off x="7519386" y="8611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41E024-BA53-4F32-A1B3-D36BB98E1788}"/>
              </a:ext>
            </a:extLst>
          </p:cNvPr>
          <p:cNvSpPr/>
          <p:nvPr/>
        </p:nvSpPr>
        <p:spPr>
          <a:xfrm>
            <a:off x="710322" y="2137846"/>
            <a:ext cx="100873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800" dirty="0">
                <a:latin typeface="+mj-lt"/>
              </a:rPr>
              <a:t>가스 노출 센싱의 오작동 극복</a:t>
            </a:r>
            <a:endParaRPr lang="en-US" altLang="ko-KR" sz="4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800" dirty="0">
                <a:latin typeface="+mj-lt"/>
              </a:rPr>
              <a:t>데이터 수집 기기 개발</a:t>
            </a:r>
          </a:p>
        </p:txBody>
      </p:sp>
    </p:spTree>
    <p:extLst>
      <p:ext uri="{BB962C8B-B14F-4D97-AF65-F5344CB8AC3E}">
        <p14:creationId xmlns:p14="http://schemas.microsoft.com/office/powerpoint/2010/main" val="301493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6790" y="352425"/>
            <a:ext cx="676275" cy="676275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6790" y="352425"/>
            <a:ext cx="45719" cy="6762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56790" y="1057275"/>
            <a:ext cx="2974604" cy="69056"/>
            <a:chOff x="556790" y="1057275"/>
            <a:chExt cx="2974604" cy="6905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56790" y="1091803"/>
              <a:ext cx="29388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462338" y="1057275"/>
              <a:ext cx="69056" cy="69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86594" y="428952"/>
            <a:ext cx="4053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05186B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요약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0CC47F-74DE-4520-9E48-04CAD220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12" y="1154907"/>
            <a:ext cx="9524976" cy="54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0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6790" y="352425"/>
            <a:ext cx="676275" cy="676275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6790" y="352425"/>
            <a:ext cx="45719" cy="6762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56790" y="1057275"/>
            <a:ext cx="2974604" cy="69056"/>
            <a:chOff x="556790" y="1057275"/>
            <a:chExt cx="2974604" cy="6905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56790" y="1091803"/>
              <a:ext cx="29388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462338" y="1057275"/>
              <a:ext cx="69056" cy="69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86594" y="428952"/>
            <a:ext cx="4053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05186B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서론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FD205-522E-4F0D-903F-5545B0AF9DB8}"/>
              </a:ext>
            </a:extLst>
          </p:cNvPr>
          <p:cNvSpPr txBox="1"/>
          <p:nvPr/>
        </p:nvSpPr>
        <p:spPr>
          <a:xfrm>
            <a:off x="7519386" y="8611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218" name="Picture 2" descr="https://pds.joins.com/news/component/newsis/201812/17/NISI20181128_0000236740_web.jpg">
            <a:extLst>
              <a:ext uri="{FF2B5EF4-FFF2-40B4-BE49-F238E27FC236}">
                <a16:creationId xmlns:a16="http://schemas.microsoft.com/office/drawing/2014/main" id="{033DAFC7-9A36-4681-9B58-90C1EC512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190750"/>
            <a:ext cx="60960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AEB731-FA46-4DE0-A2AE-239C409E4CFE}"/>
              </a:ext>
            </a:extLst>
          </p:cNvPr>
          <p:cNvSpPr/>
          <p:nvPr/>
        </p:nvSpPr>
        <p:spPr>
          <a:xfrm>
            <a:off x="401956" y="1694558"/>
            <a:ext cx="63295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>
                <a:solidFill>
                  <a:srgbClr val="231F20"/>
                </a:solidFill>
                <a:latin typeface="+mj-ea"/>
                <a:ea typeface="+mj-ea"/>
              </a:rPr>
              <a:t>부산 가스 누출사고 의식불명자 또 숨져</a:t>
            </a:r>
            <a:r>
              <a:rPr lang="en-US" altLang="ko-KR" b="1" dirty="0">
                <a:solidFill>
                  <a:srgbClr val="231F20"/>
                </a:solidFill>
                <a:latin typeface="+mj-ea"/>
                <a:ea typeface="+mj-ea"/>
              </a:rPr>
              <a:t>…</a:t>
            </a:r>
            <a:endParaRPr lang="ko-KR" altLang="en-US" b="1" dirty="0">
              <a:solidFill>
                <a:srgbClr val="231F20"/>
              </a:solidFill>
              <a:latin typeface="+mj-ea"/>
              <a:ea typeface="+mj-ea"/>
            </a:endParaRPr>
          </a:p>
          <a:p>
            <a:br>
              <a:rPr lang="ko-KR" altLang="en-US" dirty="0">
                <a:solidFill>
                  <a:srgbClr val="3C3E40"/>
                </a:solidFill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4BCF8F-911F-4DE3-9A53-B8B123DA3499}"/>
              </a:ext>
            </a:extLst>
          </p:cNvPr>
          <p:cNvSpPr/>
          <p:nvPr/>
        </p:nvSpPr>
        <p:spPr>
          <a:xfrm>
            <a:off x="6731540" y="2529021"/>
            <a:ext cx="5321030" cy="257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산업현장에서 사용하는 가스의 누출에 대한 오작동을 극복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인명 및 자산 피해 감소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머신러닝을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이용해 시뮬레이터를 제작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데이터 수집을 위해 신뢰할 수 있는 기기 제작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indent="127000" algn="just">
              <a:lnSpc>
                <a:spcPct val="130000"/>
              </a:lnSpc>
            </a:pP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991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6790" y="352425"/>
            <a:ext cx="676275" cy="676275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6790" y="352425"/>
            <a:ext cx="45719" cy="6762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56790" y="1057275"/>
            <a:ext cx="2974604" cy="69056"/>
            <a:chOff x="556790" y="1057275"/>
            <a:chExt cx="2974604" cy="6905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56790" y="1091803"/>
              <a:ext cx="29388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462338" y="1057275"/>
              <a:ext cx="69056" cy="69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86594" y="428952"/>
            <a:ext cx="4053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05186B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기기구성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E343430-8AF7-433E-A190-3E5531515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17646"/>
              </p:ext>
            </p:extLst>
          </p:nvPr>
        </p:nvGraphicFramePr>
        <p:xfrm>
          <a:off x="852256" y="1381124"/>
          <a:ext cx="10608816" cy="4859867"/>
        </p:xfrm>
        <a:graphic>
          <a:graphicData uri="http://schemas.openxmlformats.org/drawingml/2006/table">
            <a:tbl>
              <a:tblPr/>
              <a:tblGrid>
                <a:gridCol w="1895998">
                  <a:extLst>
                    <a:ext uri="{9D8B030D-6E8A-4147-A177-3AD203B41FA5}">
                      <a16:colId xmlns:a16="http://schemas.microsoft.com/office/drawing/2014/main" val="1392984506"/>
                    </a:ext>
                  </a:extLst>
                </a:gridCol>
                <a:gridCol w="1860464">
                  <a:extLst>
                    <a:ext uri="{9D8B030D-6E8A-4147-A177-3AD203B41FA5}">
                      <a16:colId xmlns:a16="http://schemas.microsoft.com/office/drawing/2014/main" val="1720247868"/>
                    </a:ext>
                  </a:extLst>
                </a:gridCol>
                <a:gridCol w="1709954">
                  <a:extLst>
                    <a:ext uri="{9D8B030D-6E8A-4147-A177-3AD203B41FA5}">
                      <a16:colId xmlns:a16="http://schemas.microsoft.com/office/drawing/2014/main" val="2244754770"/>
                    </a:ext>
                  </a:extLst>
                </a:gridCol>
                <a:gridCol w="1699499">
                  <a:extLst>
                    <a:ext uri="{9D8B030D-6E8A-4147-A177-3AD203B41FA5}">
                      <a16:colId xmlns:a16="http://schemas.microsoft.com/office/drawing/2014/main" val="4063282722"/>
                    </a:ext>
                  </a:extLst>
                </a:gridCol>
                <a:gridCol w="1709954">
                  <a:extLst>
                    <a:ext uri="{9D8B030D-6E8A-4147-A177-3AD203B41FA5}">
                      <a16:colId xmlns:a16="http://schemas.microsoft.com/office/drawing/2014/main" val="3065721110"/>
                    </a:ext>
                  </a:extLst>
                </a:gridCol>
                <a:gridCol w="1732947">
                  <a:extLst>
                    <a:ext uri="{9D8B030D-6E8A-4147-A177-3AD203B41FA5}">
                      <a16:colId xmlns:a16="http://schemas.microsoft.com/office/drawing/2014/main" val="2291843522"/>
                    </a:ext>
                  </a:extLst>
                </a:gridCol>
              </a:tblGrid>
              <a:tr h="8099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Model</a:t>
                      </a:r>
                      <a:endParaRPr lang="en-US" sz="4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MiCS-VZ-89TE</a:t>
                      </a:r>
                      <a:endParaRPr lang="en-US" sz="4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SH-300-NDC</a:t>
                      </a:r>
                      <a:endParaRPr lang="en-US" sz="4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X-300</a:t>
                      </a:r>
                      <a:endParaRPr lang="en-US" sz="4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SH-NDHT-003</a:t>
                      </a:r>
                      <a:endParaRPr lang="en-US" sz="4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ZG01CV</a:t>
                      </a:r>
                      <a:endParaRPr lang="en-US" sz="4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478393"/>
                  </a:ext>
                </a:extLst>
              </a:tr>
              <a:tr h="8099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‧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습도 호환</a:t>
                      </a:r>
                      <a:endParaRPr lang="ko-KR" altLang="en-US" sz="4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4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480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480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480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 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4800"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습도 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480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123554"/>
                  </a:ext>
                </a:extLst>
              </a:tr>
              <a:tr h="8099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Warm-Up Time</a:t>
                      </a:r>
                      <a:endParaRPr lang="en-US" sz="4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 min</a:t>
                      </a:r>
                      <a:endParaRPr lang="en-US" sz="4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90 sec</a:t>
                      </a:r>
                      <a:endParaRPr lang="en-US" sz="4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30 min</a:t>
                      </a:r>
                      <a:endParaRPr lang="en-US" sz="480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90 sec</a:t>
                      </a:r>
                      <a:endParaRPr lang="en-US" sz="480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60 sec</a:t>
                      </a:r>
                      <a:endParaRPr lang="en-US" sz="480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342320"/>
                  </a:ext>
                </a:extLst>
              </a:tr>
              <a:tr h="8099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Response</a:t>
                      </a:r>
                      <a:endParaRPr lang="en-US" sz="48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Time</a:t>
                      </a:r>
                      <a:endParaRPr lang="en-US" sz="4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5 sec</a:t>
                      </a:r>
                      <a:endParaRPr lang="en-US" sz="4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 sec</a:t>
                      </a:r>
                      <a:endParaRPr lang="en-US" sz="480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 min</a:t>
                      </a:r>
                      <a:endParaRPr lang="en-US" sz="4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 sec</a:t>
                      </a:r>
                      <a:endParaRPr lang="en-US" sz="4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2.5 sec</a:t>
                      </a:r>
                      <a:endParaRPr lang="en-US" sz="480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79054"/>
                  </a:ext>
                </a:extLst>
              </a:tr>
              <a:tr h="11699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Measurement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Method</a:t>
                      </a:r>
                      <a:endParaRPr lang="en-US" sz="4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altLang="en-US" sz="4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NDIR</a:t>
                      </a:r>
                      <a:endParaRPr lang="en-US" sz="480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altLang="en-US" sz="4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NDIR</a:t>
                      </a:r>
                      <a:endParaRPr lang="en-US" sz="4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NDIR</a:t>
                      </a:r>
                      <a:endParaRPr lang="en-US" sz="4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951848"/>
                  </a:ext>
                </a:extLst>
              </a:tr>
              <a:tr h="4499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Accuracy</a:t>
                      </a:r>
                      <a:endParaRPr lang="en-US" sz="4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Unknown</a:t>
                      </a:r>
                      <a:endParaRPr lang="en-US" sz="4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± 2%</a:t>
                      </a:r>
                      <a:endParaRPr lang="ko-KR" altLang="en-US" sz="4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± 10%</a:t>
                      </a:r>
                      <a:endParaRPr lang="ko-KR" altLang="en-US" sz="480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± 2%</a:t>
                      </a:r>
                      <a:endParaRPr lang="ko-KR" altLang="en-US" sz="4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7%</a:t>
                      </a:r>
                      <a:endParaRPr lang="ko-KR" altLang="en-US" sz="4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654450"/>
                  </a:ext>
                </a:extLst>
              </a:tr>
            </a:tbl>
          </a:graphicData>
        </a:graphic>
      </p:graphicFrame>
      <p:sp>
        <p:nvSpPr>
          <p:cNvPr id="5" name="_PO1" hidden="1">
            <a:extLst>
              <a:ext uri="{FF2B5EF4-FFF2-40B4-BE49-F238E27FC236}">
                <a16:creationId xmlns:a16="http://schemas.microsoft.com/office/drawing/2014/main" id="{B779AE3C-6802-4E15-891A-3BA7A59462B0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4808538" y="3178175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_PO1">
            <a:extLst>
              <a:ext uri="{FF2B5EF4-FFF2-40B4-BE49-F238E27FC236}">
                <a16:creationId xmlns:a16="http://schemas.microsoft.com/office/drawing/2014/main" id="{4ECBB476-D20B-478E-962D-616278C4F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1069181"/>
            <a:ext cx="3219450" cy="114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  <a:ea typeface="한양신명조"/>
              </a:rPr>
              <a:t>센서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비교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672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6790" y="352425"/>
            <a:ext cx="676275" cy="676275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6790" y="352425"/>
            <a:ext cx="45719" cy="6762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56790" y="1057275"/>
            <a:ext cx="2974604" cy="69056"/>
            <a:chOff x="556790" y="1057275"/>
            <a:chExt cx="2974604" cy="6905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56790" y="1091803"/>
              <a:ext cx="29388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462338" y="1057275"/>
              <a:ext cx="69056" cy="69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86594" y="428952"/>
            <a:ext cx="4053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05186B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기기구성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PO1" hidden="1">
            <a:extLst>
              <a:ext uri="{FF2B5EF4-FFF2-40B4-BE49-F238E27FC236}">
                <a16:creationId xmlns:a16="http://schemas.microsoft.com/office/drawing/2014/main" id="{B779AE3C-6802-4E15-891A-3BA7A59462B0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4808538" y="3178175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_PO1">
            <a:extLst>
              <a:ext uri="{FF2B5EF4-FFF2-40B4-BE49-F238E27FC236}">
                <a16:creationId xmlns:a16="http://schemas.microsoft.com/office/drawing/2014/main" id="{4ECBB476-D20B-478E-962D-616278C4F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1105093"/>
            <a:ext cx="2207929" cy="783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SH-NDHT-003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_PO1" hidden="1">
            <a:extLst>
              <a:ext uri="{FF2B5EF4-FFF2-40B4-BE49-F238E27FC236}">
                <a16:creationId xmlns:a16="http://schemas.microsoft.com/office/drawing/2014/main" id="{96AC41DE-89D4-42B5-9BDD-3ED58CD818F9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6" name="Picture 4" descr="C:\Users\eo\AppData\Roaming\PolarisOffice\ETemp\13268_1182672\poclip1\02\image1.png">
            <a:extLst>
              <a:ext uri="{FF2B5EF4-FFF2-40B4-BE49-F238E27FC236}">
                <a16:creationId xmlns:a16="http://schemas.microsoft.com/office/drawing/2014/main" id="{A0695D19-215E-468E-8806-7DB10F893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2"/>
          <a:stretch/>
        </p:blipFill>
        <p:spPr bwMode="auto">
          <a:xfrm>
            <a:off x="654886" y="1381123"/>
            <a:ext cx="5168867" cy="512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eo\AppData\Roaming\PolarisOffice\ETemp\13268_1182672\poclip1\02\image1.png">
            <a:extLst>
              <a:ext uri="{FF2B5EF4-FFF2-40B4-BE49-F238E27FC236}">
                <a16:creationId xmlns:a16="http://schemas.microsoft.com/office/drawing/2014/main" id="{1ADCE569-FF26-44B9-8D8A-31780D54B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57"/>
          <a:stretch/>
        </p:blipFill>
        <p:spPr bwMode="auto">
          <a:xfrm>
            <a:off x="6368248" y="1371436"/>
            <a:ext cx="5411409" cy="194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s://www.devicemart.co.kr/data/collect_img/kind_0/goods/large/1245651.jpg">
            <a:extLst>
              <a:ext uri="{FF2B5EF4-FFF2-40B4-BE49-F238E27FC236}">
                <a16:creationId xmlns:a16="http://schemas.microsoft.com/office/drawing/2014/main" id="{8A4981AC-D31A-42F9-BDCE-86174DF85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11" y="3315810"/>
            <a:ext cx="4756482" cy="334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06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6790" y="352425"/>
            <a:ext cx="676275" cy="676275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6790" y="352425"/>
            <a:ext cx="45719" cy="6762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56790" y="1057275"/>
            <a:ext cx="2974604" cy="69056"/>
            <a:chOff x="556790" y="1057275"/>
            <a:chExt cx="2974604" cy="6905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56790" y="1091803"/>
              <a:ext cx="29388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462338" y="1057275"/>
              <a:ext cx="69056" cy="69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86594" y="428952"/>
            <a:ext cx="4053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05186B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기기구성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PO1" hidden="1">
            <a:extLst>
              <a:ext uri="{FF2B5EF4-FFF2-40B4-BE49-F238E27FC236}">
                <a16:creationId xmlns:a16="http://schemas.microsoft.com/office/drawing/2014/main" id="{B779AE3C-6802-4E15-891A-3BA7A59462B0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4808538" y="3178175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_PO1">
            <a:extLst>
              <a:ext uri="{FF2B5EF4-FFF2-40B4-BE49-F238E27FC236}">
                <a16:creationId xmlns:a16="http://schemas.microsoft.com/office/drawing/2014/main" id="{4ECBB476-D20B-478E-962D-616278C4F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1069181"/>
            <a:ext cx="3219450" cy="114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보드 비교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45939F-33D4-4673-A283-9E38E296D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531153"/>
              </p:ext>
            </p:extLst>
          </p:nvPr>
        </p:nvGraphicFramePr>
        <p:xfrm>
          <a:off x="556790" y="1440020"/>
          <a:ext cx="11090264" cy="5122546"/>
        </p:xfrm>
        <a:graphic>
          <a:graphicData uri="http://schemas.openxmlformats.org/drawingml/2006/table">
            <a:tbl>
              <a:tblPr/>
              <a:tblGrid>
                <a:gridCol w="2093361">
                  <a:extLst>
                    <a:ext uri="{9D8B030D-6E8A-4147-A177-3AD203B41FA5}">
                      <a16:colId xmlns:a16="http://schemas.microsoft.com/office/drawing/2014/main" val="3732094769"/>
                    </a:ext>
                  </a:extLst>
                </a:gridCol>
                <a:gridCol w="2340146">
                  <a:extLst>
                    <a:ext uri="{9D8B030D-6E8A-4147-A177-3AD203B41FA5}">
                      <a16:colId xmlns:a16="http://schemas.microsoft.com/office/drawing/2014/main" val="3449710199"/>
                    </a:ext>
                  </a:extLst>
                </a:gridCol>
                <a:gridCol w="2218919">
                  <a:extLst>
                    <a:ext uri="{9D8B030D-6E8A-4147-A177-3AD203B41FA5}">
                      <a16:colId xmlns:a16="http://schemas.microsoft.com/office/drawing/2014/main" val="2772161132"/>
                    </a:ext>
                  </a:extLst>
                </a:gridCol>
                <a:gridCol w="2218919">
                  <a:extLst>
                    <a:ext uri="{9D8B030D-6E8A-4147-A177-3AD203B41FA5}">
                      <a16:colId xmlns:a16="http://schemas.microsoft.com/office/drawing/2014/main" val="1902729687"/>
                    </a:ext>
                  </a:extLst>
                </a:gridCol>
                <a:gridCol w="2218919">
                  <a:extLst>
                    <a:ext uri="{9D8B030D-6E8A-4147-A177-3AD203B41FA5}">
                      <a16:colId xmlns:a16="http://schemas.microsoft.com/office/drawing/2014/main" val="1505186907"/>
                    </a:ext>
                  </a:extLst>
                </a:gridCol>
              </a:tblGrid>
              <a:tr h="9356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Model</a:t>
                      </a:r>
                      <a:endParaRPr lang="en-US" sz="5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731" marR="42731" marT="42731" marB="4273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Arduino</a:t>
                      </a:r>
                      <a:endParaRPr lang="en-US" sz="50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UNO R3</a:t>
                      </a:r>
                      <a:endParaRPr lang="en-US" sz="5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731" marR="42731" marT="42731" marB="4273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Arduino </a:t>
                      </a:r>
                      <a:endParaRPr lang="en-US" sz="50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Leonardo</a:t>
                      </a:r>
                      <a:endParaRPr lang="en-US" sz="5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731" marR="42731" marT="42731" marB="4273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Arduino </a:t>
                      </a:r>
                      <a:endParaRPr lang="en-US" sz="50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Mega2560</a:t>
                      </a:r>
                      <a:endParaRPr lang="en-US" sz="5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731" marR="42731" marT="42731" marB="4273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Arduino</a:t>
                      </a:r>
                      <a:endParaRPr lang="en-US" sz="50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Due</a:t>
                      </a:r>
                      <a:endParaRPr lang="en-US" sz="5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731" marR="42731" marT="42731" marB="4273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733203"/>
                  </a:ext>
                </a:extLst>
              </a:tr>
              <a:tr h="9356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MicroControlller</a:t>
                      </a:r>
                      <a:endParaRPr lang="en-US" sz="5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731" marR="42731" marT="42731" marB="4273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ATmega328</a:t>
                      </a:r>
                      <a:endParaRPr lang="en-US" sz="5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731" marR="42731" marT="42731" marB="4273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ATmega32u4</a:t>
                      </a:r>
                      <a:endParaRPr lang="en-US" sz="5000">
                        <a:effectLst/>
                        <a:latin typeface="+mn-ea"/>
                        <a:ea typeface="+mn-ea"/>
                      </a:endParaRPr>
                    </a:p>
                  </a:txBody>
                  <a:tcPr marL="42731" marR="42731" marT="42731" marB="4273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ATmega2560</a:t>
                      </a:r>
                      <a:endParaRPr lang="en-US" sz="5000">
                        <a:effectLst/>
                        <a:latin typeface="+mn-ea"/>
                        <a:ea typeface="+mn-ea"/>
                      </a:endParaRPr>
                    </a:p>
                  </a:txBody>
                  <a:tcPr marL="42731" marR="42731" marT="42731" marB="4273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AT91SAM3X8E</a:t>
                      </a:r>
                      <a:endParaRPr lang="en-US" sz="5000">
                        <a:effectLst/>
                        <a:latin typeface="+mn-ea"/>
                        <a:ea typeface="+mn-ea"/>
                      </a:endParaRPr>
                    </a:p>
                  </a:txBody>
                  <a:tcPr marL="42731" marR="42731" marT="42731" marB="4273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839941"/>
                  </a:ext>
                </a:extLst>
              </a:tr>
              <a:tr h="9356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Operating </a:t>
                      </a:r>
                    </a:p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Voltage</a:t>
                      </a:r>
                      <a:endParaRPr lang="en-US" sz="5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731" marR="42731" marT="42731" marB="4273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5V</a:t>
                      </a:r>
                      <a:endParaRPr lang="en-US" sz="5000">
                        <a:effectLst/>
                        <a:latin typeface="+mn-ea"/>
                        <a:ea typeface="+mn-ea"/>
                      </a:endParaRPr>
                    </a:p>
                  </a:txBody>
                  <a:tcPr marL="42731" marR="42731" marT="42731" marB="4273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5V</a:t>
                      </a:r>
                      <a:endParaRPr lang="en-US" sz="5000">
                        <a:effectLst/>
                        <a:latin typeface="+mn-ea"/>
                        <a:ea typeface="+mn-ea"/>
                      </a:endParaRPr>
                    </a:p>
                  </a:txBody>
                  <a:tcPr marL="42731" marR="42731" marT="42731" marB="4273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5V</a:t>
                      </a:r>
                      <a:endParaRPr lang="en-US" sz="5000">
                        <a:effectLst/>
                        <a:latin typeface="+mn-ea"/>
                        <a:ea typeface="+mn-ea"/>
                      </a:endParaRPr>
                    </a:p>
                  </a:txBody>
                  <a:tcPr marL="42731" marR="42731" marT="42731" marB="4273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3.3V</a:t>
                      </a:r>
                      <a:endParaRPr lang="en-US" sz="5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731" marR="42731" marT="42731" marB="4273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508064"/>
                  </a:ext>
                </a:extLst>
              </a:tr>
              <a:tr h="138003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feature</a:t>
                      </a:r>
                      <a:endParaRPr lang="en-US" sz="5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731" marR="42731" marT="42731" marB="4273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표준 보드</a:t>
                      </a:r>
                      <a:endParaRPr lang="ko-KR" altLang="en-US" sz="5000">
                        <a:effectLst/>
                        <a:latin typeface="+mn-ea"/>
                        <a:ea typeface="+mn-ea"/>
                      </a:endParaRPr>
                    </a:p>
                  </a:txBody>
                  <a:tcPr marL="42731" marR="42731" marT="42731" marB="4273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마우스나 키보드로 인식</a:t>
                      </a:r>
                      <a:endParaRPr lang="ko-KR" altLang="en-US" sz="5000">
                        <a:effectLst/>
                        <a:latin typeface="+mn-ea"/>
                        <a:ea typeface="+mn-ea"/>
                      </a:endParaRPr>
                    </a:p>
                  </a:txBody>
                  <a:tcPr marL="42731" marR="42731" marT="42731" marB="4273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우수하고 복잡함</a:t>
                      </a:r>
                      <a:endParaRPr lang="ko-KR" altLang="en-US" sz="5000">
                        <a:effectLst/>
                        <a:latin typeface="+mn-ea"/>
                        <a:ea typeface="+mn-ea"/>
                      </a:endParaRPr>
                    </a:p>
                  </a:txBody>
                  <a:tcPr marL="42731" marR="42731" marT="42731" marB="4273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 우수</a:t>
                      </a:r>
                      <a:endParaRPr lang="ko-KR" altLang="en-US" sz="5000">
                        <a:effectLst/>
                        <a:latin typeface="+mn-ea"/>
                        <a:ea typeface="+mn-ea"/>
                      </a:endParaRPr>
                    </a:p>
                  </a:txBody>
                  <a:tcPr marL="42731" marR="42731" marT="42731" marB="4273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718829"/>
                  </a:ext>
                </a:extLst>
              </a:tr>
              <a:tr h="9356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Clock Speed</a:t>
                      </a:r>
                      <a:endParaRPr lang="en-US" sz="5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731" marR="42731" marT="42731" marB="4273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 MHz</a:t>
                      </a:r>
                      <a:endParaRPr lang="en-US" sz="5000">
                        <a:effectLst/>
                        <a:latin typeface="+mn-ea"/>
                        <a:ea typeface="+mn-ea"/>
                      </a:endParaRPr>
                    </a:p>
                  </a:txBody>
                  <a:tcPr marL="42731" marR="42731" marT="42731" marB="4273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 MHz</a:t>
                      </a:r>
                      <a:endParaRPr lang="en-US" sz="5000">
                        <a:effectLst/>
                        <a:latin typeface="+mn-ea"/>
                        <a:ea typeface="+mn-ea"/>
                      </a:endParaRPr>
                    </a:p>
                  </a:txBody>
                  <a:tcPr marL="42731" marR="42731" marT="42731" marB="4273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 MHz</a:t>
                      </a:r>
                      <a:endParaRPr lang="en-US" sz="5000">
                        <a:effectLst/>
                        <a:latin typeface="+mn-ea"/>
                        <a:ea typeface="+mn-ea"/>
                      </a:endParaRPr>
                    </a:p>
                  </a:txBody>
                  <a:tcPr marL="42731" marR="42731" marT="42731" marB="4273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 MHz</a:t>
                      </a:r>
                      <a:endParaRPr lang="en-US" sz="5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731" marR="42731" marT="42731" marB="4273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614311"/>
                  </a:ext>
                </a:extLst>
              </a:tr>
            </a:tbl>
          </a:graphicData>
        </a:graphic>
      </p:graphicFrame>
      <p:sp>
        <p:nvSpPr>
          <p:cNvPr id="6" name="_PO1" hidden="1">
            <a:extLst>
              <a:ext uri="{FF2B5EF4-FFF2-40B4-BE49-F238E27FC236}">
                <a16:creationId xmlns:a16="http://schemas.microsoft.com/office/drawing/2014/main" id="{084D7B87-1620-479A-A2F7-217FD2A55097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4797425" y="3087688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_PO1">
            <a:extLst>
              <a:ext uri="{FF2B5EF4-FFF2-40B4-BE49-F238E27FC236}">
                <a16:creationId xmlns:a16="http://schemas.microsoft.com/office/drawing/2014/main" id="{3F0074A5-2276-4465-B9F3-D8898771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082" y="9687022"/>
            <a:ext cx="9115912" cy="32048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한양신명조"/>
              </a:rPr>
              <a:t>표 3. 아두이노 보드 종류 [7]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6790" y="352425"/>
            <a:ext cx="676275" cy="676275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6790" y="352425"/>
            <a:ext cx="45719" cy="6762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56790" y="1057275"/>
            <a:ext cx="2974604" cy="69056"/>
            <a:chOff x="556790" y="1057275"/>
            <a:chExt cx="2974604" cy="6905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56790" y="1091803"/>
              <a:ext cx="29388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462338" y="1057275"/>
              <a:ext cx="69056" cy="69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86594" y="428952"/>
            <a:ext cx="4053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05186B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기기구성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PO1" hidden="1">
            <a:extLst>
              <a:ext uri="{FF2B5EF4-FFF2-40B4-BE49-F238E27FC236}">
                <a16:creationId xmlns:a16="http://schemas.microsoft.com/office/drawing/2014/main" id="{B779AE3C-6802-4E15-891A-3BA7A59462B0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4808538" y="3178175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_PO1">
            <a:extLst>
              <a:ext uri="{FF2B5EF4-FFF2-40B4-BE49-F238E27FC236}">
                <a16:creationId xmlns:a16="http://schemas.microsoft.com/office/drawing/2014/main" id="{4ECBB476-D20B-478E-962D-616278C4F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1105093"/>
            <a:ext cx="2207929" cy="783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Arduino Uno</a:t>
            </a:r>
          </a:p>
        </p:txBody>
      </p:sp>
      <p:sp>
        <p:nvSpPr>
          <p:cNvPr id="4" name="_PO1" hidden="1">
            <a:extLst>
              <a:ext uri="{FF2B5EF4-FFF2-40B4-BE49-F238E27FC236}">
                <a16:creationId xmlns:a16="http://schemas.microsoft.com/office/drawing/2014/main" id="{96AC41DE-89D4-42B5-9BDD-3ED58CD818F9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 descr="ëì²´ íì¤í¸ ë¸ì¶">
            <a:extLst>
              <a:ext uri="{FF2B5EF4-FFF2-40B4-BE49-F238E27FC236}">
                <a16:creationId xmlns:a16="http://schemas.microsoft.com/office/drawing/2014/main" id="{849AF902-FEF2-4F1A-ADE4-215751A50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92" b="14728"/>
          <a:stretch/>
        </p:blipFill>
        <p:spPr bwMode="auto">
          <a:xfrm>
            <a:off x="722975" y="2059620"/>
            <a:ext cx="5216186" cy="381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A93C3BD-9F4E-442B-9920-E9E58F855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754520"/>
              </p:ext>
            </p:extLst>
          </p:nvPr>
        </p:nvGraphicFramePr>
        <p:xfrm>
          <a:off x="6694203" y="1577340"/>
          <a:ext cx="4669214" cy="4990400"/>
        </p:xfrm>
        <a:graphic>
          <a:graphicData uri="http://schemas.openxmlformats.org/drawingml/2006/table">
            <a:tbl>
              <a:tblPr/>
              <a:tblGrid>
                <a:gridCol w="1606418">
                  <a:extLst>
                    <a:ext uri="{9D8B030D-6E8A-4147-A177-3AD203B41FA5}">
                      <a16:colId xmlns:a16="http://schemas.microsoft.com/office/drawing/2014/main" val="1406905950"/>
                    </a:ext>
                  </a:extLst>
                </a:gridCol>
                <a:gridCol w="3062796">
                  <a:extLst>
                    <a:ext uri="{9D8B030D-6E8A-4147-A177-3AD203B41FA5}">
                      <a16:colId xmlns:a16="http://schemas.microsoft.com/office/drawing/2014/main" val="827670103"/>
                    </a:ext>
                  </a:extLst>
                </a:gridCol>
              </a:tblGrid>
              <a:tr h="3000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Type</a:t>
                      </a:r>
                      <a:endParaRPr lang="en-US" sz="2400" dirty="0">
                        <a:effectLst/>
                      </a:endParaRPr>
                    </a:p>
                  </a:txBody>
                  <a:tcPr marL="70017" marR="70017" marT="70017" marB="70017" anchor="ctr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Arduino UNO R3</a:t>
                      </a:r>
                      <a:endParaRPr lang="en-US" sz="2400" dirty="0">
                        <a:effectLst/>
                      </a:endParaRPr>
                    </a:p>
                  </a:txBody>
                  <a:tcPr marL="70017" marR="70017" marT="70017" marB="70017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989098"/>
                  </a:ext>
                </a:extLst>
              </a:tr>
              <a:tr h="3000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Microcontroller</a:t>
                      </a:r>
                      <a:endParaRPr lang="en-US" sz="2400" dirty="0">
                        <a:effectLst/>
                      </a:endParaRPr>
                    </a:p>
                  </a:txBody>
                  <a:tcPr marL="70017" marR="70017" marT="70017" marB="70017" anchor="ctr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ATmega328</a:t>
                      </a:r>
                      <a:endParaRPr lang="en-US" sz="2400" dirty="0">
                        <a:effectLst/>
                      </a:endParaRPr>
                    </a:p>
                  </a:txBody>
                  <a:tcPr marL="70017" marR="70017" marT="70017" marB="70017" anchor="ctr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08578"/>
                  </a:ext>
                </a:extLst>
              </a:tr>
              <a:tr h="3000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Operating Voltage</a:t>
                      </a:r>
                      <a:endParaRPr lang="en-US" sz="2400" dirty="0">
                        <a:effectLst/>
                      </a:endParaRPr>
                    </a:p>
                  </a:txBody>
                  <a:tcPr marL="70017" marR="70017" marT="70017" marB="70017" anchor="ctr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5V</a:t>
                      </a:r>
                      <a:endParaRPr lang="en-US" sz="2400">
                        <a:effectLst/>
                      </a:endParaRPr>
                    </a:p>
                  </a:txBody>
                  <a:tcPr marL="70017" marR="70017" marT="70017" marB="70017" anchor="ctr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544487"/>
                  </a:ext>
                </a:extLst>
              </a:tr>
              <a:tr h="4601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Input Voltage (recommended)</a:t>
                      </a:r>
                      <a:endParaRPr lang="en-US" sz="2400">
                        <a:effectLst/>
                      </a:endParaRPr>
                    </a:p>
                  </a:txBody>
                  <a:tcPr marL="70017" marR="70017" marT="70017" marB="70017" anchor="ctr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7-12V</a:t>
                      </a:r>
                      <a:endParaRPr lang="en-US" sz="2400">
                        <a:effectLst/>
                      </a:endParaRPr>
                    </a:p>
                  </a:txBody>
                  <a:tcPr marL="70017" marR="70017" marT="70017" marB="70017" anchor="ctr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022577"/>
                  </a:ext>
                </a:extLst>
              </a:tr>
              <a:tr h="4601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Input Voltage </a:t>
                      </a:r>
                      <a:endParaRPr lang="en-US" sz="24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(limits)</a:t>
                      </a:r>
                      <a:endParaRPr lang="en-US" sz="2400" dirty="0">
                        <a:effectLst/>
                      </a:endParaRPr>
                    </a:p>
                  </a:txBody>
                  <a:tcPr marL="70017" marR="70017" marT="70017" marB="70017" anchor="ctr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6-20V</a:t>
                      </a:r>
                      <a:endParaRPr lang="en-US" sz="2400">
                        <a:effectLst/>
                      </a:endParaRPr>
                    </a:p>
                  </a:txBody>
                  <a:tcPr marL="70017" marR="70017" marT="70017" marB="70017" anchor="ctr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897478"/>
                  </a:ext>
                </a:extLst>
              </a:tr>
              <a:tr h="4601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Digital I/O Pins</a:t>
                      </a:r>
                      <a:endParaRPr lang="en-US" sz="2400">
                        <a:effectLst/>
                      </a:endParaRPr>
                    </a:p>
                  </a:txBody>
                  <a:tcPr marL="70017" marR="70017" marT="70017" marB="70017" anchor="ctr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14 (of which 6 provide PWM output)</a:t>
                      </a:r>
                      <a:endParaRPr lang="en-US" sz="2400">
                        <a:effectLst/>
                      </a:endParaRPr>
                    </a:p>
                  </a:txBody>
                  <a:tcPr marL="70017" marR="70017" marT="70017" marB="70017" anchor="ctr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496291"/>
                  </a:ext>
                </a:extLst>
              </a:tr>
              <a:tr h="3000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Analog Input Pins</a:t>
                      </a:r>
                      <a:endParaRPr lang="en-US" sz="2400" dirty="0">
                        <a:effectLst/>
                      </a:endParaRPr>
                    </a:p>
                  </a:txBody>
                  <a:tcPr marL="70017" marR="70017" marT="70017" marB="70017" anchor="ctr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6</a:t>
                      </a:r>
                      <a:endParaRPr lang="ko-KR" altLang="en-US" sz="2400">
                        <a:effectLst/>
                      </a:endParaRPr>
                    </a:p>
                  </a:txBody>
                  <a:tcPr marL="70017" marR="70017" marT="70017" marB="70017" anchor="ctr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946432"/>
                  </a:ext>
                </a:extLst>
              </a:tr>
              <a:tr h="4601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DC Current </a:t>
                      </a:r>
                      <a:endParaRPr lang="it-IT" sz="240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per I/O Pin</a:t>
                      </a:r>
                      <a:endParaRPr lang="it-IT" sz="2400">
                        <a:effectLst/>
                      </a:endParaRPr>
                    </a:p>
                  </a:txBody>
                  <a:tcPr marL="70017" marR="70017" marT="70017" marB="70017" anchor="ctr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40 mA</a:t>
                      </a:r>
                      <a:endParaRPr lang="en-US" sz="2400">
                        <a:effectLst/>
                      </a:endParaRPr>
                    </a:p>
                  </a:txBody>
                  <a:tcPr marL="70017" marR="70017" marT="70017" marB="70017" anchor="ctr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530002"/>
                  </a:ext>
                </a:extLst>
              </a:tr>
              <a:tr h="4601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DC Current </a:t>
                      </a:r>
                      <a:endParaRPr lang="en-US" sz="24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for 3.3V Pin</a:t>
                      </a:r>
                      <a:endParaRPr lang="en-US" sz="2400" dirty="0">
                        <a:effectLst/>
                      </a:endParaRPr>
                    </a:p>
                  </a:txBody>
                  <a:tcPr marL="70017" marR="70017" marT="70017" marB="70017" anchor="ctr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50mA</a:t>
                      </a:r>
                      <a:endParaRPr lang="en-US" sz="2400" dirty="0">
                        <a:effectLst/>
                      </a:endParaRPr>
                    </a:p>
                  </a:txBody>
                  <a:tcPr marL="70017" marR="70017" marT="70017" marB="70017" anchor="ctr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670445"/>
                  </a:ext>
                </a:extLst>
              </a:tr>
              <a:tr h="4601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Flash Memory</a:t>
                      </a:r>
                      <a:endParaRPr lang="en-US" sz="2400" dirty="0">
                        <a:effectLst/>
                      </a:endParaRPr>
                    </a:p>
                  </a:txBody>
                  <a:tcPr marL="70017" marR="70017" marT="70017" marB="70017" anchor="ctr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32KB (ATmega328) of which 0.5KB used by bootloader</a:t>
                      </a:r>
                      <a:endParaRPr lang="en-US" sz="2400">
                        <a:effectLst/>
                      </a:endParaRPr>
                    </a:p>
                  </a:txBody>
                  <a:tcPr marL="70017" marR="70017" marT="70017" marB="70017" anchor="ctr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402123"/>
                  </a:ext>
                </a:extLst>
              </a:tr>
              <a:tr h="3000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SRAM</a:t>
                      </a:r>
                      <a:endParaRPr lang="en-US" sz="2400" dirty="0">
                        <a:effectLst/>
                      </a:endParaRPr>
                    </a:p>
                  </a:txBody>
                  <a:tcPr marL="70017" marR="70017" marT="70017" marB="70017" anchor="ctr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2KB (ATmega328)</a:t>
                      </a:r>
                      <a:endParaRPr lang="en-US" sz="2400">
                        <a:effectLst/>
                      </a:endParaRPr>
                    </a:p>
                  </a:txBody>
                  <a:tcPr marL="70017" marR="70017" marT="70017" marB="70017" anchor="ctr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720894"/>
                  </a:ext>
                </a:extLst>
              </a:tr>
              <a:tr h="3000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EEPROM</a:t>
                      </a:r>
                      <a:endParaRPr lang="en-US" sz="2400" dirty="0">
                        <a:effectLst/>
                      </a:endParaRPr>
                    </a:p>
                  </a:txBody>
                  <a:tcPr marL="70017" marR="70017" marT="70017" marB="70017" anchor="ctr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1KB (ATmega328)</a:t>
                      </a:r>
                      <a:endParaRPr lang="en-US" sz="2400">
                        <a:effectLst/>
                      </a:endParaRPr>
                    </a:p>
                  </a:txBody>
                  <a:tcPr marL="70017" marR="70017" marT="70017" marB="70017" anchor="ctr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490942"/>
                  </a:ext>
                </a:extLst>
              </a:tr>
              <a:tr h="3000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Clock Speed</a:t>
                      </a:r>
                      <a:endParaRPr lang="en-US" sz="2400" dirty="0">
                        <a:effectLst/>
                      </a:endParaRPr>
                    </a:p>
                  </a:txBody>
                  <a:tcPr marL="70017" marR="70017" marT="70017" marB="70017" anchor="ctr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16MHz</a:t>
                      </a:r>
                      <a:endParaRPr lang="en-US" sz="2400" dirty="0">
                        <a:effectLst/>
                      </a:endParaRPr>
                    </a:p>
                  </a:txBody>
                  <a:tcPr marL="70017" marR="70017" marT="70017" marB="70017" anchor="ctr">
                    <a:lnL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603878"/>
                  </a:ext>
                </a:extLst>
              </a:tr>
            </a:tbl>
          </a:graphicData>
        </a:graphic>
      </p:graphicFrame>
      <p:sp>
        <p:nvSpPr>
          <p:cNvPr id="6" name="_PO1" hidden="1">
            <a:extLst>
              <a:ext uri="{FF2B5EF4-FFF2-40B4-BE49-F238E27FC236}">
                <a16:creationId xmlns:a16="http://schemas.microsoft.com/office/drawing/2014/main" id="{BAB741E5-FEDA-49DB-8BF0-21B558479C8E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4803775" y="2149475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08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6790" y="352425"/>
            <a:ext cx="676275" cy="676275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6790" y="352425"/>
            <a:ext cx="45719" cy="6762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56790" y="1057275"/>
            <a:ext cx="2974604" cy="69056"/>
            <a:chOff x="556790" y="1057275"/>
            <a:chExt cx="2974604" cy="6905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56790" y="1091803"/>
              <a:ext cx="29388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462338" y="1057275"/>
              <a:ext cx="69056" cy="69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86594" y="428952"/>
            <a:ext cx="4053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05186B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기기구성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PO1" hidden="1">
            <a:extLst>
              <a:ext uri="{FF2B5EF4-FFF2-40B4-BE49-F238E27FC236}">
                <a16:creationId xmlns:a16="http://schemas.microsoft.com/office/drawing/2014/main" id="{B779AE3C-6802-4E15-891A-3BA7A59462B0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4808538" y="3178175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_PO1" hidden="1">
            <a:extLst>
              <a:ext uri="{FF2B5EF4-FFF2-40B4-BE49-F238E27FC236}">
                <a16:creationId xmlns:a16="http://schemas.microsoft.com/office/drawing/2014/main" id="{96AC41DE-89D4-42B5-9BDD-3ED58CD818F9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_PO1" hidden="1">
            <a:extLst>
              <a:ext uri="{FF2B5EF4-FFF2-40B4-BE49-F238E27FC236}">
                <a16:creationId xmlns:a16="http://schemas.microsoft.com/office/drawing/2014/main" id="{BAB741E5-FEDA-49DB-8BF0-21B558479C8E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4803775" y="2149475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_PO1" hidden="1">
            <a:extLst>
              <a:ext uri="{FF2B5EF4-FFF2-40B4-BE49-F238E27FC236}">
                <a16:creationId xmlns:a16="http://schemas.microsoft.com/office/drawing/2014/main" id="{7BA1EB13-3141-46A3-9D76-C196F2B20D20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4" name="Picture 4" descr="C:\Users\eo\AppData\Roaming\PolarisOffice\ETemp\13268_1182672\poclip1\06\image7.png">
            <a:extLst>
              <a:ext uri="{FF2B5EF4-FFF2-40B4-BE49-F238E27FC236}">
                <a16:creationId xmlns:a16="http://schemas.microsoft.com/office/drawing/2014/main" id="{C71BEBEC-05D9-4AF4-AEEB-59CD9AEA3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25" y="1508498"/>
            <a:ext cx="5731137" cy="492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47B9EC-DF08-4868-A35C-AFE218608216}"/>
              </a:ext>
            </a:extLst>
          </p:cNvPr>
          <p:cNvSpPr txBox="1"/>
          <p:nvPr/>
        </p:nvSpPr>
        <p:spPr>
          <a:xfrm>
            <a:off x="6951216" y="1508498"/>
            <a:ext cx="46430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</a:t>
            </a:r>
            <a:endParaRPr lang="en-US" altLang="ko-KR" dirty="0"/>
          </a:p>
          <a:p>
            <a:r>
              <a:rPr lang="en-US" altLang="ko-KR" dirty="0"/>
              <a:t>SH-NDHT-003</a:t>
            </a:r>
          </a:p>
          <a:p>
            <a:endParaRPr lang="en-US" altLang="ko-KR" dirty="0"/>
          </a:p>
          <a:p>
            <a:r>
              <a:rPr lang="en-US" altLang="ko-KR" dirty="0"/>
              <a:t>RX(0</a:t>
            </a:r>
            <a:r>
              <a:rPr lang="ko-KR" altLang="en-US" dirty="0" err="1"/>
              <a:t>번핀</a:t>
            </a:r>
            <a:r>
              <a:rPr lang="en-US" altLang="ko-KR" dirty="0"/>
              <a:t>,</a:t>
            </a:r>
            <a:r>
              <a:rPr lang="ko-KR" altLang="en-US" dirty="0"/>
              <a:t>수신</a:t>
            </a:r>
            <a:r>
              <a:rPr lang="en-US" altLang="ko-KR" dirty="0"/>
              <a:t>), TX(1</a:t>
            </a:r>
            <a:r>
              <a:rPr lang="ko-KR" altLang="en-US" dirty="0" err="1"/>
              <a:t>번핀</a:t>
            </a:r>
            <a:r>
              <a:rPr lang="en-US" altLang="ko-KR" dirty="0"/>
              <a:t>,</a:t>
            </a:r>
            <a:r>
              <a:rPr lang="ko-KR" altLang="en-US" dirty="0"/>
              <a:t>송신</a:t>
            </a:r>
            <a:r>
              <a:rPr lang="en-US" altLang="ko-KR" dirty="0"/>
              <a:t>)</a:t>
            </a:r>
            <a:r>
              <a:rPr lang="ko-KR" altLang="en-US" dirty="0"/>
              <a:t>를 이용한 데이터 통신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CO2</a:t>
            </a:r>
            <a:r>
              <a:rPr lang="ko-KR" altLang="en-US" dirty="0"/>
              <a:t>농도</a:t>
            </a:r>
            <a:r>
              <a:rPr lang="en-US" altLang="ko-KR" dirty="0"/>
              <a:t>, </a:t>
            </a:r>
            <a:r>
              <a:rPr lang="ko-KR" altLang="en-US" dirty="0"/>
              <a:t>온도</a:t>
            </a:r>
            <a:r>
              <a:rPr lang="en-US" altLang="ko-KR" dirty="0"/>
              <a:t>,</a:t>
            </a:r>
            <a:r>
              <a:rPr lang="ko-KR" altLang="en-US" dirty="0"/>
              <a:t> 습도 측정 가능</a:t>
            </a:r>
          </a:p>
        </p:txBody>
      </p:sp>
    </p:spTree>
    <p:extLst>
      <p:ext uri="{BB962C8B-B14F-4D97-AF65-F5344CB8AC3E}">
        <p14:creationId xmlns:p14="http://schemas.microsoft.com/office/powerpoint/2010/main" val="416061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6790" y="352425"/>
            <a:ext cx="676275" cy="676275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6790" y="352425"/>
            <a:ext cx="45719" cy="6762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56790" y="1057275"/>
            <a:ext cx="2974604" cy="69056"/>
            <a:chOff x="556790" y="1057275"/>
            <a:chExt cx="2974604" cy="6905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56790" y="1091803"/>
              <a:ext cx="29388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462338" y="1057275"/>
              <a:ext cx="69056" cy="69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86594" y="428952"/>
            <a:ext cx="4053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05186B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기기검증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PO1" hidden="1">
            <a:extLst>
              <a:ext uri="{FF2B5EF4-FFF2-40B4-BE49-F238E27FC236}">
                <a16:creationId xmlns:a16="http://schemas.microsoft.com/office/drawing/2014/main" id="{71D3C7EE-19B0-43B5-800B-C07D40EB5FE1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53" name="Picture 9" descr="C:\Users\eo\AppData\Roaming\PolarisOffice\ETemp\13268_1182672\poclip1\09\imageb.png">
            <a:extLst>
              <a:ext uri="{FF2B5EF4-FFF2-40B4-BE49-F238E27FC236}">
                <a16:creationId xmlns:a16="http://schemas.microsoft.com/office/drawing/2014/main" id="{E401C941-8B58-461E-B48A-C58D09ACE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09" y="1586775"/>
            <a:ext cx="6593150" cy="438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761E96-6C60-480B-97D7-62DF8635B3AF}"/>
              </a:ext>
            </a:extLst>
          </p:cNvPr>
          <p:cNvSpPr txBox="1"/>
          <p:nvPr/>
        </p:nvSpPr>
        <p:spPr>
          <a:xfrm>
            <a:off x="7470252" y="1586775"/>
            <a:ext cx="41192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검증 방법</a:t>
            </a:r>
            <a:endParaRPr lang="en-US" altLang="ko-KR" dirty="0"/>
          </a:p>
          <a:p>
            <a:pPr marL="285750" indent="-285750">
              <a:buFont typeface="Abadi" panose="020B0604020104020204" pitchFamily="34" charset="0"/>
              <a:buChar char="–"/>
            </a:pPr>
            <a:r>
              <a:rPr lang="ko-KR" altLang="en-US" dirty="0"/>
              <a:t>시중에 사용되는 </a:t>
            </a:r>
            <a:r>
              <a:rPr lang="en-US" altLang="ko-KR" dirty="0"/>
              <a:t>HT-2000</a:t>
            </a:r>
            <a:r>
              <a:rPr lang="ko-KR" altLang="en-US" dirty="0"/>
              <a:t>과의 비교를 통해 신뢰수준을 파악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실험 환경</a:t>
            </a:r>
            <a:endParaRPr lang="en-US" altLang="ko-KR" dirty="0"/>
          </a:p>
          <a:p>
            <a:pPr marL="342900" indent="-342900">
              <a:buFont typeface="Abadi" panose="020B0604020104020204" pitchFamily="34" charset="0"/>
              <a:buChar char="–"/>
            </a:pPr>
            <a:r>
              <a:rPr lang="ko-KR" altLang="en-US" dirty="0"/>
              <a:t>박스로 외부의 바람을 차단</a:t>
            </a:r>
            <a:endParaRPr lang="en-US" altLang="ko-KR" dirty="0"/>
          </a:p>
          <a:p>
            <a:pPr marL="342900" indent="-342900">
              <a:buFont typeface="Abadi" panose="020B0604020104020204" pitchFamily="34" charset="0"/>
              <a:buChar char="–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실험 방법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제작한 기기만을 사용하여</a:t>
            </a:r>
            <a:r>
              <a:rPr lang="en-US" altLang="ko-KR" dirty="0"/>
              <a:t>, </a:t>
            </a:r>
            <a:r>
              <a:rPr lang="ko-KR" altLang="en-US" dirty="0"/>
              <a:t>실내에서 오랜 기간 동안 데이터를 수집</a:t>
            </a:r>
            <a:r>
              <a:rPr lang="en-US" altLang="ko-KR" dirty="0"/>
              <a:t> 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제작한 기기와 상용 기기를 함께 입김을 불어 실험 </a:t>
            </a:r>
            <a:r>
              <a:rPr lang="en-US" altLang="ko-KR" dirty="0"/>
              <a:t>(</a:t>
            </a:r>
            <a:r>
              <a:rPr lang="ko-KR" altLang="en-US" dirty="0"/>
              <a:t>반응속도</a:t>
            </a:r>
            <a:r>
              <a:rPr lang="en-US" altLang="ko-KR" dirty="0"/>
              <a:t>). 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MQ-135</a:t>
            </a:r>
            <a:r>
              <a:rPr lang="ko-KR" altLang="en-US" dirty="0"/>
              <a:t>와 비교</a:t>
            </a:r>
          </a:p>
        </p:txBody>
      </p:sp>
    </p:spTree>
    <p:extLst>
      <p:ext uri="{BB962C8B-B14F-4D97-AF65-F5344CB8AC3E}">
        <p14:creationId xmlns:p14="http://schemas.microsoft.com/office/powerpoint/2010/main" val="156398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5032</TotalTime>
  <Words>294</Words>
  <Application>Microsoft Office PowerPoint</Application>
  <PresentationFormat>와이드스크린</PresentationFormat>
  <Paragraphs>148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</vt:lpstr>
      <vt:lpstr>Abadi</vt:lpstr>
      <vt:lpstr>나눔고딕</vt:lpstr>
      <vt:lpstr>맑은 고딕</vt:lpstr>
      <vt:lpstr>한컴 윤고딕 240</vt:lpstr>
      <vt:lpstr>바탕체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eo</cp:lastModifiedBy>
  <cp:revision>762</cp:revision>
  <dcterms:created xsi:type="dcterms:W3CDTF">2015-08-19T02:56:30Z</dcterms:created>
  <dcterms:modified xsi:type="dcterms:W3CDTF">2019-02-11T13:49:40Z</dcterms:modified>
</cp:coreProperties>
</file>