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6"/>
  </p:notesMasterIdLst>
  <p:sldIdLst>
    <p:sldId id="264" r:id="rId2"/>
    <p:sldId id="266" r:id="rId3"/>
    <p:sldId id="267" r:id="rId4"/>
    <p:sldId id="268" r:id="rId5"/>
    <p:sldId id="256" r:id="rId6"/>
    <p:sldId id="269" r:id="rId7"/>
    <p:sldId id="273" r:id="rId8"/>
    <p:sldId id="278" r:id="rId9"/>
    <p:sldId id="279" r:id="rId10"/>
    <p:sldId id="281" r:id="rId11"/>
    <p:sldId id="280" r:id="rId12"/>
    <p:sldId id="282" r:id="rId13"/>
    <p:sldId id="284" r:id="rId14"/>
    <p:sldId id="283" r:id="rId15"/>
    <p:sldId id="285" r:id="rId16"/>
    <p:sldId id="270" r:id="rId17"/>
    <p:sldId id="262" r:id="rId18"/>
    <p:sldId id="271" r:id="rId19"/>
    <p:sldId id="263" r:id="rId20"/>
    <p:sldId id="272" r:id="rId21"/>
    <p:sldId id="277" r:id="rId22"/>
    <p:sldId id="275" r:id="rId23"/>
    <p:sldId id="276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0" autoAdjust="0"/>
    <p:restoredTop sz="94436"/>
  </p:normalViewPr>
  <p:slideViewPr>
    <p:cSldViewPr snapToGrid="0" snapToObjects="1">
      <p:cViewPr varScale="1">
        <p:scale>
          <a:sx n="152" d="100"/>
          <a:sy n="152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0" d="100"/>
          <a:sy n="90" d="100"/>
        </p:scale>
        <p:origin x="38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A0696-E8A4-5E47-B426-CB2DE1C28947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39D37-EB39-9B49-85DF-DD837FDB4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4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be in Slide</a:t>
            </a:r>
            <a:r>
              <a:rPr lang="en-US" baseline="0" dirty="0"/>
              <a:t> Master mode to swap out photos.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39D37-EB39-9B49-85DF-DD837FDB43E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6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39D37-EB39-9B49-85DF-DD837FDB43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7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39D37-EB39-9B49-85DF-DD837FDB43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17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39D37-EB39-9B49-85DF-DD837FDB43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39D37-EB39-9B49-85DF-DD837FDB43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3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39D37-EB39-9B49-85DF-DD837FDB43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39D37-EB39-9B49-85DF-DD837FDB43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1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39D37-EB39-9B49-85DF-DD837FDB43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7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39D37-EB39-9B49-85DF-DD837FDB43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39D37-EB39-9B49-85DF-DD837FDB43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61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39D37-EB39-9B49-85DF-DD837FDB43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2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39D37-EB39-9B49-85DF-DD837FDB43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8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background photo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049795"/>
            <a:ext cx="12192000" cy="180820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2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1" y="1866359"/>
            <a:ext cx="5375563" cy="34807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8000" cap="all" baseline="0">
                <a:solidFill>
                  <a:srgbClr val="DC4405"/>
                </a:solidFill>
                <a:latin typeface="Stratum2 Bold" charset="0"/>
              </a:defRPr>
            </a:lvl1pPr>
          </a:lstStyle>
          <a:p>
            <a:r>
              <a:rPr lang="en-US" dirty="0"/>
              <a:t>Headline or title of 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1" y="544353"/>
            <a:ext cx="10058400" cy="45610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800"/>
              </a:lnSpc>
              <a:buNone/>
              <a:defRPr sz="20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College or department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OREGON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Black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Orang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OREGON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Black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Orang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Whit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OREGON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Black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Orang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background photo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Whit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OREGON STATE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Black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Orang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Whit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OREGON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Black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Orang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OREGON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Black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Orang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Whit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OREGON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background photo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098123" y="2343437"/>
            <a:ext cx="4997877" cy="34807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8000" cap="all" baseline="0">
                <a:solidFill>
                  <a:srgbClr val="DC4405"/>
                </a:solidFill>
                <a:latin typeface="Stratum2 Bold" charset="0"/>
              </a:defRPr>
            </a:lvl1pPr>
          </a:lstStyle>
          <a:p>
            <a:r>
              <a:rPr lang="en-US" dirty="0"/>
              <a:t>Headline or title of event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Black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Orang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Whit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OREGON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background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1" y="1866359"/>
            <a:ext cx="5375563" cy="34807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8000" cap="all" baseline="0">
                <a:solidFill>
                  <a:schemeClr val="tx1"/>
                </a:solidFill>
                <a:latin typeface="Stratum2 Bold" charset="0"/>
              </a:defRPr>
            </a:lvl1pPr>
          </a:lstStyle>
          <a:p>
            <a:r>
              <a:rPr lang="en-US" dirty="0"/>
              <a:t>Headline or title of 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1" y="544353"/>
            <a:ext cx="10058400" cy="45610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800"/>
              </a:lnSpc>
              <a:buNone/>
              <a:defRPr sz="20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College or department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background photo</a:t>
            </a:r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7178352" y="1844350"/>
            <a:ext cx="6858000" cy="3169298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2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28660" y="1866359"/>
            <a:ext cx="7712765" cy="3480716"/>
          </a:xfrm>
        </p:spPr>
        <p:txBody>
          <a:bodyPr wrap="square" lIns="0" tIns="0" rIns="0" bIns="0" anchor="t" anchorCtr="0">
            <a:normAutofit/>
          </a:bodyPr>
          <a:lstStyle>
            <a:lvl1pPr algn="r">
              <a:defRPr sz="8000" cap="all" baseline="0">
                <a:solidFill>
                  <a:schemeClr val="bg1"/>
                </a:solidFill>
                <a:latin typeface="Stratum2 Bold" charset="0"/>
              </a:defRPr>
            </a:lvl1pPr>
          </a:lstStyle>
          <a:p>
            <a:r>
              <a:rPr lang="en-US" dirty="0"/>
              <a:t>Headline or title of 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1" y="544353"/>
            <a:ext cx="10674624" cy="456108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800"/>
              </a:lnSpc>
              <a:buNone/>
              <a:defRPr sz="20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College or department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1" y="1866358"/>
            <a:ext cx="10058400" cy="3748071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8000" cap="all" baseline="0">
                <a:solidFill>
                  <a:srgbClr val="DC4405"/>
                </a:solidFill>
                <a:latin typeface="Stratum2 Bold" charset="0"/>
              </a:defRPr>
            </a:lvl1pPr>
          </a:lstStyle>
          <a:p>
            <a:r>
              <a:rPr lang="en-US" dirty="0"/>
              <a:t>Headline or title of 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1" y="544353"/>
            <a:ext cx="10058400" cy="45610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800"/>
              </a:lnSpc>
              <a:buNone/>
              <a:defRPr sz="2000" baseline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College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152523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rang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1" y="1866358"/>
            <a:ext cx="10058400" cy="3748071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8000" cap="all" baseline="0">
                <a:solidFill>
                  <a:schemeClr val="bg1"/>
                </a:solidFill>
                <a:latin typeface="Stratum2 Bold" charset="0"/>
              </a:defRPr>
            </a:lvl1pPr>
          </a:lstStyle>
          <a:p>
            <a:r>
              <a:rPr lang="en-US" dirty="0"/>
              <a:t>Headline or title of 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1" y="544353"/>
            <a:ext cx="10058400" cy="45610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800"/>
              </a:lnSpc>
              <a:buNone/>
              <a:defRPr sz="20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College or department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1" y="1866358"/>
            <a:ext cx="10058400" cy="3748071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8000" cap="all" baseline="0">
                <a:solidFill>
                  <a:srgbClr val="DC4405"/>
                </a:solidFill>
                <a:latin typeface="Stratum2 Bold" charset="0"/>
              </a:defRPr>
            </a:lvl1pPr>
          </a:lstStyle>
          <a:p>
            <a:r>
              <a:rPr lang="en-US" dirty="0"/>
              <a:t>Headline or title of 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1" y="544353"/>
            <a:ext cx="10058400" cy="45610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800"/>
              </a:lnSpc>
              <a:buNone/>
              <a:defRPr sz="20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College or department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lack - No C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226174"/>
            <a:ext cx="668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KievitPro-Regular" charset="0"/>
              </a:defRPr>
            </a:lvl1pPr>
          </a:lstStyle>
          <a:p>
            <a:r>
              <a:rPr lang="en-US" dirty="0"/>
              <a:t>OREGON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8800" y="6226174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KievitPro-Regular" charset="0"/>
              </a:defRPr>
            </a:lvl1pPr>
          </a:lstStyle>
          <a:p>
            <a:r>
              <a:rPr lang="en-US" dirty="0"/>
              <a:t>| </a:t>
            </a:r>
            <a:fld id="{AAB6004F-53F9-E74D-AC89-56EA63355C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7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  <p:sldLayoutId id="2147483704" r:id="rId4"/>
    <p:sldLayoutId id="2147483705" r:id="rId5"/>
    <p:sldLayoutId id="2147483649" r:id="rId6"/>
    <p:sldLayoutId id="2147483677" r:id="rId7"/>
    <p:sldLayoutId id="2147483678" r:id="rId8"/>
    <p:sldLayoutId id="2147483679" r:id="rId9"/>
    <p:sldLayoutId id="2147483659" r:id="rId10"/>
    <p:sldLayoutId id="2147483681" r:id="rId11"/>
    <p:sldLayoutId id="2147483682" r:id="rId12"/>
    <p:sldLayoutId id="2147483683" r:id="rId13"/>
    <p:sldLayoutId id="2147483669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  <p:sldLayoutId id="2147483702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chemeClr val="bg1"/>
          </a:solidFill>
          <a:latin typeface="KievitPro-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chemeClr val="bg1"/>
          </a:solidFill>
          <a:latin typeface="KievitPro-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chemeClr val="bg1"/>
          </a:solidFill>
          <a:latin typeface="KievitPro-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bg1"/>
          </a:solidFill>
          <a:latin typeface="KievitPro-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bg1"/>
          </a:solidFill>
          <a:latin typeface="KievitPro-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ulgraham.com/founder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www.paulgraham.com/13sentence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combinator.com/topcompanies/featur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gv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95" y="5347072"/>
            <a:ext cx="3483017" cy="14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2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What to do at Career Expo</a:t>
            </a:r>
          </a:p>
          <a:p>
            <a:pPr lvl="2"/>
            <a:r>
              <a:rPr lang="en-US" dirty="0"/>
              <a:t>Two categories</a:t>
            </a:r>
          </a:p>
          <a:p>
            <a:pPr lvl="3"/>
            <a:r>
              <a:rPr lang="en-US" dirty="0"/>
              <a:t>Information Seeking</a:t>
            </a:r>
          </a:p>
          <a:p>
            <a:pPr lvl="3"/>
            <a:r>
              <a:rPr lang="en-US" dirty="0"/>
              <a:t>Needing a Job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career.oregonstate.edu</a:t>
            </a:r>
            <a:r>
              <a:rPr lang="en-US" dirty="0"/>
              <a:t>/career-fairs</a:t>
            </a:r>
          </a:p>
          <a:p>
            <a:pPr marL="0" indent="0">
              <a:buNone/>
            </a:pPr>
            <a:r>
              <a:rPr lang="en-US" sz="2000" b="1" dirty="0"/>
              <a:t>1. Plan ahead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2. Prepare your resume</a:t>
            </a:r>
          </a:p>
          <a:p>
            <a:pPr marL="0" indent="0">
              <a:buNone/>
            </a:pPr>
            <a:r>
              <a:rPr lang="en-US" sz="2000" b="1" dirty="0"/>
              <a:t>3. Do your homework</a:t>
            </a:r>
          </a:p>
          <a:p>
            <a:pPr marL="0" indent="0">
              <a:buNone/>
            </a:pPr>
            <a:r>
              <a:rPr lang="en-US" sz="2000" b="1" dirty="0"/>
              <a:t>4. Meet and greet</a:t>
            </a:r>
          </a:p>
          <a:p>
            <a:pPr marL="0" indent="0">
              <a:buNone/>
            </a:pPr>
            <a:r>
              <a:rPr lang="en-US" sz="2000" b="1" dirty="0"/>
              <a:t>5. Make a move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9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  <a:p>
            <a:pPr lvl="1"/>
            <a:r>
              <a:rPr lang="en-US" dirty="0"/>
              <a:t>Define your Goals </a:t>
            </a:r>
          </a:p>
          <a:p>
            <a:pPr lvl="2"/>
            <a:r>
              <a:rPr lang="en-US" dirty="0"/>
              <a:t>Practice </a:t>
            </a:r>
            <a:r>
              <a:rPr lang="en-US" dirty="0" err="1"/>
              <a:t>professionasm</a:t>
            </a:r>
            <a:endParaRPr lang="en-US" dirty="0"/>
          </a:p>
          <a:p>
            <a:pPr lvl="2"/>
            <a:r>
              <a:rPr lang="en-US" dirty="0"/>
              <a:t>Learn to network	</a:t>
            </a:r>
          </a:p>
          <a:p>
            <a:pPr lvl="1"/>
            <a:r>
              <a:rPr lang="en-US" dirty="0"/>
              <a:t>More Resources</a:t>
            </a:r>
          </a:p>
          <a:p>
            <a:pPr lvl="2"/>
            <a:r>
              <a:rPr lang="en-US" dirty="0"/>
              <a:t>Me!</a:t>
            </a:r>
          </a:p>
          <a:p>
            <a:pPr lvl="2"/>
            <a:r>
              <a:rPr lang="en-US" dirty="0"/>
              <a:t>COB resource Center</a:t>
            </a:r>
          </a:p>
          <a:p>
            <a:pPr lvl="1"/>
            <a:r>
              <a:rPr lang="en-US" dirty="0"/>
              <a:t>I am a junior why do I need to get an internship</a:t>
            </a:r>
          </a:p>
          <a:p>
            <a:pPr lvl="1"/>
            <a:r>
              <a:rPr lang="en-US" dirty="0"/>
              <a:t>Ok to experience rejection </a:t>
            </a:r>
          </a:p>
          <a:p>
            <a:pPr lvl="1"/>
            <a:r>
              <a:rPr lang="en-US" dirty="0"/>
              <a:t>Ok lets practice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2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 not to go </a:t>
            </a:r>
          </a:p>
          <a:p>
            <a:pPr lvl="1"/>
            <a:r>
              <a:rPr lang="en-US" dirty="0"/>
              <a:t>Ask class</a:t>
            </a:r>
          </a:p>
          <a:p>
            <a:pPr lvl="1"/>
            <a:r>
              <a:rPr lang="en-US" dirty="0"/>
              <a:t>Going to be an </a:t>
            </a:r>
            <a:r>
              <a:rPr lang="en-US" dirty="0" err="1"/>
              <a:t>entrpernuer</a:t>
            </a:r>
            <a:endParaRPr lang="en-US" dirty="0"/>
          </a:p>
          <a:p>
            <a:r>
              <a:rPr lang="en-US" dirty="0"/>
              <a:t>What are your expectations </a:t>
            </a:r>
          </a:p>
          <a:p>
            <a:pPr lvl="1"/>
            <a:r>
              <a:rPr lang="en-US" dirty="0"/>
              <a:t>Job Market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9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What they look for in founders </a:t>
            </a:r>
          </a:p>
          <a:p>
            <a:r>
              <a:rPr lang="en-US" dirty="0">
                <a:hlinkClick r:id="rId3"/>
              </a:rPr>
              <a:t>http://www.paulgraham.com/founders.html</a:t>
            </a:r>
            <a:endParaRPr lang="en-US" dirty="0"/>
          </a:p>
          <a:p>
            <a:r>
              <a:rPr lang="en-US" dirty="0">
                <a:hlinkClick r:id="rId4"/>
              </a:rPr>
              <a:t>http://www.paulgraham.com/13sentences.html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www.paulgraham.com</a:t>
            </a:r>
            <a:r>
              <a:rPr lang="en-US" dirty="0"/>
              <a:t>/</a:t>
            </a:r>
            <a:r>
              <a:rPr lang="en-US" dirty="0" err="1"/>
              <a:t>startuplessons.html</a:t>
            </a:r>
            <a:endParaRPr lang="en-US" dirty="0"/>
          </a:p>
          <a:p>
            <a:r>
              <a:rPr lang="en-US" dirty="0"/>
              <a:t>What do recruiters look for do these match</a:t>
            </a:r>
          </a:p>
          <a:p>
            <a:pPr lvl="1"/>
            <a:r>
              <a:rPr lang="en-US" dirty="0"/>
              <a:t>You’re the recruiter what would you want to see </a:t>
            </a:r>
          </a:p>
          <a:p>
            <a:r>
              <a:rPr lang="en-US" dirty="0"/>
              <a:t>Show website </a:t>
            </a:r>
          </a:p>
          <a:p>
            <a:r>
              <a:rPr lang="en-US" dirty="0"/>
              <a:t>Do you agree with his list </a:t>
            </a:r>
          </a:p>
          <a:p>
            <a:pPr lvl="1"/>
            <a:r>
              <a:rPr lang="en-US" dirty="0"/>
              <a:t>Why or why not</a:t>
            </a:r>
          </a:p>
          <a:p>
            <a:pPr lvl="1"/>
            <a:r>
              <a:rPr lang="en-US" dirty="0"/>
              <a:t>What is applicable what is not 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0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>
                <a:hlinkClick r:id="rId3"/>
              </a:rPr>
              <a:t>https://www.ycombinator.com/topcompanies/featured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https://www.gv.com/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/>
              <a:t>foundersfund.com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5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Close to an interview situation</a:t>
            </a:r>
          </a:p>
          <a:p>
            <a:pPr lvl="1"/>
            <a:r>
              <a:rPr lang="en-US" dirty="0"/>
              <a:t>Chance to dress up </a:t>
            </a:r>
          </a:p>
          <a:p>
            <a:pPr lvl="1"/>
            <a:r>
              <a:rPr lang="en-US" dirty="0"/>
              <a:t>A good place to make small mistakes</a:t>
            </a:r>
          </a:p>
          <a:p>
            <a:pPr lvl="2"/>
            <a:r>
              <a:rPr lang="en-US" dirty="0"/>
              <a:t>*Small being key here…  </a:t>
            </a:r>
          </a:p>
          <a:p>
            <a:pPr lvl="1"/>
            <a:r>
              <a:rPr lang="en-US" dirty="0"/>
              <a:t>Internship or job~!</a:t>
            </a:r>
          </a:p>
          <a:p>
            <a:pPr lvl="2"/>
            <a:r>
              <a:rPr lang="en-US" dirty="0"/>
              <a:t>Boeing</a:t>
            </a:r>
          </a:p>
          <a:p>
            <a:pPr lvl="1"/>
            <a:r>
              <a:rPr lang="en-US" dirty="0"/>
              <a:t>Next week</a:t>
            </a:r>
          </a:p>
          <a:p>
            <a:pPr lvl="2"/>
            <a:r>
              <a:rPr lang="en-US" dirty="0"/>
              <a:t>Write up of how it went </a:t>
            </a:r>
          </a:p>
          <a:p>
            <a:pPr lvl="2"/>
            <a:r>
              <a:rPr lang="en-US" dirty="0"/>
              <a:t>how you are feeling</a:t>
            </a:r>
          </a:p>
          <a:p>
            <a:pPr lvl="2"/>
            <a:r>
              <a:rPr lang="en-US" dirty="0"/>
              <a:t>Was it worth it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96" y="5347017"/>
            <a:ext cx="3483016" cy="14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1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9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3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7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noFill/>
        </p:spPr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00" y="119035"/>
            <a:ext cx="3483016" cy="14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3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0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68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80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07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4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00" y="5347017"/>
            <a:ext cx="3483016" cy="14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2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96" y="5347017"/>
            <a:ext cx="3483016" cy="14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0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95" y="5347072"/>
            <a:ext cx="3483017" cy="14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5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96" y="5347073"/>
            <a:ext cx="3483016" cy="14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6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2DE11-CE70-A044-8E61-48202E6EE02D}"/>
              </a:ext>
            </a:extLst>
          </p:cNvPr>
          <p:cNvSpPr txBox="1"/>
          <p:nvPr/>
        </p:nvSpPr>
        <p:spPr>
          <a:xfrm>
            <a:off x="989901" y="343950"/>
            <a:ext cx="99577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Verdana" panose="020B0604030504040204" pitchFamily="34" charset="0"/>
              </a:rPr>
              <a:t>Each term, the College of Business holds both in-person and virtual career fairs for students seeking internships and full-time jobs after graduation. As part of the Blueprint series, students are required to attend one of these fairs and/or an alternative event related to their professional development (should they already have an internship or job secured). 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sz="1800" dirty="0">
                <a:effectLst/>
                <a:latin typeface="Verdana" panose="020B0604030504040204" pitchFamily="34" charset="0"/>
              </a:rPr>
              <a:t>Close to 40 companies participate in these career fairs; and the in-person fair is held in Austin Hall. 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Prepare a 20-minute presentation (with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Powerpoint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or equivalent) that you would give to students enrolled in BA311 (a one-credit, required class for all juniors in the College of Business) the week before. This would be a general session focused on getting students ready for the career fair. This course is held in a 200-person auditorium. While many students still need an internship and/or job, not all are excited about attending the fairs.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8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  <a:p>
            <a:pPr lvl="1"/>
            <a:r>
              <a:rPr lang="en-US" dirty="0"/>
              <a:t>First what is a Career Expo </a:t>
            </a:r>
          </a:p>
          <a:p>
            <a:pPr lvl="2"/>
            <a:r>
              <a:rPr lang="en-US" dirty="0"/>
              <a:t>What can you expect </a:t>
            </a:r>
          </a:p>
          <a:p>
            <a:pPr lvl="1"/>
            <a:r>
              <a:rPr lang="en-US" dirty="0"/>
              <a:t>Benefits of Career Expo</a:t>
            </a:r>
          </a:p>
          <a:p>
            <a:pPr lvl="2"/>
            <a:r>
              <a:rPr lang="en-US" dirty="0"/>
              <a:t>Networking Skills</a:t>
            </a:r>
          </a:p>
          <a:p>
            <a:pPr lvl="2"/>
            <a:r>
              <a:rPr lang="en-US" dirty="0"/>
              <a:t>Practice Professionalism</a:t>
            </a:r>
          </a:p>
          <a:p>
            <a:pPr lvl="2"/>
            <a:r>
              <a:rPr lang="en-US" dirty="0"/>
              <a:t>Learn about company culture *what is</a:t>
            </a:r>
          </a:p>
          <a:p>
            <a:pPr lvl="1"/>
            <a:r>
              <a:rPr lang="en-US" dirty="0"/>
              <a:t>How to Prepare</a:t>
            </a:r>
          </a:p>
          <a:p>
            <a:pPr lvl="2"/>
            <a:r>
              <a:rPr lang="en-US" dirty="0"/>
              <a:t>Define your goals </a:t>
            </a:r>
          </a:p>
          <a:p>
            <a:pPr lvl="2"/>
            <a:r>
              <a:rPr lang="en-US" dirty="0"/>
              <a:t>Resume (what is) </a:t>
            </a:r>
          </a:p>
          <a:p>
            <a:pPr lvl="1"/>
            <a:r>
              <a:rPr lang="en-US" dirty="0"/>
              <a:t>How to Secure an Interview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2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Outline</a:t>
            </a:r>
          </a:p>
          <a:p>
            <a:pPr lvl="1"/>
            <a:r>
              <a:rPr lang="en-US" dirty="0"/>
              <a:t>Outside Forces</a:t>
            </a:r>
          </a:p>
          <a:p>
            <a:pPr lvl="2"/>
            <a:r>
              <a:rPr lang="en-US" dirty="0"/>
              <a:t>Industry factors</a:t>
            </a:r>
          </a:p>
          <a:p>
            <a:pPr lvl="2"/>
            <a:r>
              <a:rPr lang="en-US" dirty="0"/>
              <a:t>Networking</a:t>
            </a:r>
          </a:p>
          <a:p>
            <a:pPr lvl="2"/>
            <a:r>
              <a:rPr lang="en-US" dirty="0"/>
              <a:t>Preparation</a:t>
            </a:r>
          </a:p>
          <a:p>
            <a:r>
              <a:rPr lang="en-US" dirty="0"/>
              <a:t>How to interact</a:t>
            </a:r>
          </a:p>
          <a:p>
            <a:pPr lvl="1"/>
            <a:r>
              <a:rPr lang="en-US" dirty="0"/>
              <a:t>Social Corporate Norms </a:t>
            </a:r>
          </a:p>
          <a:p>
            <a:pPr lvl="1"/>
            <a:r>
              <a:rPr lang="en-US" dirty="0"/>
              <a:t>Social Cues </a:t>
            </a:r>
          </a:p>
          <a:p>
            <a:r>
              <a:rPr lang="en-US" dirty="0"/>
              <a:t>If you go you were successful! </a:t>
            </a:r>
          </a:p>
          <a:p>
            <a:pPr lvl="2"/>
            <a:r>
              <a:rPr lang="en-US" dirty="0"/>
              <a:t>Resume review</a:t>
            </a:r>
          </a:p>
          <a:p>
            <a:pPr lvl="2"/>
            <a:r>
              <a:rPr lang="en-US" dirty="0"/>
              <a:t>Cover letter review</a:t>
            </a:r>
          </a:p>
          <a:p>
            <a:pPr lvl="2"/>
            <a:r>
              <a:rPr lang="en-US" dirty="0"/>
              <a:t>LinkedIn profile help </a:t>
            </a:r>
          </a:p>
          <a:p>
            <a:pPr lvl="2"/>
            <a:r>
              <a:rPr lang="en-US" dirty="0"/>
              <a:t>LinkedIn professional headshot</a:t>
            </a:r>
          </a:p>
          <a:p>
            <a:pPr lvl="2"/>
            <a:r>
              <a:rPr lang="en-US" dirty="0"/>
              <a:t>Company information seminars</a:t>
            </a:r>
          </a:p>
          <a:p>
            <a:pPr lvl="2"/>
            <a:r>
              <a:rPr lang="en-US" dirty="0"/>
              <a:t>Career advice &amp; exploration tools</a:t>
            </a:r>
          </a:p>
          <a:p>
            <a:pPr lvl="2"/>
            <a:r>
              <a:rPr lang="en-US" dirty="0"/>
              <a:t>Job search tools and tactics</a:t>
            </a:r>
          </a:p>
          <a:p>
            <a:pPr lvl="2"/>
            <a:r>
              <a:rPr lang="en-US" dirty="0"/>
              <a:t>Interview practice</a:t>
            </a:r>
          </a:p>
          <a:p>
            <a:pPr lvl="2"/>
            <a:r>
              <a:rPr lang="en-US" dirty="0"/>
              <a:t>Internship opportunities &amp; advice 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OREGON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004F-53F9-E74D-AC89-56EA63355C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5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SU RGB 2018">
      <a:dk1>
        <a:sysClr val="windowText" lastClr="000000"/>
      </a:dk1>
      <a:lt1>
        <a:sysClr val="window" lastClr="FFFFFF"/>
      </a:lt1>
      <a:dk2>
        <a:srgbClr val="8E9089"/>
      </a:dk2>
      <a:lt2>
        <a:srgbClr val="B7A99A"/>
      </a:lt2>
      <a:accent1>
        <a:srgbClr val="D73F09"/>
      </a:accent1>
      <a:accent2>
        <a:srgbClr val="00859B"/>
      </a:accent2>
      <a:accent3>
        <a:srgbClr val="B8DDE1"/>
      </a:accent3>
      <a:accent4>
        <a:srgbClr val="FFB500"/>
      </a:accent4>
      <a:accent5>
        <a:srgbClr val="FDD26E"/>
      </a:accent5>
      <a:accent6>
        <a:srgbClr val="4A773C"/>
      </a:accent6>
      <a:hlink>
        <a:srgbClr val="C4D6A4"/>
      </a:hlink>
      <a:folHlink>
        <a:srgbClr val="7A6855"/>
      </a:folHlink>
    </a:clrScheme>
    <a:fontScheme name="Oregon State Fonts">
      <a:majorFont>
        <a:latin typeface="Stratum2 Black"/>
        <a:ea typeface=""/>
        <a:cs typeface=""/>
      </a:majorFont>
      <a:minorFont>
        <a:latin typeface="Kievit Off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-brand_fonts" id="{B16C2C15-9AD1-B940-8C11-4BAA75C206BC}" vid="{6FADB13D-0780-3E45-AB4C-D2EC804FA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Presentation_template-brand_fonts</Template>
  <TotalTime>86</TotalTime>
  <Words>595</Words>
  <Application>Microsoft Macintosh PowerPoint</Application>
  <PresentationFormat>Widescreen</PresentationFormat>
  <Paragraphs>141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Georgia</vt:lpstr>
      <vt:lpstr>Kievit Offc</vt:lpstr>
      <vt:lpstr>KievitPro-Regular</vt:lpstr>
      <vt:lpstr>Stratum2 Bold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Heather Nicole</dc:creator>
  <cp:lastModifiedBy>Microsoft Office User</cp:lastModifiedBy>
  <cp:revision>6</cp:revision>
  <dcterms:created xsi:type="dcterms:W3CDTF">2019-10-07T20:57:28Z</dcterms:created>
  <dcterms:modified xsi:type="dcterms:W3CDTF">2022-05-07T00:02:26Z</dcterms:modified>
</cp:coreProperties>
</file>