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7" r:id="rId4"/>
    <p:sldId id="268" r:id="rId5"/>
    <p:sldId id="269" r:id="rId6"/>
    <p:sldId id="258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1DF8E0-F84B-4715-B069-4408912AC51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C1AC5C-2C91-46D0-95C2-59D6CC56BC2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46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DF8E0-F84B-4715-B069-4408912AC51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AC5C-2C91-46D0-95C2-59D6CC56B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4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DF8E0-F84B-4715-B069-4408912AC51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AC5C-2C91-46D0-95C2-59D6CC56B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6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DF8E0-F84B-4715-B069-4408912AC51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AC5C-2C91-46D0-95C2-59D6CC56B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5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DF8E0-F84B-4715-B069-4408912AC51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AC5C-2C91-46D0-95C2-59D6CC56BC2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49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DF8E0-F84B-4715-B069-4408912AC51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AC5C-2C91-46D0-95C2-59D6CC56B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44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DF8E0-F84B-4715-B069-4408912AC51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AC5C-2C91-46D0-95C2-59D6CC56B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3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DF8E0-F84B-4715-B069-4408912AC51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AC5C-2C91-46D0-95C2-59D6CC56B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6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DF8E0-F84B-4715-B069-4408912AC51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AC5C-2C91-46D0-95C2-59D6CC56B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8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DF8E0-F84B-4715-B069-4408912AC51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AC5C-2C91-46D0-95C2-59D6CC56B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0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DF8E0-F84B-4715-B069-4408912AC51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AC5C-2C91-46D0-95C2-59D6CC56B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3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D1DF8E0-F84B-4715-B069-4408912AC51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2C1AC5C-2C91-46D0-95C2-59D6CC56B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2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6388-96D5-4E1C-8ECD-E9C74E36FD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Thesis Proposal</a:t>
            </a:r>
            <a:br>
              <a:rPr lang="en-US" dirty="0"/>
            </a:br>
            <a:r>
              <a:rPr lang="en-US" sz="1800" dirty="0"/>
              <a:t>The use of artificial neural networks for phytoplankton species identification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C8A3A-E327-45CD-8B14-4AD07F11BE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Vasquez</a:t>
            </a:r>
          </a:p>
          <a:p>
            <a:r>
              <a:rPr lang="en-US" dirty="0"/>
              <a:t>IST 512</a:t>
            </a:r>
          </a:p>
        </p:txBody>
      </p:sp>
    </p:spTree>
    <p:extLst>
      <p:ext uri="{BB962C8B-B14F-4D97-AF65-F5344CB8AC3E}">
        <p14:creationId xmlns:p14="http://schemas.microsoft.com/office/powerpoint/2010/main" val="614021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DC8802-DC47-43BC-89E0-CF7EADE8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006330-6D13-43D7-9322-525832C95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1786855"/>
            <a:ext cx="4754880" cy="42939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Hopefully will be useful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There will be a lot of hurdles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Gathering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Analysis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Algorithm Development</a:t>
            </a:r>
          </a:p>
        </p:txBody>
      </p:sp>
    </p:spTree>
    <p:extLst>
      <p:ext uri="{BB962C8B-B14F-4D97-AF65-F5344CB8AC3E}">
        <p14:creationId xmlns:p14="http://schemas.microsoft.com/office/powerpoint/2010/main" val="308605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DC8802-DC47-43BC-89E0-CF7EADE8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Literature Review: Phytoplankton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006330-6D13-43D7-9322-525832C95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1702965"/>
            <a:ext cx="4754880" cy="43777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Small but Important!</a:t>
            </a:r>
          </a:p>
          <a:p>
            <a:r>
              <a:rPr lang="en-US" dirty="0">
                <a:solidFill>
                  <a:schemeClr val="tx1"/>
                </a:solidFill>
              </a:rPr>
              <a:t>Diverse and everywhere (almost)</a:t>
            </a:r>
          </a:p>
          <a:p>
            <a:r>
              <a:rPr lang="en-US" dirty="0">
                <a:solidFill>
                  <a:schemeClr val="tx1"/>
                </a:solidFill>
              </a:rPr>
              <a:t>Indicator of Climate Change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6" name="Picture 4" descr="https://live.staticflickr.com/4064/4448448259_07388382b2_z.jpg">
            <a:extLst>
              <a:ext uri="{FF2B5EF4-FFF2-40B4-BE49-F238E27FC236}">
                <a16:creationId xmlns:a16="http://schemas.microsoft.com/office/drawing/2014/main" id="{827B741E-B73A-4798-8D4C-CC36E002C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700" y="1702965"/>
            <a:ext cx="3003300" cy="197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4EE947-43AC-4F51-8E04-3123AAE1F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700" y="3891862"/>
            <a:ext cx="2972820" cy="192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5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DC8802-DC47-43BC-89E0-CF7EADE8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Literature Review: Phytoplankton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006330-6D13-43D7-9322-525832C95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1702965"/>
            <a:ext cx="4754880" cy="43777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Composition (Redfield Ratio)</a:t>
            </a:r>
          </a:p>
          <a:p>
            <a:r>
              <a:rPr lang="en-US" dirty="0">
                <a:solidFill>
                  <a:schemeClr val="tx1"/>
                </a:solidFill>
              </a:rPr>
              <a:t>Photoautotrophic</a:t>
            </a:r>
          </a:p>
          <a:p>
            <a:r>
              <a:rPr lang="en-US" dirty="0">
                <a:solidFill>
                  <a:schemeClr val="tx1"/>
                </a:solidFill>
              </a:rPr>
              <a:t>Carbon Fixers </a:t>
            </a:r>
          </a:p>
          <a:p>
            <a:r>
              <a:rPr lang="en-US" dirty="0">
                <a:solidFill>
                  <a:schemeClr val="tx1"/>
                </a:solidFill>
              </a:rPr>
              <a:t>Primary Producer in the Euphotic Zone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2" descr="https://live.staticflickr.com/2699/4540447373_f0617e8689_b.jpg">
            <a:extLst>
              <a:ext uri="{FF2B5EF4-FFF2-40B4-BE49-F238E27FC236}">
                <a16:creationId xmlns:a16="http://schemas.microsoft.com/office/drawing/2014/main" id="{53C6278B-1CF0-4465-9CCC-1D7E2CF49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079" y="1702965"/>
            <a:ext cx="3060441" cy="306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9C02E81-E128-4D94-AACD-8B991B59BC74}"/>
              </a:ext>
            </a:extLst>
          </p:cNvPr>
          <p:cNvSpPr/>
          <p:nvPr/>
        </p:nvSpPr>
        <p:spPr>
          <a:xfrm>
            <a:off x="7958079" y="4771072"/>
            <a:ext cx="306044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indent="0">
              <a:buNone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photomicrograph of an oceanic diatom, which can turn dissolved phosphorous into an inorganic mineral shell.</a:t>
            </a:r>
          </a:p>
        </p:txBody>
      </p:sp>
    </p:spTree>
    <p:extLst>
      <p:ext uri="{BB962C8B-B14F-4D97-AF65-F5344CB8AC3E}">
        <p14:creationId xmlns:p14="http://schemas.microsoft.com/office/powerpoint/2010/main" val="353585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DC8802-DC47-43BC-89E0-CF7EADE87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11062"/>
            <a:ext cx="9875520" cy="1275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Literature Review: Machine Learning and Neural Networks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006330-6D13-43D7-9322-525832C95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4277" y="1512246"/>
            <a:ext cx="4754880" cy="4551735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1D70D996-92A3-43E0-9F51-DE15C7276FF5}"/>
              </a:ext>
            </a:extLst>
          </p:cNvPr>
          <p:cNvSpPr txBox="1">
            <a:spLocks/>
          </p:cNvSpPr>
          <p:nvPr/>
        </p:nvSpPr>
        <p:spPr>
          <a:xfrm>
            <a:off x="1143000" y="1512246"/>
            <a:ext cx="4754880" cy="4377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computational method to learn from data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Makes use of patterns similar to actual neural networks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Supervised Learning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What I will use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Unsupervised Learning</a:t>
            </a:r>
          </a:p>
          <a:p>
            <a:pPr marL="45720" indent="0">
              <a:buFont typeface="Corbel" pitchFamily="34" charset="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 descr="Image result for neural network input hidden layer">
            <a:extLst>
              <a:ext uri="{FF2B5EF4-FFF2-40B4-BE49-F238E27FC236}">
                <a16:creationId xmlns:a16="http://schemas.microsoft.com/office/drawing/2014/main" id="{08757274-53F9-4806-BF85-6483E25F05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193" y="1512246"/>
            <a:ext cx="4210050" cy="2731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3624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DC8802-DC47-43BC-89E0-CF7EADE8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Methodology: Phytoplankton Cultures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006330-6D13-43D7-9322-525832C95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1702965"/>
            <a:ext cx="4754880" cy="437779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285DBF6F-E339-48CB-9F49-C7FBBB3AA174}"/>
              </a:ext>
            </a:extLst>
          </p:cNvPr>
          <p:cNvSpPr txBox="1">
            <a:spLocks/>
          </p:cNvSpPr>
          <p:nvPr/>
        </p:nvSpPr>
        <p:spPr>
          <a:xfrm>
            <a:off x="1341120" y="1570969"/>
            <a:ext cx="4754880" cy="4377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Three sets of phytoplankton data will be collected that contains 50 species of phytoplankton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Data will cover a range of size and morphological shapes</a:t>
            </a:r>
          </a:p>
          <a:p>
            <a:pPr marL="45720" indent="0">
              <a:buFont typeface="Corbel" pitchFamily="34" charset="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 descr="Image result for phytoplankton">
            <a:extLst>
              <a:ext uri="{FF2B5EF4-FFF2-40B4-BE49-F238E27FC236}">
                <a16:creationId xmlns:a16="http://schemas.microsoft.com/office/drawing/2014/main" id="{E5C48F4D-6844-496E-8078-1D8118A75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361" y="1820411"/>
            <a:ext cx="4329279" cy="95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phytoplankton">
            <a:extLst>
              <a:ext uri="{FF2B5EF4-FFF2-40B4-BE49-F238E27FC236}">
                <a16:creationId xmlns:a16="http://schemas.microsoft.com/office/drawing/2014/main" id="{612264D3-A057-4987-A075-BAD6A8818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361" y="3059325"/>
            <a:ext cx="4522009" cy="238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9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DC8802-DC47-43BC-89E0-CF7EADE8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Methodology: Flow Cytometry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006330-6D13-43D7-9322-525832C95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1786855"/>
            <a:ext cx="4754880" cy="42939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way to sort and classify cells </a:t>
            </a:r>
          </a:p>
        </p:txBody>
      </p:sp>
      <p:pic>
        <p:nvPicPr>
          <p:cNvPr id="1026" name="Picture 2" descr="Image result for flow cytometry">
            <a:extLst>
              <a:ext uri="{FF2B5EF4-FFF2-40B4-BE49-F238E27FC236}">
                <a16:creationId xmlns:a16="http://schemas.microsoft.com/office/drawing/2014/main" id="{D9AC2F47-E74E-4753-8BAB-C12465938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620" y="1965960"/>
            <a:ext cx="3866014" cy="373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24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DC8802-DC47-43BC-89E0-CF7EADE8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Methodology: Machine Learning and Computational Methodology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006330-6D13-43D7-9322-525832C95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1786855"/>
            <a:ext cx="4754880" cy="42939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AWS Linux Servers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Functions, Classes and Functional Programming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5B568C-F7D5-4850-A4A0-EE3B3F09FA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27006" y="1671637"/>
            <a:ext cx="431228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2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DC8802-DC47-43BC-89E0-CF7EADE8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Analysis: Hopeful Results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006330-6D13-43D7-9322-525832C95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1786855"/>
            <a:ext cx="4754880" cy="42939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Statistically useful outcomes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Development of a Dendogram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Scalable to other Research</a:t>
            </a:r>
          </a:p>
        </p:txBody>
      </p:sp>
      <p:pic>
        <p:nvPicPr>
          <p:cNvPr id="7170" name="Picture 2" descr="Image result for phytoplankton dendrogram">
            <a:extLst>
              <a:ext uri="{FF2B5EF4-FFF2-40B4-BE49-F238E27FC236}">
                <a16:creationId xmlns:a16="http://schemas.microsoft.com/office/drawing/2014/main" id="{35D67B29-B1FF-47BB-B678-BB5A28790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95617"/>
            <a:ext cx="5151627" cy="467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709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DC8802-DC47-43BC-89E0-CF7EADE8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Analysis: Utilizing Scientific Data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006330-6D13-43D7-9322-525832C95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1786855"/>
            <a:ext cx="4754880" cy="42939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RESTful API with JSON output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Still running on AWS 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Developing algorithms to span past research and bring it into future research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42" name="Picture 2" descr="Image result for hypoxia in the baltic sea">
            <a:extLst>
              <a:ext uri="{FF2B5EF4-FFF2-40B4-BE49-F238E27FC236}">
                <a16:creationId xmlns:a16="http://schemas.microsoft.com/office/drawing/2014/main" id="{74983073-EF55-4D2C-830F-5940AE936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18" y="1594918"/>
            <a:ext cx="4953317" cy="329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9C4A27-16A7-4322-8B38-1932DD596A22}"/>
              </a:ext>
            </a:extLst>
          </p:cNvPr>
          <p:cNvSpPr txBox="1"/>
          <p:nvPr/>
        </p:nvSpPr>
        <p:spPr>
          <a:xfrm>
            <a:off x="6451134" y="5066950"/>
            <a:ext cx="4035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Past research in the Baltic Sea looking at Hypoxia </a:t>
            </a:r>
          </a:p>
        </p:txBody>
      </p:sp>
    </p:spTree>
    <p:extLst>
      <p:ext uri="{BB962C8B-B14F-4D97-AF65-F5344CB8AC3E}">
        <p14:creationId xmlns:p14="http://schemas.microsoft.com/office/powerpoint/2010/main" val="265511158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136</TotalTime>
  <Words>217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Basis</vt:lpstr>
      <vt:lpstr>Thesis Proposal The use of artificial neural networks for phytoplankton species identification </vt:lpstr>
      <vt:lpstr>Literature Review: Phytoplankton</vt:lpstr>
      <vt:lpstr>Literature Review: Phytoplankton</vt:lpstr>
      <vt:lpstr>Literature Review: Machine Learning and Neural Networks</vt:lpstr>
      <vt:lpstr>Methodology: Phytoplankton Cultures</vt:lpstr>
      <vt:lpstr>Methodology: Flow Cytometry</vt:lpstr>
      <vt:lpstr>Methodology: Machine Learning and Computational Methodology </vt:lpstr>
      <vt:lpstr>Analysis: Hopeful Results </vt:lpstr>
      <vt:lpstr>Analysis: Utilizing Scientific Data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Vasquez, David Charles</dc:creator>
  <cp:lastModifiedBy>Vasquez, David Charles</cp:lastModifiedBy>
  <cp:revision>10</cp:revision>
  <dcterms:created xsi:type="dcterms:W3CDTF">2020-03-08T22:08:12Z</dcterms:created>
  <dcterms:modified xsi:type="dcterms:W3CDTF">2020-03-09T01:35:55Z</dcterms:modified>
</cp:coreProperties>
</file>