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5"/>
  </p:notesMasterIdLst>
  <p:handoutMasterIdLst>
    <p:handoutMasterId r:id="rId36"/>
  </p:handoutMasterIdLst>
  <p:sldIdLst>
    <p:sldId id="286" r:id="rId2"/>
    <p:sldId id="342" r:id="rId3"/>
    <p:sldId id="309" r:id="rId4"/>
    <p:sldId id="344" r:id="rId5"/>
    <p:sldId id="345" r:id="rId6"/>
    <p:sldId id="349" r:id="rId7"/>
    <p:sldId id="350" r:id="rId8"/>
    <p:sldId id="351" r:id="rId9"/>
    <p:sldId id="346" r:id="rId10"/>
    <p:sldId id="352" r:id="rId11"/>
    <p:sldId id="353" r:id="rId12"/>
    <p:sldId id="354" r:id="rId13"/>
    <p:sldId id="355" r:id="rId14"/>
    <p:sldId id="356" r:id="rId15"/>
    <p:sldId id="357" r:id="rId16"/>
    <p:sldId id="358" r:id="rId17"/>
    <p:sldId id="359" r:id="rId18"/>
    <p:sldId id="360" r:id="rId19"/>
    <p:sldId id="361" r:id="rId20"/>
    <p:sldId id="366" r:id="rId21"/>
    <p:sldId id="368" r:id="rId22"/>
    <p:sldId id="367" r:id="rId23"/>
    <p:sldId id="362" r:id="rId24"/>
    <p:sldId id="369" r:id="rId25"/>
    <p:sldId id="370" r:id="rId26"/>
    <p:sldId id="363" r:id="rId27"/>
    <p:sldId id="364" r:id="rId28"/>
    <p:sldId id="365" r:id="rId29"/>
    <p:sldId id="372" r:id="rId30"/>
    <p:sldId id="347" r:id="rId31"/>
    <p:sldId id="373" r:id="rId32"/>
    <p:sldId id="374" r:id="rId33"/>
    <p:sldId id="343" r:id="rId34"/>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7/3/2015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7/3/2015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July 3,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July 3,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July 3,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July 3,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July 3,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July 3,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July 3,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July 3,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July 3,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July 3,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July 3,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July 3,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July 3,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July 3,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July 3,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July 3,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July 3,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Lecture 10- Effective Business Models</a:t>
            </a:r>
          </a:p>
          <a:p>
            <a:pPr marL="0" indent="0" algn="ctr">
              <a:buNone/>
            </a:pPr>
            <a:r>
              <a:rPr lang="en-US" sz="4000" dirty="0" smtClean="0"/>
              <a:t>(</a:t>
            </a:r>
            <a:r>
              <a:rPr lang="en-US" sz="4000" dirty="0" err="1" smtClean="0"/>
              <a:t>Barringer</a:t>
            </a:r>
            <a:r>
              <a:rPr lang="en-US" sz="4000" dirty="0" smtClean="0"/>
              <a:t> </a:t>
            </a:r>
            <a:r>
              <a:rPr lang="en-US" sz="4000" dirty="0"/>
              <a:t>C</a:t>
            </a:r>
            <a:r>
              <a:rPr lang="en-US" sz="4000" dirty="0" smtClean="0"/>
              <a:t>hapter 7)</a:t>
            </a:r>
            <a:endParaRPr lang="en-US" sz="40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July 3,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Avoiding Legal Disputes</a:t>
            </a:r>
          </a:p>
          <a:p>
            <a:pPr>
              <a:buFont typeface="Wingdings" panose="05000000000000000000" pitchFamily="2" charset="2"/>
              <a:buChar char="§"/>
            </a:pPr>
            <a:r>
              <a:rPr lang="en-US" sz="2000" dirty="0"/>
              <a:t>Although it’s tempting to </a:t>
            </a:r>
            <a:r>
              <a:rPr lang="en-US" sz="2000" dirty="0" smtClean="0"/>
              <a:t>try to </a:t>
            </a:r>
            <a:r>
              <a:rPr lang="en-US" sz="2000" dirty="0"/>
              <a:t>show people you </a:t>
            </a:r>
            <a:r>
              <a:rPr lang="en-US" sz="2000" dirty="0" smtClean="0"/>
              <a:t>trust them </a:t>
            </a:r>
            <a:r>
              <a:rPr lang="en-US" sz="2000" dirty="0"/>
              <a:t>by not insisting on </a:t>
            </a:r>
            <a:r>
              <a:rPr lang="en-US" sz="2000" dirty="0" smtClean="0"/>
              <a:t>written </a:t>
            </a:r>
            <a:r>
              <a:rPr lang="en-US" sz="2000" dirty="0"/>
              <a:t>agreements, it’s not </a:t>
            </a:r>
            <a:r>
              <a:rPr lang="en-US" sz="2000" dirty="0" smtClean="0"/>
              <a:t>a good practice.</a:t>
            </a:r>
          </a:p>
          <a:p>
            <a:pPr>
              <a:buFont typeface="Wingdings" panose="05000000000000000000" pitchFamily="2" charset="2"/>
              <a:buChar char="§"/>
            </a:pPr>
            <a:r>
              <a:rPr lang="en-US" sz="2000" dirty="0" smtClean="0"/>
              <a:t>One </a:t>
            </a:r>
            <a:r>
              <a:rPr lang="en-US" sz="2000" dirty="0"/>
              <a:t>of the simplest ways </a:t>
            </a:r>
            <a:r>
              <a:rPr lang="en-US" sz="2000" dirty="0" smtClean="0"/>
              <a:t>to avoid misunderstandings and </a:t>
            </a:r>
            <a:r>
              <a:rPr lang="en-US" sz="2000" dirty="0"/>
              <a:t>ultimately legal </a:t>
            </a:r>
            <a:r>
              <a:rPr lang="en-US" sz="2000" dirty="0" smtClean="0"/>
              <a:t>disputes is </a:t>
            </a:r>
            <a:r>
              <a:rPr lang="en-US" sz="2000" dirty="0"/>
              <a:t>to get everything </a:t>
            </a:r>
            <a:r>
              <a:rPr lang="en-US" sz="2000" dirty="0" smtClean="0"/>
              <a:t>in writing</a:t>
            </a:r>
            <a:r>
              <a:rPr lang="en-US" sz="2000" dirty="0"/>
              <a:t>.</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3059513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sz="2000" b="1" dirty="0">
                <a:latin typeface="Times New Roman" panose="02020603050405020304" pitchFamily="18" charset="0"/>
              </a:rPr>
              <a:t>Business Licenses</a:t>
            </a:r>
          </a:p>
          <a:p>
            <a:pPr>
              <a:buFont typeface="Wingdings" panose="05000000000000000000" pitchFamily="2" charset="2"/>
              <a:buChar char="§"/>
            </a:pPr>
            <a:r>
              <a:rPr lang="en-US" sz="2000" dirty="0"/>
              <a:t>In most communities, a business needs a license to operate.</a:t>
            </a:r>
          </a:p>
          <a:p>
            <a:pPr>
              <a:buFont typeface="Wingdings" panose="05000000000000000000" pitchFamily="2" charset="2"/>
              <a:buChar char="§"/>
            </a:pPr>
            <a:r>
              <a:rPr lang="en-US" sz="2000" dirty="0"/>
              <a:t>If the business will be run out of the founder’s home, a separate home occupation business license is often required.</a:t>
            </a:r>
          </a:p>
          <a:p>
            <a:pPr>
              <a:buFont typeface="Wingdings" panose="05000000000000000000" pitchFamily="2" charset="2"/>
              <a:buChar char="§"/>
            </a:pPr>
            <a:r>
              <a:rPr lang="en-US" sz="2000" dirty="0"/>
              <a:t>If a business has employees, or is a corporation, limited liability company, or limited partnership, it will usually need a state business license in addition to its local one.</a:t>
            </a:r>
          </a:p>
          <a:p>
            <a:pPr>
              <a:buFont typeface="Wingdings" panose="05000000000000000000" pitchFamily="2" charset="2"/>
              <a:buChar char="§"/>
            </a:pPr>
            <a:r>
              <a:rPr lang="en-US" sz="2000" dirty="0"/>
              <a:t>A narrow group of companies are required to have a federal business license, including investment advising, drug manufacturing, and interstate trucking.</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p14="http://schemas.microsoft.com/office/powerpoint/2010/main" val="2751546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Business Permits</a:t>
            </a:r>
          </a:p>
          <a:p>
            <a:pPr>
              <a:buFont typeface="Wingdings" panose="05000000000000000000" pitchFamily="2" charset="2"/>
              <a:buChar char="§"/>
            </a:pPr>
            <a:r>
              <a:rPr lang="en-US" sz="1800" dirty="0"/>
              <a:t>Along with obtaining the appropriate licenses, some businesses may need to obtain one or more permits.</a:t>
            </a:r>
          </a:p>
          <a:p>
            <a:pPr>
              <a:buFont typeface="Wingdings" panose="05000000000000000000" pitchFamily="2" charset="2"/>
              <a:buChar char="§"/>
            </a:pPr>
            <a:r>
              <a:rPr lang="en-US" sz="1800" dirty="0"/>
              <a:t>The need to obtain a permit depends on the nature and location of the business.</a:t>
            </a:r>
          </a:p>
          <a:p>
            <a:pPr>
              <a:buFont typeface="Wingdings" panose="05000000000000000000" pitchFamily="2" charset="2"/>
              <a:buChar char="§"/>
            </a:pPr>
            <a:r>
              <a:rPr lang="en-US" sz="1800" dirty="0"/>
              <a:t>If you plan to sell food, you’ll need a city or county health permit.</a:t>
            </a:r>
          </a:p>
          <a:p>
            <a:pPr>
              <a:buFont typeface="Wingdings" panose="05000000000000000000" pitchFamily="2" charset="2"/>
              <a:buChar char="§"/>
            </a:pPr>
            <a:r>
              <a:rPr lang="en-US" sz="1800" dirty="0"/>
              <a:t>If your business is open to the public, you may need a fire permit.</a:t>
            </a:r>
          </a:p>
          <a:p>
            <a:pPr>
              <a:buFont typeface="Wingdings" panose="05000000000000000000" pitchFamily="2" charset="2"/>
              <a:buChar char="§"/>
            </a:pPr>
            <a:r>
              <a:rPr lang="en-US" sz="1800" dirty="0"/>
              <a:t>Some communities require businesses to obtain a license to put up a sign.</a:t>
            </a:r>
          </a:p>
          <a:p>
            <a:pPr>
              <a:buFont typeface="Wingdings" panose="05000000000000000000" pitchFamily="2" charset="2"/>
              <a:buChar char="§"/>
            </a:pPr>
            <a:r>
              <a:rPr lang="en-US" sz="1800" dirty="0"/>
              <a:t>All businesses that plan to use a fictitious name need a fictitious business name permit.</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Tree>
    <p:extLst>
      <p:ext uri="{BB962C8B-B14F-4D97-AF65-F5344CB8AC3E}">
        <p14:creationId xmlns:p14="http://schemas.microsoft.com/office/powerpoint/2010/main" val="25444498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5340096" cy="473242"/>
          </a:xfrm>
        </p:spPr>
        <p:txBody>
          <a:bodyPr/>
          <a:lstStyle/>
          <a:p>
            <a:pPr marL="0" indent="0">
              <a:buNone/>
            </a:pPr>
            <a:r>
              <a:rPr lang="en-US" sz="2000" b="1" dirty="0"/>
              <a:t>Choosing a Form of Business Ownership</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
        <p:nvSpPr>
          <p:cNvPr id="7" name="Rectangle 7"/>
          <p:cNvSpPr>
            <a:spLocks noChangeArrowheads="1"/>
          </p:cNvSpPr>
          <p:nvPr/>
        </p:nvSpPr>
        <p:spPr bwMode="auto">
          <a:xfrm>
            <a:off x="2466473" y="2971550"/>
            <a:ext cx="2590800" cy="9906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Sole Proprietorship</a:t>
            </a:r>
          </a:p>
        </p:txBody>
      </p:sp>
      <p:sp>
        <p:nvSpPr>
          <p:cNvPr id="8" name="Rectangle 7"/>
          <p:cNvSpPr>
            <a:spLocks noChangeArrowheads="1"/>
          </p:cNvSpPr>
          <p:nvPr/>
        </p:nvSpPr>
        <p:spPr bwMode="auto">
          <a:xfrm>
            <a:off x="6428873" y="2971550"/>
            <a:ext cx="2590800" cy="9906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Partnership</a:t>
            </a:r>
          </a:p>
        </p:txBody>
      </p:sp>
      <p:sp>
        <p:nvSpPr>
          <p:cNvPr id="9" name="Rectangle 7"/>
          <p:cNvSpPr>
            <a:spLocks noChangeArrowheads="1"/>
          </p:cNvSpPr>
          <p:nvPr/>
        </p:nvSpPr>
        <p:spPr bwMode="auto">
          <a:xfrm>
            <a:off x="2466473" y="4647950"/>
            <a:ext cx="2590800" cy="9906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Corporation</a:t>
            </a:r>
          </a:p>
        </p:txBody>
      </p:sp>
      <p:sp>
        <p:nvSpPr>
          <p:cNvPr id="10" name="Rectangle 7"/>
          <p:cNvSpPr>
            <a:spLocks noChangeArrowheads="1"/>
          </p:cNvSpPr>
          <p:nvPr/>
        </p:nvSpPr>
        <p:spPr bwMode="auto">
          <a:xfrm>
            <a:off x="6428873" y="4647950"/>
            <a:ext cx="2590800" cy="9906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Limited Liability</a:t>
            </a:r>
          </a:p>
          <a:p>
            <a:pPr algn="ctr" eaLnBrk="1" hangingPunct="1"/>
            <a:r>
              <a:rPr lang="en-US" altLang="en-US" sz="2400"/>
              <a:t>Company</a:t>
            </a:r>
          </a:p>
        </p:txBody>
      </p:sp>
      <p:sp>
        <p:nvSpPr>
          <p:cNvPr id="3" name="Rectangle 2"/>
          <p:cNvSpPr/>
          <p:nvPr/>
        </p:nvSpPr>
        <p:spPr>
          <a:xfrm>
            <a:off x="2771273" y="2055326"/>
            <a:ext cx="6096000" cy="646331"/>
          </a:xfrm>
          <a:prstGeom prst="rect">
            <a:avLst/>
          </a:prstGeom>
        </p:spPr>
        <p:txBody>
          <a:bodyPr>
            <a:spAutoFit/>
          </a:bodyPr>
          <a:lstStyle/>
          <a:p>
            <a:pPr algn="ctr" eaLnBrk="1" hangingPunct="1">
              <a:spcBef>
                <a:spcPct val="50000"/>
              </a:spcBef>
            </a:pPr>
            <a:r>
              <a:rPr lang="en-US" altLang="en-US" dirty="0"/>
              <a:t>When a business is launched, a form of legal entity must be chosen.  The most common legal entities are…</a:t>
            </a:r>
          </a:p>
        </p:txBody>
      </p:sp>
    </p:spTree>
    <p:extLst>
      <p:ext uri="{BB962C8B-B14F-4D97-AF65-F5344CB8AC3E}">
        <p14:creationId xmlns:p14="http://schemas.microsoft.com/office/powerpoint/2010/main" val="42702703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903" y="1395412"/>
            <a:ext cx="9719591" cy="1042988"/>
          </a:xfrm>
        </p:spPr>
        <p:txBody>
          <a:bodyPr/>
          <a:lstStyle/>
          <a:p>
            <a:pPr marL="0" indent="0">
              <a:buNone/>
            </a:pPr>
            <a:r>
              <a:rPr lang="en-US" sz="2000" b="1" dirty="0"/>
              <a:t>Issues to Consider in Choosing a Legal Form of Business Ownership</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 y="2133600"/>
            <a:ext cx="8623300"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9063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85210"/>
            <a:ext cx="10972800" cy="1227221"/>
          </a:xfrm>
        </p:spPr>
        <p:txBody>
          <a:bodyPr/>
          <a:lstStyle/>
          <a:p>
            <a:pPr marL="0" indent="0" algn="ctr">
              <a:buNone/>
            </a:pPr>
            <a:r>
              <a:rPr lang="en-US" sz="4000" b="1" dirty="0" smtClean="0"/>
              <a:t>4 Main Business Types</a:t>
            </a:r>
            <a:endParaRPr lang="en-US" sz="4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Tree>
    <p:extLst>
      <p:ext uri="{BB962C8B-B14F-4D97-AF65-F5344CB8AC3E}">
        <p14:creationId xmlns:p14="http://schemas.microsoft.com/office/powerpoint/2010/main" val="37895660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Sole Proprietorship </a:t>
            </a:r>
          </a:p>
          <a:p>
            <a:pPr>
              <a:buFont typeface="Wingdings" panose="05000000000000000000" pitchFamily="2" charset="2"/>
              <a:buChar char="§"/>
            </a:pPr>
            <a:r>
              <a:rPr lang="en-US" sz="2000" dirty="0"/>
              <a:t>The simplest form of business entity is the sole proprietorship.</a:t>
            </a:r>
          </a:p>
          <a:p>
            <a:pPr>
              <a:buFont typeface="Wingdings" panose="05000000000000000000" pitchFamily="2" charset="2"/>
              <a:buChar char="§"/>
            </a:pPr>
            <a:r>
              <a:rPr lang="en-US" sz="2000" dirty="0"/>
              <a:t>A sole proprietorship is a form of business organization involving one person, and the person and the business are essentially the same. </a:t>
            </a:r>
          </a:p>
          <a:p>
            <a:pPr>
              <a:buFont typeface="Wingdings" panose="05000000000000000000" pitchFamily="2" charset="2"/>
              <a:buChar char="§"/>
            </a:pPr>
            <a:r>
              <a:rPr lang="en-US" sz="2000" dirty="0"/>
              <a:t>A sole proprietorship is not a separate legal entity.  The sole proprietor is responsible for all the liabilities of the business, and this is a significant drawback. </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Tree>
    <p:extLst>
      <p:ext uri="{BB962C8B-B14F-4D97-AF65-F5344CB8AC3E}">
        <p14:creationId xmlns:p14="http://schemas.microsoft.com/office/powerpoint/2010/main" val="10545526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Sole Proprietorship </a:t>
            </a:r>
          </a:p>
          <a:p>
            <a:pPr marL="0" indent="0">
              <a:buNone/>
            </a:pPr>
            <a:r>
              <a:rPr lang="en-US" sz="2000" u="sng" dirty="0" smtClean="0"/>
              <a:t>Advantages</a:t>
            </a:r>
          </a:p>
          <a:p>
            <a:pPr>
              <a:buFont typeface="Wingdings" panose="05000000000000000000" pitchFamily="2" charset="2"/>
              <a:buChar char="§"/>
            </a:pPr>
            <a:r>
              <a:rPr lang="en-US" sz="2000" dirty="0"/>
              <a:t>Creating one is easy and inexpensive.</a:t>
            </a:r>
          </a:p>
          <a:p>
            <a:pPr>
              <a:buFont typeface="Wingdings" panose="05000000000000000000" pitchFamily="2" charset="2"/>
              <a:buChar char="§"/>
            </a:pPr>
            <a:r>
              <a:rPr lang="en-US" sz="2000" dirty="0"/>
              <a:t> The owner maintains complete control of the business and retains all of </a:t>
            </a:r>
            <a:r>
              <a:rPr lang="en-US" sz="2000" dirty="0" smtClean="0"/>
              <a:t>the profits</a:t>
            </a:r>
            <a:r>
              <a:rPr lang="en-US" sz="2000" dirty="0"/>
              <a:t>.</a:t>
            </a:r>
          </a:p>
          <a:p>
            <a:pPr>
              <a:buFont typeface="Wingdings" panose="05000000000000000000" pitchFamily="2" charset="2"/>
              <a:buChar char="§"/>
            </a:pPr>
            <a:r>
              <a:rPr lang="en-US" sz="2000" dirty="0"/>
              <a:t> Business losses can be deducted against the sole proprietor’s other sources </a:t>
            </a:r>
            <a:r>
              <a:rPr lang="en-US" sz="2000" dirty="0" smtClean="0"/>
              <a:t>of </a:t>
            </a:r>
            <a:r>
              <a:rPr lang="en-US" sz="2000" dirty="0"/>
              <a:t>income.</a:t>
            </a:r>
          </a:p>
          <a:p>
            <a:pPr>
              <a:buFont typeface="Wingdings" panose="05000000000000000000" pitchFamily="2" charset="2"/>
              <a:buChar char="§"/>
            </a:pPr>
            <a:r>
              <a:rPr lang="en-US" sz="2000" dirty="0"/>
              <a:t> It is not subject to double taxation (explained later).</a:t>
            </a:r>
          </a:p>
          <a:p>
            <a:pPr>
              <a:buFont typeface="Wingdings" panose="05000000000000000000" pitchFamily="2" charset="2"/>
              <a:buChar char="§"/>
            </a:pPr>
            <a:r>
              <a:rPr lang="en-US" sz="2000" dirty="0"/>
              <a:t> The business is easy to dissolve.</a:t>
            </a:r>
          </a:p>
          <a:p>
            <a:pPr marL="0" indent="0">
              <a:buNone/>
            </a:pPr>
            <a:endParaRPr lang="en-US" sz="2000" u="sng"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28698811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Sole Proprietorship </a:t>
            </a:r>
            <a:endParaRPr lang="en-US" sz="2000" b="1" dirty="0" smtClean="0"/>
          </a:p>
          <a:p>
            <a:pPr marL="0" indent="0">
              <a:buNone/>
            </a:pPr>
            <a:r>
              <a:rPr lang="en-US" sz="2000" u="sng" dirty="0" smtClean="0"/>
              <a:t>Disadvantages </a:t>
            </a:r>
            <a:r>
              <a:rPr lang="en-US" sz="2000" u="sng" dirty="0"/>
              <a:t>of a Sole Proprietorship</a:t>
            </a:r>
          </a:p>
          <a:p>
            <a:pPr>
              <a:buFont typeface="Wingdings" panose="05000000000000000000" pitchFamily="2" charset="2"/>
              <a:buChar char="§"/>
            </a:pPr>
            <a:r>
              <a:rPr lang="en-US" sz="2000" dirty="0" smtClean="0"/>
              <a:t>Liability </a:t>
            </a:r>
            <a:r>
              <a:rPr lang="en-US" sz="2000" dirty="0"/>
              <a:t>on the owner’s part is unlimited.</a:t>
            </a:r>
          </a:p>
          <a:p>
            <a:pPr>
              <a:buFont typeface="Wingdings" panose="05000000000000000000" pitchFamily="2" charset="2"/>
              <a:buChar char="§"/>
            </a:pPr>
            <a:r>
              <a:rPr lang="en-US" sz="2000" dirty="0" smtClean="0"/>
              <a:t>The </a:t>
            </a:r>
            <a:r>
              <a:rPr lang="en-US" sz="2000" dirty="0"/>
              <a:t>business relies on the skills and abilities of a single owner to be successful.</a:t>
            </a:r>
          </a:p>
          <a:p>
            <a:pPr>
              <a:buFont typeface="Wingdings" panose="05000000000000000000" pitchFamily="2" charset="2"/>
              <a:buChar char="§"/>
            </a:pPr>
            <a:r>
              <a:rPr lang="en-US" sz="2000" dirty="0" smtClean="0"/>
              <a:t>Of </a:t>
            </a:r>
            <a:r>
              <a:rPr lang="en-US" sz="2000" dirty="0"/>
              <a:t>course, the owner can hire employees who have additional skills and abilities.</a:t>
            </a:r>
          </a:p>
          <a:p>
            <a:pPr>
              <a:buFont typeface="Wingdings" panose="05000000000000000000" pitchFamily="2" charset="2"/>
              <a:buChar char="§"/>
            </a:pPr>
            <a:r>
              <a:rPr lang="en-US" sz="2000" dirty="0" smtClean="0"/>
              <a:t>Raising </a:t>
            </a:r>
            <a:r>
              <a:rPr lang="en-US" sz="2000" dirty="0"/>
              <a:t>capital can be difficult.</a:t>
            </a:r>
          </a:p>
          <a:p>
            <a:pPr>
              <a:buFont typeface="Wingdings" panose="05000000000000000000" pitchFamily="2" charset="2"/>
              <a:buChar char="§"/>
            </a:pPr>
            <a:r>
              <a:rPr lang="en-US" sz="2000" dirty="0" smtClean="0"/>
              <a:t>The </a:t>
            </a:r>
            <a:r>
              <a:rPr lang="en-US" sz="2000" dirty="0"/>
              <a:t>business ends at the owner’s death or loss of interest in the business.</a:t>
            </a:r>
          </a:p>
          <a:p>
            <a:pPr>
              <a:buFont typeface="Wingdings" panose="05000000000000000000" pitchFamily="2" charset="2"/>
              <a:buChar char="§"/>
            </a:pPr>
            <a:r>
              <a:rPr lang="en-US" sz="2000" dirty="0" smtClean="0"/>
              <a:t>The </a:t>
            </a:r>
            <a:r>
              <a:rPr lang="en-US" sz="2000" dirty="0"/>
              <a:t>liquidity of the owner’s investment is low.</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spTree>
    <p:extLst>
      <p:ext uri="{BB962C8B-B14F-4D97-AF65-F5344CB8AC3E}">
        <p14:creationId xmlns:p14="http://schemas.microsoft.com/office/powerpoint/2010/main" val="8443522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Partnerships</a:t>
            </a:r>
          </a:p>
          <a:p>
            <a:pPr>
              <a:buFont typeface="Wingdings" panose="05000000000000000000" pitchFamily="2" charset="2"/>
              <a:buChar char="§"/>
            </a:pPr>
            <a:r>
              <a:rPr lang="en-US" sz="2000" dirty="0"/>
              <a:t>If two or more people start a business, they must organize as a partnership, corporation, or limited liability company.</a:t>
            </a:r>
          </a:p>
          <a:p>
            <a:pPr>
              <a:buFont typeface="Wingdings" panose="05000000000000000000" pitchFamily="2" charset="2"/>
              <a:buChar char="§"/>
            </a:pPr>
            <a:r>
              <a:rPr lang="en-US" sz="2000" dirty="0"/>
              <a:t>Partnerships are organized as either general or limited liability partnerships.</a:t>
            </a:r>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170" name="Picture 2" descr="http://screenrant.com/wp-content/uploads/Dumb-and-Dumber-To-2-Jim-Carrey-Jeff-Dani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4739" y="1371600"/>
            <a:ext cx="4604084" cy="230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9229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299032" cy="729916"/>
          </a:xfrm>
        </p:spPr>
        <p:txBody>
          <a:bodyPr/>
          <a:lstStyle/>
          <a:p>
            <a:pPr marL="0" indent="0">
              <a:buNone/>
            </a:pPr>
            <a:r>
              <a:rPr lang="en-US" altLang="en-US" sz="2000" b="1" dirty="0">
                <a:latin typeface="Times New Roman" panose="02020603050405020304" pitchFamily="18" charset="0"/>
              </a:rPr>
              <a:t>Initial Ethical and Legal Issues Facing a New Firm</a:t>
            </a: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
        <p:nvSpPr>
          <p:cNvPr id="7" name="Rectangle 6"/>
          <p:cNvSpPr>
            <a:spLocks noChangeArrowheads="1"/>
          </p:cNvSpPr>
          <p:nvPr/>
        </p:nvSpPr>
        <p:spPr bwMode="auto">
          <a:xfrm>
            <a:off x="1485900" y="2199941"/>
            <a:ext cx="2514600" cy="10668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8" name="Rectangle 10"/>
          <p:cNvSpPr>
            <a:spLocks noChangeArrowheads="1"/>
          </p:cNvSpPr>
          <p:nvPr/>
        </p:nvSpPr>
        <p:spPr bwMode="auto">
          <a:xfrm>
            <a:off x="4457700" y="2199941"/>
            <a:ext cx="2514600" cy="10668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Rectangle 11"/>
          <p:cNvSpPr>
            <a:spLocks noChangeArrowheads="1"/>
          </p:cNvSpPr>
          <p:nvPr/>
        </p:nvSpPr>
        <p:spPr bwMode="auto">
          <a:xfrm>
            <a:off x="1485900" y="3800141"/>
            <a:ext cx="2514600" cy="10668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0" name="Rectangle 12"/>
          <p:cNvSpPr>
            <a:spLocks noChangeArrowheads="1"/>
          </p:cNvSpPr>
          <p:nvPr/>
        </p:nvSpPr>
        <p:spPr bwMode="auto">
          <a:xfrm>
            <a:off x="7505700" y="3800141"/>
            <a:ext cx="2514600" cy="10668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1" name="Rectangle 13"/>
          <p:cNvSpPr>
            <a:spLocks noChangeArrowheads="1"/>
          </p:cNvSpPr>
          <p:nvPr/>
        </p:nvSpPr>
        <p:spPr bwMode="auto">
          <a:xfrm>
            <a:off x="4457700" y="3800141"/>
            <a:ext cx="2514600" cy="10668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2" name="Text Box 14"/>
          <p:cNvSpPr txBox="1">
            <a:spLocks noChangeArrowheads="1"/>
          </p:cNvSpPr>
          <p:nvPr/>
        </p:nvSpPr>
        <p:spPr bwMode="auto">
          <a:xfrm>
            <a:off x="1562100" y="2352341"/>
            <a:ext cx="2362200" cy="701675"/>
          </a:xfrm>
          <a:prstGeom prst="rect">
            <a:avLst/>
          </a:prstGeom>
          <a:solidFill>
            <a:schemeClr val="accent5">
              <a:lumMod val="60000"/>
              <a:lumOff val="4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Establishing a strong ethical culture</a:t>
            </a:r>
          </a:p>
        </p:txBody>
      </p:sp>
      <p:sp>
        <p:nvSpPr>
          <p:cNvPr id="13" name="Text Box 15"/>
          <p:cNvSpPr txBox="1">
            <a:spLocks noChangeArrowheads="1"/>
          </p:cNvSpPr>
          <p:nvPr/>
        </p:nvSpPr>
        <p:spPr bwMode="auto">
          <a:xfrm>
            <a:off x="4610100" y="2504741"/>
            <a:ext cx="2362200" cy="396875"/>
          </a:xfrm>
          <a:prstGeom prst="rect">
            <a:avLst/>
          </a:prstGeom>
          <a:solidFill>
            <a:schemeClr val="accent5">
              <a:lumMod val="60000"/>
              <a:lumOff val="4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Choosing an attorney</a:t>
            </a:r>
          </a:p>
        </p:txBody>
      </p:sp>
      <p:sp>
        <p:nvSpPr>
          <p:cNvPr id="14" name="Text Box 16"/>
          <p:cNvSpPr txBox="1">
            <a:spLocks noChangeArrowheads="1"/>
          </p:cNvSpPr>
          <p:nvPr/>
        </p:nvSpPr>
        <p:spPr bwMode="auto">
          <a:xfrm>
            <a:off x="1562100" y="4028741"/>
            <a:ext cx="2362200" cy="708025"/>
          </a:xfrm>
          <a:prstGeom prst="rect">
            <a:avLst/>
          </a:prstGeom>
          <a:solidFill>
            <a:schemeClr val="accent5">
              <a:lumMod val="60000"/>
              <a:lumOff val="4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Avoiding legal disputes</a:t>
            </a:r>
          </a:p>
        </p:txBody>
      </p:sp>
      <p:sp>
        <p:nvSpPr>
          <p:cNvPr id="15" name="Text Box 17"/>
          <p:cNvSpPr txBox="1">
            <a:spLocks noChangeArrowheads="1"/>
          </p:cNvSpPr>
          <p:nvPr/>
        </p:nvSpPr>
        <p:spPr bwMode="auto">
          <a:xfrm>
            <a:off x="4533900" y="3952541"/>
            <a:ext cx="2362200" cy="708025"/>
          </a:xfrm>
          <a:prstGeom prst="rect">
            <a:avLst/>
          </a:prstGeom>
          <a:solidFill>
            <a:schemeClr val="accent5">
              <a:lumMod val="60000"/>
              <a:lumOff val="4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Obtaining business licenses and permits</a:t>
            </a:r>
          </a:p>
        </p:txBody>
      </p:sp>
      <p:sp>
        <p:nvSpPr>
          <p:cNvPr id="16" name="Text Box 18"/>
          <p:cNvSpPr txBox="1">
            <a:spLocks noChangeArrowheads="1"/>
          </p:cNvSpPr>
          <p:nvPr/>
        </p:nvSpPr>
        <p:spPr bwMode="auto">
          <a:xfrm>
            <a:off x="7581900" y="3952541"/>
            <a:ext cx="2438400" cy="708025"/>
          </a:xfrm>
          <a:prstGeom prst="rect">
            <a:avLst/>
          </a:prstGeom>
          <a:solidFill>
            <a:schemeClr val="accent5">
              <a:lumMod val="60000"/>
              <a:lumOff val="4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Choosing a form of business organization</a:t>
            </a:r>
          </a:p>
        </p:txBody>
      </p:sp>
      <p:sp>
        <p:nvSpPr>
          <p:cNvPr id="17" name="Rectangle 19"/>
          <p:cNvSpPr>
            <a:spLocks noChangeArrowheads="1"/>
          </p:cNvSpPr>
          <p:nvPr/>
        </p:nvSpPr>
        <p:spPr bwMode="auto">
          <a:xfrm>
            <a:off x="7505700" y="2199941"/>
            <a:ext cx="2514600" cy="106680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8" name="Text Box 20"/>
          <p:cNvSpPr txBox="1">
            <a:spLocks noChangeArrowheads="1"/>
          </p:cNvSpPr>
          <p:nvPr/>
        </p:nvSpPr>
        <p:spPr bwMode="auto">
          <a:xfrm>
            <a:off x="7581900" y="2352341"/>
            <a:ext cx="2362200" cy="708025"/>
          </a:xfrm>
          <a:prstGeom prst="rect">
            <a:avLst/>
          </a:prstGeom>
          <a:solidFill>
            <a:schemeClr val="accent5">
              <a:lumMod val="60000"/>
              <a:lumOff val="4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Drafting a founder’s agreement</a:t>
            </a:r>
          </a:p>
        </p:txBody>
      </p:sp>
    </p:spTree>
    <p:extLst>
      <p:ext uri="{BB962C8B-B14F-4D97-AF65-F5344CB8AC3E}">
        <p14:creationId xmlns:p14="http://schemas.microsoft.com/office/powerpoint/2010/main" val="39812328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Partnerships</a:t>
            </a:r>
          </a:p>
          <a:p>
            <a:pPr marL="0" indent="0">
              <a:buNone/>
            </a:pPr>
            <a:r>
              <a:rPr lang="en-US" sz="1600" dirty="0"/>
              <a:t>General </a:t>
            </a:r>
            <a:r>
              <a:rPr lang="en-US" sz="1600" dirty="0" smtClean="0"/>
              <a:t>Partnership</a:t>
            </a:r>
          </a:p>
          <a:p>
            <a:pPr>
              <a:buFont typeface="Wingdings" panose="05000000000000000000" pitchFamily="2" charset="2"/>
              <a:buChar char="§"/>
            </a:pPr>
            <a:r>
              <a:rPr lang="en-US" sz="1600" dirty="0" smtClean="0"/>
              <a:t>A </a:t>
            </a:r>
            <a:r>
              <a:rPr lang="en-US" sz="1600" dirty="0"/>
              <a:t>form of business organization where two or more people pool their skills, abilities, and resources to run a business. The primary disadvantage is that all partners are liable for all the partnership’s debts and obligations</a:t>
            </a:r>
            <a:r>
              <a:rPr lang="en-US" sz="1600" dirty="0" smtClean="0"/>
              <a:t>.</a:t>
            </a:r>
          </a:p>
          <a:p>
            <a:pPr marL="0" indent="0">
              <a:buNone/>
            </a:pPr>
            <a:r>
              <a:rPr lang="en-US" sz="1600" dirty="0" smtClean="0"/>
              <a:t>Limited Partnership</a:t>
            </a:r>
          </a:p>
          <a:p>
            <a:pPr>
              <a:buFont typeface="Wingdings" panose="05000000000000000000" pitchFamily="2" charset="2"/>
              <a:buChar char="§"/>
            </a:pPr>
            <a:r>
              <a:rPr lang="en-US" sz="1600" dirty="0"/>
              <a:t>A modified form of general </a:t>
            </a:r>
            <a:r>
              <a:rPr lang="en-US" sz="1600" dirty="0" smtClean="0"/>
              <a:t>partnership</a:t>
            </a:r>
            <a:r>
              <a:rPr lang="en-US" sz="1600" dirty="0"/>
              <a:t>.</a:t>
            </a:r>
          </a:p>
          <a:p>
            <a:pPr>
              <a:buFont typeface="Wingdings" panose="05000000000000000000" pitchFamily="2" charset="2"/>
              <a:buChar char="§"/>
            </a:pPr>
            <a:r>
              <a:rPr lang="en-US" sz="1600" dirty="0"/>
              <a:t> The major difference </a:t>
            </a:r>
            <a:r>
              <a:rPr lang="en-US" sz="1600" dirty="0" smtClean="0"/>
              <a:t>between the </a:t>
            </a:r>
            <a:r>
              <a:rPr lang="en-US" sz="1600" dirty="0"/>
              <a:t>two is that a limited </a:t>
            </a:r>
            <a:r>
              <a:rPr lang="en-US" sz="1600" dirty="0" smtClean="0"/>
              <a:t>partnership </a:t>
            </a:r>
            <a:r>
              <a:rPr lang="en-US" sz="1600" dirty="0"/>
              <a:t>includes two </a:t>
            </a:r>
            <a:r>
              <a:rPr lang="en-US" sz="1600" dirty="0" smtClean="0"/>
              <a:t>classes of </a:t>
            </a:r>
            <a:r>
              <a:rPr lang="en-US" sz="1600" dirty="0"/>
              <a:t>owners: general partners </a:t>
            </a:r>
            <a:r>
              <a:rPr lang="en-US" sz="1600" dirty="0" smtClean="0"/>
              <a:t>and limited </a:t>
            </a:r>
            <a:r>
              <a:rPr lang="en-US" sz="1600" dirty="0"/>
              <a:t>partners.</a:t>
            </a:r>
          </a:p>
          <a:p>
            <a:pPr>
              <a:buFont typeface="Wingdings" panose="05000000000000000000" pitchFamily="2" charset="2"/>
              <a:buChar char="§"/>
            </a:pPr>
            <a:r>
              <a:rPr lang="en-US" sz="1600" dirty="0"/>
              <a:t> The general partners are </a:t>
            </a:r>
            <a:r>
              <a:rPr lang="en-US" sz="1600" dirty="0" smtClean="0"/>
              <a:t>liable </a:t>
            </a:r>
            <a:r>
              <a:rPr lang="en-US" sz="1600" dirty="0"/>
              <a:t>for the debts and obligations </a:t>
            </a:r>
            <a:r>
              <a:rPr lang="en-US" sz="1600" dirty="0" smtClean="0"/>
              <a:t>of </a:t>
            </a:r>
            <a:r>
              <a:rPr lang="en-US" sz="1600" dirty="0"/>
              <a:t>the partnership, but the </a:t>
            </a:r>
            <a:r>
              <a:rPr lang="en-US" sz="1600" dirty="0" smtClean="0"/>
              <a:t>limited partners </a:t>
            </a:r>
            <a:r>
              <a:rPr lang="en-US" sz="1600" dirty="0"/>
              <a:t>are only liable up </a:t>
            </a:r>
            <a:r>
              <a:rPr lang="en-US" sz="1600" dirty="0" smtClean="0"/>
              <a:t>to the </a:t>
            </a:r>
            <a:r>
              <a:rPr lang="en-US" sz="1600" dirty="0"/>
              <a:t>amount of their investment.</a:t>
            </a:r>
            <a:endParaRPr lang="en-US" sz="1600" dirty="0" smtClean="0"/>
          </a:p>
          <a:p>
            <a:pPr>
              <a:buFont typeface="Wingdings" panose="05000000000000000000" pitchFamily="2" charset="2"/>
              <a:buChar char="§"/>
            </a:pPr>
            <a:endParaRPr lang="en-US" sz="2000" dirty="0"/>
          </a:p>
          <a:p>
            <a:pPr marL="0" indent="0">
              <a:buNone/>
            </a:pPr>
            <a:endParaRPr lang="en-US" sz="2000" dirty="0"/>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Tree>
    <p:extLst>
      <p:ext uri="{BB962C8B-B14F-4D97-AF65-F5344CB8AC3E}">
        <p14:creationId xmlns:p14="http://schemas.microsoft.com/office/powerpoint/2010/main" val="37019389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4925"/>
            <a:ext cx="5340096" cy="4343400"/>
          </a:xfrm>
        </p:spPr>
        <p:txBody>
          <a:bodyPr/>
          <a:lstStyle/>
          <a:p>
            <a:pPr marL="0" indent="0">
              <a:buNone/>
            </a:pPr>
            <a:r>
              <a:rPr lang="en-US" sz="2000" b="1" dirty="0" smtClean="0"/>
              <a:t>Partnerships</a:t>
            </a:r>
          </a:p>
          <a:p>
            <a:pPr marL="0" indent="0">
              <a:buNone/>
            </a:pPr>
            <a:r>
              <a:rPr lang="en-US" sz="2000" u="sng" dirty="0"/>
              <a:t>Advantages of a General Partnership</a:t>
            </a:r>
          </a:p>
          <a:p>
            <a:pPr>
              <a:buFont typeface="Wingdings" panose="05000000000000000000" pitchFamily="2" charset="2"/>
              <a:buChar char="§"/>
            </a:pPr>
            <a:r>
              <a:rPr lang="en-US" sz="2000" dirty="0" smtClean="0"/>
              <a:t>Creating </a:t>
            </a:r>
            <a:r>
              <a:rPr lang="en-US" sz="2000" dirty="0"/>
              <a:t>one is relatively easy and inexpensive compared to a corporation </a:t>
            </a:r>
            <a:r>
              <a:rPr lang="en-US" sz="2000" dirty="0" smtClean="0"/>
              <a:t>or limited </a:t>
            </a:r>
            <a:r>
              <a:rPr lang="en-US" sz="2000" dirty="0"/>
              <a:t>liability company.</a:t>
            </a:r>
          </a:p>
          <a:p>
            <a:pPr>
              <a:buFont typeface="Wingdings" panose="05000000000000000000" pitchFamily="2" charset="2"/>
              <a:buChar char="§"/>
            </a:pPr>
            <a:r>
              <a:rPr lang="en-US" sz="2000" dirty="0" smtClean="0"/>
              <a:t>The </a:t>
            </a:r>
            <a:r>
              <a:rPr lang="en-US" sz="2000" dirty="0"/>
              <a:t>skills and abilities of more than one individual are available to the firm.</a:t>
            </a:r>
          </a:p>
          <a:p>
            <a:pPr>
              <a:buFont typeface="Wingdings" panose="05000000000000000000" pitchFamily="2" charset="2"/>
              <a:buChar char="§"/>
            </a:pPr>
            <a:r>
              <a:rPr lang="en-US" sz="2000" dirty="0" smtClean="0"/>
              <a:t>Having </a:t>
            </a:r>
            <a:r>
              <a:rPr lang="en-US" sz="2000" dirty="0"/>
              <a:t>more than one owner may make it easier to raise funds.</a:t>
            </a:r>
          </a:p>
          <a:p>
            <a:pPr>
              <a:buFont typeface="Wingdings" panose="05000000000000000000" pitchFamily="2" charset="2"/>
              <a:buChar char="§"/>
            </a:pPr>
            <a:r>
              <a:rPr lang="en-US" sz="2000" dirty="0" smtClean="0"/>
              <a:t>Business </a:t>
            </a:r>
            <a:r>
              <a:rPr lang="en-US" sz="2000" dirty="0"/>
              <a:t>losses can be deducted against the partners’ other sources of income.</a:t>
            </a:r>
          </a:p>
          <a:p>
            <a:pPr>
              <a:buFont typeface="Wingdings" panose="05000000000000000000" pitchFamily="2" charset="2"/>
              <a:buChar char="§"/>
            </a:pPr>
            <a:r>
              <a:rPr lang="en-US" sz="2000" dirty="0" smtClean="0"/>
              <a:t>It </a:t>
            </a:r>
            <a:r>
              <a:rPr lang="en-US" sz="2000" dirty="0"/>
              <a:t>is not subject to double taxation (explained later).</a:t>
            </a:r>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Tree>
    <p:extLst>
      <p:ext uri="{BB962C8B-B14F-4D97-AF65-F5344CB8AC3E}">
        <p14:creationId xmlns:p14="http://schemas.microsoft.com/office/powerpoint/2010/main" val="1396204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Partnerships</a:t>
            </a:r>
          </a:p>
          <a:p>
            <a:pPr marL="0" indent="0">
              <a:buNone/>
            </a:pPr>
            <a:r>
              <a:rPr lang="en-US" altLang="en-US" sz="2000" u="sng" dirty="0" smtClean="0"/>
              <a:t>Disadvantages </a:t>
            </a:r>
            <a:r>
              <a:rPr lang="en-US" altLang="en-US" sz="2000" u="sng" dirty="0"/>
              <a:t>of a Partnership</a:t>
            </a:r>
          </a:p>
          <a:p>
            <a:pPr>
              <a:lnSpc>
                <a:spcPct val="70000"/>
              </a:lnSpc>
              <a:spcBef>
                <a:spcPct val="50000"/>
              </a:spcBef>
              <a:buFont typeface="Wingdings" panose="05000000000000000000" pitchFamily="2" charset="2"/>
              <a:buChar char="§"/>
            </a:pPr>
            <a:r>
              <a:rPr lang="en-US" altLang="en-US" sz="1800" dirty="0" smtClean="0"/>
              <a:t>Liability </a:t>
            </a:r>
            <a:r>
              <a:rPr lang="en-US" altLang="en-US" sz="1800" dirty="0"/>
              <a:t>on the part of each general partner is unlimited.</a:t>
            </a:r>
          </a:p>
          <a:p>
            <a:pPr>
              <a:lnSpc>
                <a:spcPct val="70000"/>
              </a:lnSpc>
              <a:spcBef>
                <a:spcPct val="50000"/>
              </a:spcBef>
              <a:buFont typeface="Wingdings" panose="05000000000000000000" pitchFamily="2" charset="2"/>
              <a:buChar char="§"/>
            </a:pPr>
            <a:r>
              <a:rPr lang="en-US" altLang="en-US" sz="1800" dirty="0" smtClean="0"/>
              <a:t>The </a:t>
            </a:r>
            <a:r>
              <a:rPr lang="en-US" altLang="en-US" sz="1800" dirty="0"/>
              <a:t>business relies on the skills and abilities of a fixed number of partners. Of </a:t>
            </a:r>
            <a:r>
              <a:rPr lang="en-US" altLang="en-US" sz="1800" dirty="0" smtClean="0"/>
              <a:t>course</a:t>
            </a:r>
            <a:r>
              <a:rPr lang="en-US" altLang="en-US" sz="1800" dirty="0"/>
              <a:t>, the owners can hire employees who have additional skills and abilities.</a:t>
            </a:r>
          </a:p>
          <a:p>
            <a:pPr>
              <a:spcBef>
                <a:spcPct val="50000"/>
              </a:spcBef>
              <a:buFont typeface="Wingdings" panose="05000000000000000000" pitchFamily="2" charset="2"/>
              <a:buChar char="§"/>
            </a:pPr>
            <a:r>
              <a:rPr lang="en-US" altLang="en-US" sz="1800" dirty="0" smtClean="0"/>
              <a:t>Raising </a:t>
            </a:r>
            <a:r>
              <a:rPr lang="en-US" altLang="en-US" sz="1800" dirty="0"/>
              <a:t>capital can be difficult.</a:t>
            </a:r>
          </a:p>
          <a:p>
            <a:pPr>
              <a:lnSpc>
                <a:spcPct val="70000"/>
              </a:lnSpc>
              <a:spcBef>
                <a:spcPct val="50000"/>
              </a:spcBef>
              <a:buFont typeface="Wingdings" panose="05000000000000000000" pitchFamily="2" charset="2"/>
              <a:buChar char="§"/>
            </a:pPr>
            <a:r>
              <a:rPr lang="en-US" altLang="en-US" sz="1800" dirty="0" smtClean="0"/>
              <a:t>Because </a:t>
            </a:r>
            <a:r>
              <a:rPr lang="en-US" altLang="en-US" sz="1800" dirty="0"/>
              <a:t>decision making among the partners is shared, disagreements can occur.</a:t>
            </a:r>
          </a:p>
          <a:p>
            <a:pPr>
              <a:lnSpc>
                <a:spcPct val="70000"/>
              </a:lnSpc>
              <a:spcBef>
                <a:spcPct val="50000"/>
              </a:spcBef>
              <a:buFont typeface="Wingdings" panose="05000000000000000000" pitchFamily="2" charset="2"/>
              <a:buChar char="§"/>
            </a:pPr>
            <a:r>
              <a:rPr lang="en-US" altLang="en-US" sz="1800" dirty="0" smtClean="0"/>
              <a:t>The </a:t>
            </a:r>
            <a:r>
              <a:rPr lang="en-US" altLang="en-US" sz="1800" dirty="0"/>
              <a:t>business ends with the death or withdrawal of one partner unless </a:t>
            </a:r>
            <a:r>
              <a:rPr lang="en-US" altLang="en-US" sz="1800" dirty="0" smtClean="0"/>
              <a:t>otherwise stated </a:t>
            </a:r>
            <a:r>
              <a:rPr lang="en-US" altLang="en-US" sz="1800" dirty="0"/>
              <a:t>in the partnership agreement.</a:t>
            </a:r>
          </a:p>
          <a:p>
            <a:pPr>
              <a:lnSpc>
                <a:spcPct val="70000"/>
              </a:lnSpc>
              <a:spcBef>
                <a:spcPct val="50000"/>
              </a:spcBef>
              <a:buFont typeface="Wingdings" panose="05000000000000000000" pitchFamily="2" charset="2"/>
              <a:buChar char="§"/>
            </a:pPr>
            <a:r>
              <a:rPr lang="en-US" altLang="en-US" sz="1800" dirty="0" smtClean="0"/>
              <a:t>The </a:t>
            </a:r>
            <a:r>
              <a:rPr lang="en-US" altLang="en-US" sz="1800" dirty="0"/>
              <a:t>liquidity of each partner’s investment is low.</a:t>
            </a:r>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spTree>
    <p:extLst>
      <p:ext uri="{BB962C8B-B14F-4D97-AF65-F5344CB8AC3E}">
        <p14:creationId xmlns:p14="http://schemas.microsoft.com/office/powerpoint/2010/main" val="4156004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Corporations</a:t>
            </a:r>
          </a:p>
          <a:p>
            <a:pPr>
              <a:buFont typeface="Wingdings" panose="05000000000000000000" pitchFamily="2" charset="2"/>
              <a:buChar char="§"/>
            </a:pPr>
            <a:r>
              <a:rPr lang="en-US" sz="2000" dirty="0"/>
              <a:t>A corporation is a separate legal entity organized under the authority of a state. </a:t>
            </a:r>
          </a:p>
          <a:p>
            <a:pPr>
              <a:buFont typeface="Wingdings" panose="05000000000000000000" pitchFamily="2" charset="2"/>
              <a:buChar char="§"/>
            </a:pPr>
            <a:r>
              <a:rPr lang="en-US" sz="2000" dirty="0"/>
              <a:t>Corporations are organized as either C corporations or subchapter S corporations.</a:t>
            </a:r>
          </a:p>
          <a:p>
            <a:pPr>
              <a:buFont typeface="Wingdings" panose="05000000000000000000" pitchFamily="2" charset="2"/>
              <a:buChar char="§"/>
            </a:pPr>
            <a:r>
              <a:rPr lang="en-US" sz="2000" dirty="0"/>
              <a:t>C corporations are what most people think of when they hear the word “corporation.” However, business startups are often organized as subchapter S corporations. </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spTree>
    <p:extLst>
      <p:ext uri="{BB962C8B-B14F-4D97-AF65-F5344CB8AC3E}">
        <p14:creationId xmlns:p14="http://schemas.microsoft.com/office/powerpoint/2010/main" val="2678788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Corporations</a:t>
            </a:r>
          </a:p>
          <a:p>
            <a:pPr marL="0" indent="0">
              <a:buNone/>
            </a:pPr>
            <a:r>
              <a:rPr lang="en-US" sz="2000" dirty="0" smtClean="0"/>
              <a:t>C Corporation</a:t>
            </a:r>
          </a:p>
          <a:p>
            <a:pPr>
              <a:buFont typeface="Wingdings" panose="05000000000000000000" pitchFamily="2" charset="2"/>
              <a:buChar char="§"/>
            </a:pPr>
            <a:r>
              <a:rPr lang="en-US" sz="2000" dirty="0"/>
              <a:t>Is a separate legal entity that, in </a:t>
            </a:r>
            <a:r>
              <a:rPr lang="en-US" sz="2000" dirty="0" smtClean="0"/>
              <a:t>the eyes </a:t>
            </a:r>
            <a:r>
              <a:rPr lang="en-US" sz="2000" dirty="0"/>
              <a:t>of the law, is separate from </a:t>
            </a:r>
            <a:r>
              <a:rPr lang="en-US" sz="2000" dirty="0" smtClean="0"/>
              <a:t>its owners.</a:t>
            </a:r>
          </a:p>
          <a:p>
            <a:pPr>
              <a:buFont typeface="Wingdings" panose="05000000000000000000" pitchFamily="2" charset="2"/>
              <a:buChar char="§"/>
            </a:pPr>
            <a:r>
              <a:rPr lang="en-US" sz="2000" dirty="0" smtClean="0"/>
              <a:t>In </a:t>
            </a:r>
            <a:r>
              <a:rPr lang="en-US" sz="2000" dirty="0"/>
              <a:t>most cases a corporation shields </a:t>
            </a:r>
            <a:r>
              <a:rPr lang="en-US" sz="2000" dirty="0" smtClean="0"/>
              <a:t>its </a:t>
            </a:r>
            <a:r>
              <a:rPr lang="en-US" sz="2000" dirty="0"/>
              <a:t>owners, who are called shareholders</a:t>
            </a:r>
            <a:r>
              <a:rPr lang="en-US" sz="2000" dirty="0" smtClean="0"/>
              <a:t>, </a:t>
            </a:r>
            <a:r>
              <a:rPr lang="en-US" sz="2000" dirty="0"/>
              <a:t>from personal liability for the debts </a:t>
            </a:r>
            <a:r>
              <a:rPr lang="en-US" sz="2000" dirty="0" smtClean="0"/>
              <a:t>of </a:t>
            </a:r>
            <a:r>
              <a:rPr lang="en-US" sz="2000" dirty="0"/>
              <a:t>the </a:t>
            </a:r>
            <a:r>
              <a:rPr lang="en-US" sz="2000" dirty="0" smtClean="0"/>
              <a:t>corporation.</a:t>
            </a:r>
          </a:p>
          <a:p>
            <a:pPr>
              <a:buFont typeface="Wingdings" panose="05000000000000000000" pitchFamily="2" charset="2"/>
              <a:buChar char="§"/>
            </a:pPr>
            <a:r>
              <a:rPr lang="en-US" sz="2000" dirty="0" smtClean="0"/>
              <a:t>A </a:t>
            </a:r>
            <a:r>
              <a:rPr lang="en-US" sz="2000" dirty="0"/>
              <a:t>corporation is governed by a </a:t>
            </a:r>
            <a:r>
              <a:rPr lang="en-US" sz="2000" dirty="0" smtClean="0"/>
              <a:t>board of </a:t>
            </a:r>
            <a:r>
              <a:rPr lang="en-US" sz="2000" dirty="0"/>
              <a:t>directors, which is elected by </a:t>
            </a:r>
            <a:r>
              <a:rPr lang="en-US" sz="2000" dirty="0" smtClean="0"/>
              <a:t>the </a:t>
            </a:r>
            <a:r>
              <a:rPr lang="en-US" sz="2000" dirty="0"/>
              <a:t>shareholders.</a:t>
            </a:r>
          </a:p>
          <a:p>
            <a:pPr>
              <a:buFont typeface="Wingdings" panose="05000000000000000000" pitchFamily="2" charset="2"/>
              <a:buChar char="§"/>
            </a:pPr>
            <a:r>
              <a:rPr lang="en-US" sz="2000" dirty="0" smtClean="0"/>
              <a:t>A </a:t>
            </a:r>
            <a:r>
              <a:rPr lang="en-US" sz="2000" dirty="0"/>
              <a:t>corporation is formed by filing </a:t>
            </a:r>
            <a:r>
              <a:rPr lang="en-US" sz="2000" dirty="0" smtClean="0"/>
              <a:t>articles </a:t>
            </a:r>
            <a:r>
              <a:rPr lang="en-US" sz="2000" dirty="0"/>
              <a:t>of incorporation.</a:t>
            </a:r>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spTree>
    <p:extLst>
      <p:ext uri="{BB962C8B-B14F-4D97-AF65-F5344CB8AC3E}">
        <p14:creationId xmlns:p14="http://schemas.microsoft.com/office/powerpoint/2010/main" val="8670579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C Corporation </a:t>
            </a:r>
          </a:p>
          <a:p>
            <a:pPr>
              <a:buFont typeface="Wingdings" panose="05000000000000000000" pitchFamily="2" charset="2"/>
              <a:buChar char="§"/>
            </a:pPr>
            <a:r>
              <a:rPr lang="en-US" sz="2000" dirty="0" smtClean="0"/>
              <a:t>A </a:t>
            </a:r>
            <a:r>
              <a:rPr lang="en-US" sz="2000" dirty="0"/>
              <a:t>corporation is taxed as a separate legal entity.</a:t>
            </a:r>
          </a:p>
          <a:p>
            <a:pPr>
              <a:buFont typeface="Wingdings" panose="05000000000000000000" pitchFamily="2" charset="2"/>
              <a:buChar char="§"/>
            </a:pPr>
            <a:r>
              <a:rPr lang="en-US" sz="2000" dirty="0" smtClean="0"/>
              <a:t>A </a:t>
            </a:r>
            <a:r>
              <a:rPr lang="en-US" sz="2000" dirty="0"/>
              <a:t>disadvantage of a C corporation is that it is subject to double taxation. This means that a corporation is </a:t>
            </a:r>
            <a:r>
              <a:rPr lang="en-US" sz="2000" dirty="0" smtClean="0"/>
              <a:t>taxed on </a:t>
            </a:r>
            <a:r>
              <a:rPr lang="en-US" sz="2000" dirty="0"/>
              <a:t>its net income, and when the </a:t>
            </a:r>
            <a:r>
              <a:rPr lang="en-US" sz="2000" dirty="0" smtClean="0"/>
              <a:t>same income </a:t>
            </a:r>
            <a:r>
              <a:rPr lang="en-US" sz="2000" dirty="0"/>
              <a:t>is distributed to </a:t>
            </a:r>
            <a:r>
              <a:rPr lang="en-US" sz="2000" dirty="0" smtClean="0"/>
              <a:t>shareholders in </a:t>
            </a:r>
            <a:r>
              <a:rPr lang="en-US" sz="2000" dirty="0"/>
              <a:t>the form of dividends, the income </a:t>
            </a:r>
            <a:r>
              <a:rPr lang="en-US" sz="2000" dirty="0" smtClean="0"/>
              <a:t>is taxed </a:t>
            </a:r>
            <a:r>
              <a:rPr lang="en-US" sz="2000" dirty="0"/>
              <a:t>again on the </a:t>
            </a:r>
            <a:r>
              <a:rPr lang="en-US" sz="2000" dirty="0" smtClean="0"/>
              <a:t>shareholders’ </a:t>
            </a:r>
            <a:r>
              <a:rPr lang="en-US" sz="2000" dirty="0"/>
              <a:t>personal tax returns.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p14="http://schemas.microsoft.com/office/powerpoint/2010/main" val="35228225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C Corporation</a:t>
            </a:r>
          </a:p>
          <a:p>
            <a:pPr marL="0" indent="0">
              <a:buNone/>
            </a:pPr>
            <a:r>
              <a:rPr lang="en-US" sz="2000" u="sng" dirty="0"/>
              <a:t>Advantages of a C Corporation</a:t>
            </a:r>
          </a:p>
          <a:p>
            <a:pPr>
              <a:buFont typeface="Wingdings" panose="05000000000000000000" pitchFamily="2" charset="2"/>
              <a:buChar char="§"/>
            </a:pPr>
            <a:r>
              <a:rPr lang="en-US" sz="1800" dirty="0" smtClean="0"/>
              <a:t>Owners </a:t>
            </a:r>
            <a:r>
              <a:rPr lang="en-US" sz="1800" dirty="0"/>
              <a:t>are liable only for the debts and obligations of the corporation up </a:t>
            </a:r>
            <a:r>
              <a:rPr lang="en-US" sz="1800" dirty="0" smtClean="0"/>
              <a:t>to the </a:t>
            </a:r>
            <a:r>
              <a:rPr lang="en-US" sz="1800" dirty="0"/>
              <a:t>amount of their investment.</a:t>
            </a:r>
          </a:p>
          <a:p>
            <a:pPr>
              <a:buFont typeface="Wingdings" panose="05000000000000000000" pitchFamily="2" charset="2"/>
              <a:buChar char="§"/>
            </a:pPr>
            <a:r>
              <a:rPr lang="en-US" sz="1800" dirty="0" smtClean="0"/>
              <a:t>The </a:t>
            </a:r>
            <a:r>
              <a:rPr lang="en-US" sz="1800" dirty="0"/>
              <a:t>mechanics of raising capital is easier.</a:t>
            </a:r>
          </a:p>
          <a:p>
            <a:pPr>
              <a:buFont typeface="Wingdings" panose="05000000000000000000" pitchFamily="2" charset="2"/>
              <a:buChar char="§"/>
            </a:pPr>
            <a:r>
              <a:rPr lang="en-US" sz="1800" dirty="0" smtClean="0"/>
              <a:t>No </a:t>
            </a:r>
            <a:r>
              <a:rPr lang="en-US" sz="1800" dirty="0"/>
              <a:t>restrictions exist on the number of shareholders, which differs from </a:t>
            </a:r>
            <a:r>
              <a:rPr lang="en-US" sz="1800" dirty="0" smtClean="0"/>
              <a:t>subchapter </a:t>
            </a:r>
            <a:r>
              <a:rPr lang="en-US" sz="1800" dirty="0"/>
              <a:t>S corporations.</a:t>
            </a:r>
          </a:p>
          <a:p>
            <a:pPr>
              <a:buFont typeface="Wingdings" panose="05000000000000000000" pitchFamily="2" charset="2"/>
              <a:buChar char="§"/>
            </a:pPr>
            <a:r>
              <a:rPr lang="en-US" sz="1800" dirty="0" smtClean="0"/>
              <a:t>Stock </a:t>
            </a:r>
            <a:r>
              <a:rPr lang="en-US" sz="1800" dirty="0"/>
              <a:t>is liquid if traded on a major stock exchange.</a:t>
            </a:r>
          </a:p>
          <a:p>
            <a:pPr>
              <a:buFont typeface="Wingdings" panose="05000000000000000000" pitchFamily="2" charset="2"/>
              <a:buChar char="§"/>
            </a:pPr>
            <a:r>
              <a:rPr lang="en-US" sz="1800" dirty="0" smtClean="0"/>
              <a:t>The </a:t>
            </a:r>
            <a:r>
              <a:rPr lang="en-US" sz="1800" dirty="0"/>
              <a:t>ability to share stock with employees through stock options or other </a:t>
            </a:r>
            <a:r>
              <a:rPr lang="en-US" sz="1800" dirty="0" smtClean="0"/>
              <a:t>incentive </a:t>
            </a:r>
            <a:r>
              <a:rPr lang="en-US" sz="1800" dirty="0"/>
              <a:t>plans can be a powerful form of employee motivation.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val="41167450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C Corporation</a:t>
            </a:r>
          </a:p>
          <a:p>
            <a:pPr marL="0" indent="0">
              <a:buNone/>
            </a:pPr>
            <a:r>
              <a:rPr lang="en-US" sz="2000" u="sng" dirty="0"/>
              <a:t>Disadvantages of a C Corporation</a:t>
            </a:r>
          </a:p>
          <a:p>
            <a:pPr>
              <a:buFont typeface="Wingdings" panose="05000000000000000000" pitchFamily="2" charset="2"/>
              <a:buChar char="§"/>
            </a:pPr>
            <a:r>
              <a:rPr lang="en-US" sz="2000" dirty="0" smtClean="0"/>
              <a:t>Setting </a:t>
            </a:r>
            <a:r>
              <a:rPr lang="en-US" sz="2000" dirty="0"/>
              <a:t>up and maintaining one is more difficult than for a sole </a:t>
            </a:r>
            <a:r>
              <a:rPr lang="en-US" sz="2000" dirty="0" smtClean="0"/>
              <a:t>proprietorship or </a:t>
            </a:r>
            <a:r>
              <a:rPr lang="en-US" sz="2000" dirty="0"/>
              <a:t>a partnership.</a:t>
            </a:r>
          </a:p>
          <a:p>
            <a:pPr>
              <a:buFont typeface="Wingdings" panose="05000000000000000000" pitchFamily="2" charset="2"/>
              <a:buChar char="§"/>
            </a:pPr>
            <a:r>
              <a:rPr lang="en-US" sz="2000" dirty="0" smtClean="0"/>
              <a:t>Business </a:t>
            </a:r>
            <a:r>
              <a:rPr lang="en-US" sz="2000" dirty="0"/>
              <a:t>losses cannot be deducted against the shareholder’s other sources </a:t>
            </a:r>
            <a:r>
              <a:rPr lang="en-US" sz="2000" dirty="0" smtClean="0"/>
              <a:t>of income</a:t>
            </a:r>
            <a:r>
              <a:rPr lang="en-US" sz="2000" dirty="0"/>
              <a:t>.</a:t>
            </a:r>
          </a:p>
          <a:p>
            <a:pPr>
              <a:buFont typeface="Wingdings" panose="05000000000000000000" pitchFamily="2" charset="2"/>
              <a:buChar char="§"/>
            </a:pPr>
            <a:r>
              <a:rPr lang="en-US" sz="2000" dirty="0" smtClean="0"/>
              <a:t>Income </a:t>
            </a:r>
            <a:r>
              <a:rPr lang="en-US" sz="2000" dirty="0"/>
              <a:t>is subject to double taxation, meaning that it is taxed at the </a:t>
            </a:r>
            <a:r>
              <a:rPr lang="en-US" sz="2000" dirty="0" smtClean="0"/>
              <a:t>corporate and </a:t>
            </a:r>
            <a:r>
              <a:rPr lang="en-US" sz="2000" dirty="0"/>
              <a:t>the shareholder levels.</a:t>
            </a:r>
          </a:p>
          <a:p>
            <a:pPr>
              <a:buFont typeface="Wingdings" panose="05000000000000000000" pitchFamily="2" charset="2"/>
              <a:buChar char="§"/>
            </a:pPr>
            <a:r>
              <a:rPr lang="en-US" sz="2000" dirty="0" smtClean="0"/>
              <a:t>Small </a:t>
            </a:r>
            <a:r>
              <a:rPr lang="en-US" sz="2000" dirty="0"/>
              <a:t>shareholders typically have little voice in the management of the firm.</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spTree>
    <p:extLst>
      <p:ext uri="{BB962C8B-B14F-4D97-AF65-F5344CB8AC3E}">
        <p14:creationId xmlns:p14="http://schemas.microsoft.com/office/powerpoint/2010/main" val="21566894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Subchapter S Corporation</a:t>
            </a:r>
          </a:p>
          <a:p>
            <a:pPr>
              <a:buFont typeface="Wingdings" panose="05000000000000000000" pitchFamily="2" charset="2"/>
              <a:buChar char="§"/>
            </a:pPr>
            <a:r>
              <a:rPr lang="en-US" sz="2000" dirty="0"/>
              <a:t>Combines the advantages of a </a:t>
            </a:r>
            <a:r>
              <a:rPr lang="en-US" sz="2000" dirty="0" smtClean="0"/>
              <a:t>partnership </a:t>
            </a:r>
            <a:r>
              <a:rPr lang="en-US" sz="2000" dirty="0"/>
              <a:t>and a C corporation. </a:t>
            </a:r>
          </a:p>
          <a:p>
            <a:pPr>
              <a:buFont typeface="Wingdings" panose="05000000000000000000" pitchFamily="2" charset="2"/>
              <a:buChar char="§"/>
            </a:pPr>
            <a:r>
              <a:rPr lang="en-US" sz="2000" dirty="0" smtClean="0"/>
              <a:t>Is </a:t>
            </a:r>
            <a:r>
              <a:rPr lang="en-US" sz="2000" dirty="0"/>
              <a:t>similar to a partnership in that </a:t>
            </a:r>
            <a:r>
              <a:rPr lang="en-US" sz="2000" dirty="0" smtClean="0"/>
              <a:t>the income </a:t>
            </a:r>
            <a:r>
              <a:rPr lang="en-US" sz="2000" dirty="0"/>
              <a:t>of the business is not </a:t>
            </a:r>
            <a:r>
              <a:rPr lang="en-US" sz="2000" dirty="0" smtClean="0"/>
              <a:t>subject </a:t>
            </a:r>
            <a:r>
              <a:rPr lang="en-US" sz="2000" dirty="0"/>
              <a:t>to double taxation. </a:t>
            </a:r>
          </a:p>
          <a:p>
            <a:pPr>
              <a:buFont typeface="Wingdings" panose="05000000000000000000" pitchFamily="2" charset="2"/>
              <a:buChar char="§"/>
            </a:pPr>
            <a:r>
              <a:rPr lang="en-US" sz="2000" dirty="0" smtClean="0"/>
              <a:t>Is </a:t>
            </a:r>
            <a:r>
              <a:rPr lang="en-US" sz="2000" dirty="0"/>
              <a:t>similar to a corporation in that </a:t>
            </a:r>
            <a:r>
              <a:rPr lang="en-US" sz="2000" dirty="0" smtClean="0"/>
              <a:t>the </a:t>
            </a:r>
            <a:r>
              <a:rPr lang="en-US" sz="2000" dirty="0"/>
              <a:t>owners are not subject to </a:t>
            </a:r>
            <a:r>
              <a:rPr lang="en-US" sz="2000" dirty="0" smtClean="0"/>
              <a:t>personal </a:t>
            </a:r>
            <a:r>
              <a:rPr lang="en-US" sz="2000" dirty="0"/>
              <a:t>liability for the debts or behavior </a:t>
            </a:r>
            <a:r>
              <a:rPr lang="en-US" sz="2000" dirty="0" smtClean="0"/>
              <a:t>of the </a:t>
            </a:r>
            <a:r>
              <a:rPr lang="en-US" sz="2000" dirty="0"/>
              <a:t>business.</a:t>
            </a:r>
          </a:p>
          <a:p>
            <a:pPr>
              <a:buFont typeface="Wingdings" panose="05000000000000000000" pitchFamily="2" charset="2"/>
              <a:buChar char="§"/>
            </a:pPr>
            <a:r>
              <a:rPr lang="en-US" sz="2000" dirty="0" smtClean="0"/>
              <a:t>A </a:t>
            </a:r>
            <a:r>
              <a:rPr lang="en-US" sz="2000" dirty="0"/>
              <a:t>Subchapter S Corporation does </a:t>
            </a:r>
            <a:r>
              <a:rPr lang="en-US" sz="2000" dirty="0" smtClean="0"/>
              <a:t>not </a:t>
            </a:r>
            <a:r>
              <a:rPr lang="en-US" sz="2000" dirty="0"/>
              <a:t>pay taxes.  Profits and losses are </a:t>
            </a:r>
            <a:r>
              <a:rPr lang="en-US" sz="2000" dirty="0" smtClean="0"/>
              <a:t>passed </a:t>
            </a:r>
            <a:r>
              <a:rPr lang="en-US" sz="2000" dirty="0"/>
              <a:t>through to the tax returns of the </a:t>
            </a:r>
            <a:r>
              <a:rPr lang="en-US" sz="2000" dirty="0" smtClean="0"/>
              <a:t>owners.</a:t>
            </a:r>
            <a:endParaRPr lang="en-US" sz="2000"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spTree>
    <p:extLst>
      <p:ext uri="{BB962C8B-B14F-4D97-AF65-F5344CB8AC3E}">
        <p14:creationId xmlns:p14="http://schemas.microsoft.com/office/powerpoint/2010/main" val="2385940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599"/>
            <a:ext cx="9192126" cy="4619625"/>
          </a:xfrm>
        </p:spPr>
        <p:txBody>
          <a:bodyPr/>
          <a:lstStyle/>
          <a:p>
            <a:pPr marL="0" indent="0">
              <a:buNone/>
            </a:pPr>
            <a:r>
              <a:rPr lang="en-US" sz="2000" b="1" dirty="0"/>
              <a:t>Subchapter S </a:t>
            </a:r>
            <a:r>
              <a:rPr lang="en-US" sz="2000" b="1" dirty="0" smtClean="0"/>
              <a:t>Corporation</a:t>
            </a:r>
          </a:p>
          <a:p>
            <a:pPr marL="0" indent="0">
              <a:buNone/>
            </a:pPr>
            <a:r>
              <a:rPr lang="en-US" sz="2000" dirty="0"/>
              <a:t>There are strict standards that a business must meet to qualify for status as a subchapter S corporation.  The standards are shown below</a:t>
            </a:r>
            <a:r>
              <a:rPr lang="en-US" sz="2000" dirty="0" smtClean="0"/>
              <a:t>:</a:t>
            </a:r>
          </a:p>
          <a:p>
            <a:pPr>
              <a:lnSpc>
                <a:spcPct val="70000"/>
              </a:lnSpc>
              <a:spcBef>
                <a:spcPct val="50000"/>
              </a:spcBef>
              <a:buFont typeface="Wingdings" panose="05000000000000000000" pitchFamily="2" charset="2"/>
              <a:buChar char="§"/>
            </a:pPr>
            <a:r>
              <a:rPr lang="en-US" altLang="en-US" sz="2000" dirty="0"/>
              <a:t> The business cannot be a subsidiary of another corporation.</a:t>
            </a:r>
          </a:p>
          <a:p>
            <a:pPr>
              <a:lnSpc>
                <a:spcPct val="70000"/>
              </a:lnSpc>
              <a:spcBef>
                <a:spcPct val="50000"/>
              </a:spcBef>
              <a:buFont typeface="Wingdings" panose="05000000000000000000" pitchFamily="2" charset="2"/>
              <a:buChar char="§"/>
            </a:pPr>
            <a:r>
              <a:rPr lang="en-US" altLang="en-US" sz="2000" dirty="0"/>
              <a:t> The shareholders must be U.S. citizens. Partnerships and C corporations may </a:t>
            </a:r>
            <a:r>
              <a:rPr lang="en-US" altLang="en-US" sz="2000" dirty="0" smtClean="0"/>
              <a:t>not own </a:t>
            </a:r>
            <a:r>
              <a:rPr lang="en-US" altLang="en-US" sz="2000" dirty="0"/>
              <a:t>shares in a subchapter S corporation. Certain types of trusts and </a:t>
            </a:r>
            <a:r>
              <a:rPr lang="en-US" altLang="en-US" sz="2000" dirty="0" smtClean="0"/>
              <a:t>estates are </a:t>
            </a:r>
            <a:r>
              <a:rPr lang="en-US" altLang="en-US" sz="2000" dirty="0"/>
              <a:t>eligible to own shares in a subchapter S corporation.</a:t>
            </a:r>
          </a:p>
          <a:p>
            <a:pPr>
              <a:lnSpc>
                <a:spcPct val="70000"/>
              </a:lnSpc>
              <a:spcBef>
                <a:spcPct val="50000"/>
              </a:spcBef>
              <a:buFont typeface="Wingdings" panose="05000000000000000000" pitchFamily="2" charset="2"/>
              <a:buChar char="§"/>
            </a:pPr>
            <a:r>
              <a:rPr lang="en-US" altLang="en-US" sz="2000" dirty="0"/>
              <a:t> It can only have one class of stock issued and outstanding (either preferred </a:t>
            </a:r>
            <a:r>
              <a:rPr lang="en-US" altLang="en-US" sz="2000" dirty="0" smtClean="0"/>
              <a:t>stock </a:t>
            </a:r>
            <a:r>
              <a:rPr lang="en-US" altLang="en-US" sz="2000" dirty="0"/>
              <a:t>or common stock).</a:t>
            </a:r>
          </a:p>
          <a:p>
            <a:pPr>
              <a:lnSpc>
                <a:spcPct val="70000"/>
              </a:lnSpc>
              <a:spcBef>
                <a:spcPct val="50000"/>
              </a:spcBef>
              <a:buFont typeface="Wingdings" panose="05000000000000000000" pitchFamily="2" charset="2"/>
              <a:buChar char="§"/>
            </a:pPr>
            <a:r>
              <a:rPr lang="en-US" altLang="en-US" sz="2000" dirty="0"/>
              <a:t> It can have no more than 100 members. Husbands and wives count as </a:t>
            </a:r>
            <a:r>
              <a:rPr lang="en-US" altLang="en-US" sz="2000" dirty="0" smtClean="0"/>
              <a:t>one member</a:t>
            </a:r>
            <a:r>
              <a:rPr lang="en-US" altLang="en-US" sz="2000" dirty="0"/>
              <a:t>, even if they own separate shares of stock.</a:t>
            </a:r>
          </a:p>
          <a:p>
            <a:pPr>
              <a:lnSpc>
                <a:spcPct val="70000"/>
              </a:lnSpc>
              <a:spcBef>
                <a:spcPct val="50000"/>
              </a:spcBef>
              <a:buFont typeface="Wingdings" panose="05000000000000000000" pitchFamily="2" charset="2"/>
              <a:buChar char="§"/>
            </a:pPr>
            <a:r>
              <a:rPr lang="en-US" altLang="en-US" sz="2000" dirty="0"/>
              <a:t> All shareholders must agree to have the corporation formed as a subchapter </a:t>
            </a:r>
            <a:r>
              <a:rPr lang="en-US" altLang="en-US" sz="2000" dirty="0" smtClean="0"/>
              <a:t>S </a:t>
            </a:r>
            <a:r>
              <a:rPr lang="en-US" altLang="en-US" sz="2000" dirty="0"/>
              <a:t>corporation.</a:t>
            </a:r>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spTree>
    <p:extLst>
      <p:ext uri="{BB962C8B-B14F-4D97-AF65-F5344CB8AC3E}">
        <p14:creationId xmlns:p14="http://schemas.microsoft.com/office/powerpoint/2010/main" val="3562283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Establishing a Strong Ethical </a:t>
            </a:r>
            <a:r>
              <a:rPr lang="en-US" sz="2000" b="1" dirty="0" smtClean="0"/>
              <a:t>Culture</a:t>
            </a:r>
          </a:p>
          <a:p>
            <a:pPr marL="0" indent="0">
              <a:buNone/>
            </a:pPr>
            <a:r>
              <a:rPr lang="en-US" sz="1600" dirty="0"/>
              <a:t>Lead by Example</a:t>
            </a:r>
          </a:p>
          <a:p>
            <a:pPr>
              <a:buFont typeface="Wingdings" panose="05000000000000000000" pitchFamily="2" charset="2"/>
              <a:buChar char="§"/>
            </a:pPr>
            <a:r>
              <a:rPr lang="en-US" sz="1600" dirty="0"/>
              <a:t>The most important thing that any entrepreneur, or team of entrepreneurs, can do to build a strong ethical culture in their organization is to lead by example.</a:t>
            </a:r>
          </a:p>
          <a:p>
            <a:pPr marL="0" indent="0">
              <a:buNone/>
            </a:pPr>
            <a:r>
              <a:rPr lang="en-US" sz="1600" dirty="0"/>
              <a:t>Establish a Code of Conduct</a:t>
            </a:r>
          </a:p>
          <a:p>
            <a:pPr>
              <a:buFont typeface="Wingdings" panose="05000000000000000000" pitchFamily="2" charset="2"/>
              <a:buChar char="§"/>
            </a:pPr>
            <a:r>
              <a:rPr lang="en-US" sz="1600" dirty="0"/>
              <a:t>A code of conduct (or code of ethics) is a formal statement of an organization’s values on certain ethical and social issues.</a:t>
            </a:r>
          </a:p>
          <a:p>
            <a:pPr marL="0" indent="0">
              <a:buNone/>
            </a:pPr>
            <a:r>
              <a:rPr lang="en-US" sz="1600" dirty="0"/>
              <a:t>Implement an Ethics Training Program</a:t>
            </a:r>
          </a:p>
          <a:p>
            <a:pPr>
              <a:buFont typeface="Wingdings" panose="05000000000000000000" pitchFamily="2" charset="2"/>
              <a:buChar char="§"/>
            </a:pPr>
            <a:r>
              <a:rPr lang="en-US" sz="1600" dirty="0"/>
              <a:t>Ethics training programs teach business ethics to help employees deal with ethical dilemmas and improve their overall ethical conduct.</a:t>
            </a:r>
          </a:p>
          <a:p>
            <a:pPr>
              <a:buFont typeface="Wingdings" panose="05000000000000000000" pitchFamily="2" charset="2"/>
              <a:buChar char="§"/>
            </a:pPr>
            <a:r>
              <a:rPr lang="en-US" sz="1600" dirty="0"/>
              <a:t>An ethical dilemma is a situation that involves doing something that is beneficial to oneself or the organization, but may be unethical.</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val="80937915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Limited Liability Company</a:t>
            </a:r>
          </a:p>
          <a:p>
            <a:pPr>
              <a:buFont typeface="Wingdings" panose="05000000000000000000" pitchFamily="2" charset="2"/>
              <a:buChar char="§"/>
            </a:pPr>
            <a:r>
              <a:rPr lang="en-US" sz="2000" dirty="0" smtClean="0"/>
              <a:t>Is </a:t>
            </a:r>
            <a:r>
              <a:rPr lang="en-US" sz="2000" dirty="0"/>
              <a:t>a form of business ownership </a:t>
            </a:r>
            <a:r>
              <a:rPr lang="en-US" sz="2000" dirty="0" smtClean="0"/>
              <a:t>that is </a:t>
            </a:r>
            <a:r>
              <a:rPr lang="en-US" sz="2000" dirty="0"/>
              <a:t>rapidly gaining popularity in the </a:t>
            </a:r>
            <a:r>
              <a:rPr lang="en-US" sz="2000" dirty="0" smtClean="0"/>
              <a:t>U.S</a:t>
            </a:r>
            <a:r>
              <a:rPr lang="en-US" sz="2000" dirty="0"/>
              <a:t>.</a:t>
            </a:r>
          </a:p>
          <a:p>
            <a:pPr>
              <a:buFont typeface="Wingdings" panose="05000000000000000000" pitchFamily="2" charset="2"/>
              <a:buChar char="§"/>
            </a:pPr>
            <a:r>
              <a:rPr lang="en-US" sz="2000" dirty="0" smtClean="0"/>
              <a:t>Along </a:t>
            </a:r>
            <a:r>
              <a:rPr lang="en-US" sz="2000" dirty="0"/>
              <a:t>with the Subchapter S, it is a </a:t>
            </a:r>
            <a:r>
              <a:rPr lang="en-US" sz="2000" dirty="0" smtClean="0"/>
              <a:t>popular </a:t>
            </a:r>
            <a:r>
              <a:rPr lang="en-US" sz="2000" dirty="0"/>
              <a:t>choice for start-up firms.</a:t>
            </a:r>
          </a:p>
          <a:p>
            <a:pPr>
              <a:buFont typeface="Wingdings" panose="05000000000000000000" pitchFamily="2" charset="2"/>
              <a:buChar char="§"/>
            </a:pPr>
            <a:r>
              <a:rPr lang="en-US" sz="2000" dirty="0" smtClean="0"/>
              <a:t>The </a:t>
            </a:r>
            <a:r>
              <a:rPr lang="en-US" sz="2000" dirty="0"/>
              <a:t>limited liability company </a:t>
            </a:r>
            <a:r>
              <a:rPr lang="en-US" sz="2000" dirty="0" smtClean="0"/>
              <a:t>combines the </a:t>
            </a:r>
            <a:r>
              <a:rPr lang="en-US" sz="2000" dirty="0"/>
              <a:t>limited liability advantage of </a:t>
            </a:r>
            <a:r>
              <a:rPr lang="en-US" sz="2000" dirty="0" smtClean="0"/>
              <a:t>the </a:t>
            </a:r>
            <a:r>
              <a:rPr lang="en-US" sz="2000" dirty="0"/>
              <a:t>corporation with the tax advantages </a:t>
            </a:r>
            <a:r>
              <a:rPr lang="en-US" sz="2000" dirty="0" smtClean="0"/>
              <a:t>of a </a:t>
            </a:r>
            <a:r>
              <a:rPr lang="en-US" sz="2000" dirty="0"/>
              <a:t>partnership. </a:t>
            </a:r>
            <a:r>
              <a:rPr lang="en-US" sz="2000" dirty="0" smtClean="0"/>
              <a:t>A </a:t>
            </a:r>
            <a:r>
              <a:rPr lang="en-US" sz="2000" dirty="0"/>
              <a:t>limited liability company does </a:t>
            </a:r>
            <a:r>
              <a:rPr lang="en-US" sz="2000" dirty="0" smtClean="0"/>
              <a:t>not </a:t>
            </a:r>
            <a:r>
              <a:rPr lang="en-US" sz="2000" dirty="0"/>
              <a:t>pay taxes.  Profits and losses are </a:t>
            </a:r>
            <a:r>
              <a:rPr lang="en-US" sz="2000" dirty="0" smtClean="0"/>
              <a:t>passed </a:t>
            </a:r>
            <a:r>
              <a:rPr lang="en-US" sz="2000" dirty="0"/>
              <a:t>through to the tax returns of the owners. </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val="8557340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Limited Liability </a:t>
            </a:r>
            <a:r>
              <a:rPr lang="en-US" sz="2000" b="1" dirty="0" smtClean="0"/>
              <a:t>Company</a:t>
            </a:r>
          </a:p>
          <a:p>
            <a:pPr marL="0" indent="0">
              <a:buNone/>
            </a:pPr>
            <a:r>
              <a:rPr lang="en-US" sz="2000" u="sng" dirty="0"/>
              <a:t>Advantages of a Limited Liability Company</a:t>
            </a:r>
          </a:p>
          <a:p>
            <a:pPr>
              <a:buFont typeface="Wingdings" panose="05000000000000000000" pitchFamily="2" charset="2"/>
              <a:buChar char="§"/>
            </a:pPr>
            <a:r>
              <a:rPr lang="en-US" sz="2000" dirty="0" smtClean="0"/>
              <a:t>Members </a:t>
            </a:r>
            <a:r>
              <a:rPr lang="en-US" sz="2000" dirty="0"/>
              <a:t>are liable for the debts and obligations of the business only up to </a:t>
            </a:r>
            <a:r>
              <a:rPr lang="en-US" sz="2000" dirty="0" smtClean="0"/>
              <a:t>the amount </a:t>
            </a:r>
            <a:r>
              <a:rPr lang="en-US" sz="2000" dirty="0"/>
              <a:t>of their investment.</a:t>
            </a:r>
          </a:p>
          <a:p>
            <a:pPr>
              <a:buFont typeface="Wingdings" panose="05000000000000000000" pitchFamily="2" charset="2"/>
              <a:buChar char="§"/>
            </a:pPr>
            <a:r>
              <a:rPr lang="en-US" sz="2000" dirty="0" smtClean="0"/>
              <a:t>The </a:t>
            </a:r>
            <a:r>
              <a:rPr lang="en-US" sz="2000" dirty="0"/>
              <a:t>number of shareholders is unlimited.</a:t>
            </a:r>
          </a:p>
          <a:p>
            <a:pPr>
              <a:buFont typeface="Wingdings" panose="05000000000000000000" pitchFamily="2" charset="2"/>
              <a:buChar char="§"/>
            </a:pPr>
            <a:r>
              <a:rPr lang="en-US" sz="2000" dirty="0" smtClean="0"/>
              <a:t>An </a:t>
            </a:r>
            <a:r>
              <a:rPr lang="en-US" sz="2000" dirty="0"/>
              <a:t>LLC can elect to be taxed as a sole proprietor, partnership, S corporation</a:t>
            </a:r>
            <a:r>
              <a:rPr lang="en-US" sz="2000" dirty="0" smtClean="0"/>
              <a:t>, </a:t>
            </a:r>
            <a:r>
              <a:rPr lang="en-US" sz="2000" dirty="0"/>
              <a:t>or corporation, providing much flexibility</a:t>
            </a:r>
            <a:r>
              <a:rPr lang="en-US" sz="2000" dirty="0" smtClean="0"/>
              <a:t>. </a:t>
            </a:r>
          </a:p>
          <a:p>
            <a:pPr>
              <a:buFont typeface="Wingdings" panose="05000000000000000000" pitchFamily="2" charset="2"/>
              <a:buChar char="§"/>
            </a:pPr>
            <a:r>
              <a:rPr lang="en-US" sz="2000" dirty="0" smtClean="0"/>
              <a:t>Because </a:t>
            </a:r>
            <a:r>
              <a:rPr lang="en-US" sz="2000" dirty="0"/>
              <a:t>profits are taxed only at the shareholder level, there is no </a:t>
            </a:r>
            <a:r>
              <a:rPr lang="en-US" sz="2000" dirty="0" smtClean="0"/>
              <a:t>double </a:t>
            </a:r>
            <a:r>
              <a:rPr lang="en-US" sz="2000" dirty="0"/>
              <a:t>taxation.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spTree>
    <p:extLst>
      <p:ext uri="{BB962C8B-B14F-4D97-AF65-F5344CB8AC3E}">
        <p14:creationId xmlns:p14="http://schemas.microsoft.com/office/powerpoint/2010/main" val="322432940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Limited Liability Company</a:t>
            </a:r>
          </a:p>
          <a:p>
            <a:pPr marL="0" indent="0">
              <a:buNone/>
            </a:pPr>
            <a:r>
              <a:rPr lang="en-US" sz="1800" u="sng" dirty="0"/>
              <a:t>Disadvantages of a Limited Liability Company</a:t>
            </a:r>
          </a:p>
          <a:p>
            <a:pPr>
              <a:buFont typeface="Wingdings" panose="05000000000000000000" pitchFamily="2" charset="2"/>
              <a:buChar char="§"/>
            </a:pPr>
            <a:r>
              <a:rPr lang="en-US" sz="1800" dirty="0" smtClean="0"/>
              <a:t>Setting </a:t>
            </a:r>
            <a:r>
              <a:rPr lang="en-US" sz="1800" dirty="0"/>
              <a:t>up and maintaining one is more difficult and expensive.</a:t>
            </a:r>
          </a:p>
          <a:p>
            <a:pPr>
              <a:buFont typeface="Wingdings" panose="05000000000000000000" pitchFamily="2" charset="2"/>
              <a:buChar char="§"/>
            </a:pPr>
            <a:r>
              <a:rPr lang="en-US" sz="1800" dirty="0" smtClean="0"/>
              <a:t>Tax </a:t>
            </a:r>
            <a:r>
              <a:rPr lang="en-US" sz="1800" dirty="0"/>
              <a:t>accounting can be complicated.</a:t>
            </a:r>
          </a:p>
          <a:p>
            <a:pPr>
              <a:buFont typeface="Wingdings" panose="05000000000000000000" pitchFamily="2" charset="2"/>
              <a:buChar char="§"/>
            </a:pPr>
            <a:r>
              <a:rPr lang="en-US" sz="1800" dirty="0" smtClean="0"/>
              <a:t>Some </a:t>
            </a:r>
            <a:r>
              <a:rPr lang="en-US" sz="1800" dirty="0"/>
              <a:t>of the regulations governing LLCs vary by state.</a:t>
            </a:r>
          </a:p>
          <a:p>
            <a:pPr>
              <a:buFont typeface="Wingdings" panose="05000000000000000000" pitchFamily="2" charset="2"/>
              <a:buChar char="§"/>
            </a:pPr>
            <a:r>
              <a:rPr lang="en-US" sz="1800" dirty="0" smtClean="0"/>
              <a:t>Because </a:t>
            </a:r>
            <a:r>
              <a:rPr lang="en-US" sz="1800" dirty="0"/>
              <a:t>LLCs are a relatively new type of business entity, there is not </a:t>
            </a:r>
            <a:r>
              <a:rPr lang="en-US" sz="1800" dirty="0" smtClean="0"/>
              <a:t>as much </a:t>
            </a:r>
            <a:r>
              <a:rPr lang="en-US" sz="1800" dirty="0"/>
              <a:t>legal precedent available for owners to anticipate how legal disputes </a:t>
            </a:r>
            <a:r>
              <a:rPr lang="en-US" sz="1800" dirty="0" smtClean="0"/>
              <a:t>might </a:t>
            </a:r>
            <a:r>
              <a:rPr lang="en-US" sz="1800" dirty="0"/>
              <a:t>affect their business.</a:t>
            </a:r>
          </a:p>
          <a:p>
            <a:pPr>
              <a:buFont typeface="Wingdings" panose="05000000000000000000" pitchFamily="2" charset="2"/>
              <a:buChar char="§"/>
            </a:pPr>
            <a:r>
              <a:rPr lang="en-US" sz="1800" dirty="0" smtClean="0"/>
              <a:t>Some </a:t>
            </a:r>
            <a:r>
              <a:rPr lang="en-US" sz="1800" dirty="0"/>
              <a:t>states levy a franchise tax on LLCs—which is essentially a fee the </a:t>
            </a:r>
            <a:r>
              <a:rPr lang="en-US" sz="1800" dirty="0" smtClean="0"/>
              <a:t>LLC pays </a:t>
            </a:r>
            <a:r>
              <a:rPr lang="en-US" sz="1800" dirty="0"/>
              <a:t>the state for the benefit of limited liability.</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spTree>
    <p:extLst>
      <p:ext uri="{BB962C8B-B14F-4D97-AF65-F5344CB8AC3E}">
        <p14:creationId xmlns:p14="http://schemas.microsoft.com/office/powerpoint/2010/main" val="31595344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Case Study</a:t>
            </a:r>
          </a:p>
          <a:p>
            <a:pPr marL="0" indent="0">
              <a:buNone/>
            </a:pPr>
            <a:r>
              <a:rPr lang="en-US" sz="2000" b="1" dirty="0"/>
              <a:t>http://www.kim.com/scandal</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p14="http://schemas.microsoft.com/office/powerpoint/2010/main" val="26080092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371600"/>
            <a:ext cx="10218821" cy="986589"/>
          </a:xfrm>
        </p:spPr>
        <p:txBody>
          <a:bodyPr/>
          <a:lstStyle/>
          <a:p>
            <a:pPr marL="0" indent="0">
              <a:buNone/>
            </a:pPr>
            <a:r>
              <a:rPr lang="en-US" sz="2000" b="1" dirty="0"/>
              <a:t>Potential Payoffs for Establishing a Strong Ethical Culture</a:t>
            </a:r>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690" y="1828800"/>
            <a:ext cx="7386638"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4760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Choosing an Attorney for a </a:t>
            </a:r>
            <a:r>
              <a:rPr lang="en-US" sz="2000" b="1" dirty="0" smtClean="0"/>
              <a:t>Firm</a:t>
            </a:r>
          </a:p>
          <a:p>
            <a:pPr marL="0" indent="0">
              <a:buNone/>
            </a:pPr>
            <a:r>
              <a:rPr lang="en-US" sz="2000" dirty="0"/>
              <a:t>Select an Attorney Early</a:t>
            </a:r>
          </a:p>
          <a:p>
            <a:pPr>
              <a:buFont typeface="Wingdings" panose="05000000000000000000" pitchFamily="2" charset="2"/>
              <a:buChar char="§"/>
            </a:pPr>
            <a:r>
              <a:rPr lang="en-US" sz="2000" dirty="0"/>
              <a:t>It is important for an entrepreneur to select an attorney as early as possible when developing a business venture.</a:t>
            </a:r>
          </a:p>
          <a:p>
            <a:pPr>
              <a:buFont typeface="Wingdings" panose="05000000000000000000" pitchFamily="2" charset="2"/>
              <a:buChar char="§"/>
            </a:pPr>
            <a:r>
              <a:rPr lang="en-US" sz="2000" dirty="0"/>
              <a:t>It is critically important that the attorney be familiar with start-up issues. </a:t>
            </a:r>
          </a:p>
          <a:p>
            <a:pPr marL="0" indent="0">
              <a:buNone/>
            </a:pPr>
            <a:r>
              <a:rPr lang="en-US" sz="2000" dirty="0"/>
              <a:t>Intellectual </a:t>
            </a:r>
            <a:r>
              <a:rPr lang="en-US" sz="2000" dirty="0" smtClean="0"/>
              <a:t>Property</a:t>
            </a:r>
          </a:p>
          <a:p>
            <a:pPr>
              <a:buFont typeface="Wingdings" panose="05000000000000000000" pitchFamily="2" charset="2"/>
              <a:buChar char="§"/>
            </a:pPr>
            <a:r>
              <a:rPr lang="en-US" sz="2000" dirty="0" smtClean="0"/>
              <a:t>For </a:t>
            </a:r>
            <a:r>
              <a:rPr lang="en-US" sz="2000" dirty="0"/>
              <a:t>issues dealing with intellectual property (patents, trademarks, copyrights, and trade secrets) it is essential to use an attorney who specializes in this field.</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Tree>
    <p:extLst>
      <p:ext uri="{BB962C8B-B14F-4D97-AF65-F5344CB8AC3E}">
        <p14:creationId xmlns:p14="http://schemas.microsoft.com/office/powerpoint/2010/main" val="34751628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How to Select an </a:t>
            </a:r>
            <a:r>
              <a:rPr lang="en-US" sz="2000" b="1" dirty="0" smtClean="0"/>
              <a:t>Attorney</a:t>
            </a:r>
          </a:p>
          <a:p>
            <a:pPr>
              <a:buFont typeface="Wingdings" panose="05000000000000000000" pitchFamily="2" charset="2"/>
              <a:buChar char="§"/>
            </a:pPr>
            <a:r>
              <a:rPr lang="en-US" sz="1800" dirty="0" smtClean="0"/>
              <a:t>Contact </a:t>
            </a:r>
            <a:r>
              <a:rPr lang="en-US" sz="1800" dirty="0"/>
              <a:t>the local bar association and ask for a list of attorneys </a:t>
            </a:r>
            <a:r>
              <a:rPr lang="en-US" sz="1800" dirty="0" smtClean="0"/>
              <a:t>who specialize </a:t>
            </a:r>
            <a:r>
              <a:rPr lang="en-US" sz="1800" dirty="0"/>
              <a:t>in start-ups in your </a:t>
            </a:r>
            <a:r>
              <a:rPr lang="en-US" sz="1800" dirty="0" smtClean="0"/>
              <a:t>area.</a:t>
            </a:r>
          </a:p>
          <a:p>
            <a:pPr>
              <a:buFont typeface="Wingdings" panose="05000000000000000000" pitchFamily="2" charset="2"/>
              <a:buChar char="§"/>
            </a:pPr>
            <a:r>
              <a:rPr lang="en-US" sz="1800" dirty="0" smtClean="0"/>
              <a:t>Interview </a:t>
            </a:r>
            <a:r>
              <a:rPr lang="en-US" sz="1800" dirty="0"/>
              <a:t>several </a:t>
            </a:r>
            <a:r>
              <a:rPr lang="en-US" sz="1800" dirty="0" smtClean="0"/>
              <a:t>attorneys.</a:t>
            </a:r>
          </a:p>
          <a:p>
            <a:pPr>
              <a:buFont typeface="Wingdings" panose="05000000000000000000" pitchFamily="2" charset="2"/>
              <a:buChar char="§"/>
            </a:pPr>
            <a:r>
              <a:rPr lang="en-US" sz="1800" dirty="0" smtClean="0"/>
              <a:t>Select </a:t>
            </a:r>
            <a:r>
              <a:rPr lang="en-US" sz="1800" dirty="0"/>
              <a:t>an attorney who is familiar with the start-up </a:t>
            </a:r>
            <a:r>
              <a:rPr lang="en-US" sz="1800" dirty="0" smtClean="0"/>
              <a:t>process.</a:t>
            </a:r>
          </a:p>
          <a:p>
            <a:pPr>
              <a:buFont typeface="Wingdings" panose="05000000000000000000" pitchFamily="2" charset="2"/>
              <a:buChar char="§"/>
            </a:pPr>
            <a:r>
              <a:rPr lang="en-US" sz="1800" dirty="0" smtClean="0"/>
              <a:t>Select </a:t>
            </a:r>
            <a:r>
              <a:rPr lang="en-US" sz="1800" dirty="0"/>
              <a:t>an attorney who can assist you in raising money for your </a:t>
            </a:r>
            <a:r>
              <a:rPr lang="en-US" sz="1800" dirty="0" smtClean="0"/>
              <a:t>new venture.</a:t>
            </a:r>
          </a:p>
          <a:p>
            <a:pPr>
              <a:buFont typeface="Wingdings" panose="05000000000000000000" pitchFamily="2" charset="2"/>
              <a:buChar char="§"/>
            </a:pPr>
            <a:r>
              <a:rPr lang="en-US" sz="1800" dirty="0" smtClean="0"/>
              <a:t>Make </a:t>
            </a:r>
            <a:r>
              <a:rPr lang="en-US" sz="1800" dirty="0"/>
              <a:t>sure your attorney has a track record of completing his or her </a:t>
            </a:r>
            <a:r>
              <a:rPr lang="en-US" sz="1800" dirty="0" smtClean="0"/>
              <a:t>work on time.</a:t>
            </a:r>
          </a:p>
          <a:p>
            <a:pPr>
              <a:buFont typeface="Wingdings" panose="05000000000000000000" pitchFamily="2" charset="2"/>
              <a:buChar char="§"/>
            </a:pPr>
            <a:r>
              <a:rPr lang="en-US" sz="1800" dirty="0" smtClean="0"/>
              <a:t>Talk </a:t>
            </a:r>
            <a:r>
              <a:rPr lang="en-US" sz="1800" dirty="0"/>
              <a:t>about </a:t>
            </a:r>
            <a:r>
              <a:rPr lang="en-US" sz="1800" dirty="0" smtClean="0"/>
              <a:t>fees.</a:t>
            </a:r>
          </a:p>
          <a:p>
            <a:pPr>
              <a:buFont typeface="Wingdings" panose="05000000000000000000" pitchFamily="2" charset="2"/>
              <a:buChar char="§"/>
            </a:pPr>
            <a:r>
              <a:rPr lang="en-US" sz="1800" dirty="0" smtClean="0"/>
              <a:t>Select </a:t>
            </a:r>
            <a:r>
              <a:rPr lang="en-US" sz="1800" dirty="0"/>
              <a:t>an attorney that you think understands your </a:t>
            </a:r>
            <a:r>
              <a:rPr lang="en-US" sz="1800" dirty="0" smtClean="0"/>
              <a:t>business.</a:t>
            </a:r>
          </a:p>
          <a:p>
            <a:pPr>
              <a:buFont typeface="Wingdings" panose="05000000000000000000" pitchFamily="2" charset="2"/>
              <a:buChar char="§"/>
            </a:pPr>
            <a:r>
              <a:rPr lang="en-US" sz="1800" dirty="0" smtClean="0"/>
              <a:t>Learn </a:t>
            </a:r>
            <a:r>
              <a:rPr lang="en-US" sz="1800" dirty="0"/>
              <a:t>as much about the process of starting a business yourself </a:t>
            </a:r>
            <a:r>
              <a:rPr lang="en-US" sz="1800" dirty="0" smtClean="0"/>
              <a:t>as possible</a:t>
            </a:r>
            <a:r>
              <a:rPr lang="en-US" sz="1800" dirty="0"/>
              <a:t>. </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Tree>
    <p:extLst>
      <p:ext uri="{BB962C8B-B14F-4D97-AF65-F5344CB8AC3E}">
        <p14:creationId xmlns:p14="http://schemas.microsoft.com/office/powerpoint/2010/main" val="38435448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Drafting a Founders’ </a:t>
            </a:r>
            <a:r>
              <a:rPr lang="en-US" sz="2000" b="1" dirty="0" smtClean="0"/>
              <a:t>Agreement</a:t>
            </a:r>
          </a:p>
          <a:p>
            <a:pPr marL="0" indent="0">
              <a:buNone/>
            </a:pPr>
            <a:r>
              <a:rPr lang="en-US" sz="2000" dirty="0"/>
              <a:t>Founders’ Agreement</a:t>
            </a:r>
          </a:p>
          <a:p>
            <a:pPr>
              <a:buFont typeface="Wingdings" panose="05000000000000000000" pitchFamily="2" charset="2"/>
              <a:buChar char="§"/>
            </a:pPr>
            <a:r>
              <a:rPr lang="en-US" sz="2000" dirty="0"/>
              <a:t>A founders’ agreement (or shareholders’ agreement) is a written document that deals with issues such as the relative split of the equity among the founders of the firm, how individual founders will be compensated for the cash or the “sweat equity” they put into the firm, and how long the founders will have to remain with the firm for their shares to fully vest.</a:t>
            </a:r>
          </a:p>
          <a:p>
            <a:pPr>
              <a:buFont typeface="Wingdings" panose="05000000000000000000" pitchFamily="2" charset="2"/>
              <a:buChar char="§"/>
            </a:pPr>
            <a:r>
              <a:rPr lang="en-US" sz="2000" dirty="0"/>
              <a:t>The items to include in the founders’ agreement are shown on the following slide.</a:t>
            </a:r>
          </a:p>
          <a:p>
            <a:pPr>
              <a:buFont typeface="Wingdings" panose="05000000000000000000" pitchFamily="2" charset="2"/>
              <a:buChar char="§"/>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Tree>
    <p:extLst>
      <p:ext uri="{BB962C8B-B14F-4D97-AF65-F5344CB8AC3E}">
        <p14:creationId xmlns:p14="http://schemas.microsoft.com/office/powerpoint/2010/main" val="2690141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Items to Include in a Founders’ </a:t>
            </a:r>
            <a:r>
              <a:rPr lang="en-US" sz="2000" b="1" dirty="0" smtClean="0"/>
              <a:t>Agreement</a:t>
            </a:r>
          </a:p>
          <a:p>
            <a:pPr>
              <a:buFont typeface="Wingdings" panose="05000000000000000000" pitchFamily="2" charset="2"/>
              <a:buChar char="§"/>
            </a:pPr>
            <a:r>
              <a:rPr lang="en-US" sz="2000" dirty="0"/>
              <a:t>Nature of the prospective business.</a:t>
            </a:r>
          </a:p>
          <a:p>
            <a:pPr>
              <a:buFont typeface="Wingdings" panose="05000000000000000000" pitchFamily="2" charset="2"/>
              <a:buChar char="§"/>
            </a:pPr>
            <a:r>
              <a:rPr lang="en-US" sz="2000" dirty="0"/>
              <a:t> Identity and proposed titles of the founders.</a:t>
            </a:r>
          </a:p>
          <a:p>
            <a:pPr>
              <a:buFont typeface="Wingdings" panose="05000000000000000000" pitchFamily="2" charset="2"/>
              <a:buChar char="§"/>
            </a:pPr>
            <a:r>
              <a:rPr lang="en-US" sz="2000" dirty="0"/>
              <a:t> Legal form of business ownership.</a:t>
            </a:r>
          </a:p>
          <a:p>
            <a:pPr>
              <a:buFont typeface="Wingdings" panose="05000000000000000000" pitchFamily="2" charset="2"/>
              <a:buChar char="§"/>
            </a:pPr>
            <a:r>
              <a:rPr lang="en-US" sz="2000" dirty="0"/>
              <a:t> Apportionment of stock (or division of ownership).</a:t>
            </a:r>
          </a:p>
          <a:p>
            <a:pPr>
              <a:buFont typeface="Wingdings" panose="05000000000000000000" pitchFamily="2" charset="2"/>
              <a:buChar char="§"/>
            </a:pPr>
            <a:r>
              <a:rPr lang="en-US" sz="2000" dirty="0"/>
              <a:t> Consideration paid for stock or ownership share of each of the founders.</a:t>
            </a:r>
          </a:p>
          <a:p>
            <a:pPr>
              <a:buFont typeface="Wingdings" panose="05000000000000000000" pitchFamily="2" charset="2"/>
              <a:buChar char="§"/>
            </a:pPr>
            <a:r>
              <a:rPr lang="en-US" sz="2000" dirty="0"/>
              <a:t> Identification of any intellectual property signed over to the business.</a:t>
            </a:r>
          </a:p>
          <a:p>
            <a:pPr>
              <a:buFont typeface="Wingdings" panose="05000000000000000000" pitchFamily="2" charset="2"/>
              <a:buChar char="§"/>
            </a:pPr>
            <a:r>
              <a:rPr lang="en-US" sz="2000" dirty="0"/>
              <a:t> Description of the initial operating capital.</a:t>
            </a:r>
          </a:p>
          <a:p>
            <a:pPr>
              <a:buFont typeface="Wingdings" panose="05000000000000000000" pitchFamily="2" charset="2"/>
              <a:buChar char="§"/>
            </a:pPr>
            <a:r>
              <a:rPr lang="en-US" sz="2000" dirty="0"/>
              <a:t> Buyback clause.</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spTree>
    <p:extLst>
      <p:ext uri="{BB962C8B-B14F-4D97-AF65-F5344CB8AC3E}">
        <p14:creationId xmlns:p14="http://schemas.microsoft.com/office/powerpoint/2010/main" val="2300460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sz="2000" b="1" dirty="0">
                <a:latin typeface="Times New Roman" panose="02020603050405020304" pitchFamily="18" charset="0"/>
              </a:rPr>
              <a:t>Avoiding Legal </a:t>
            </a:r>
            <a:r>
              <a:rPr lang="en-US" altLang="en-US" sz="2000" b="1" dirty="0" smtClean="0">
                <a:latin typeface="Times New Roman" panose="02020603050405020304" pitchFamily="18" charset="0"/>
              </a:rPr>
              <a:t>Disputes</a:t>
            </a:r>
          </a:p>
          <a:p>
            <a:pPr>
              <a:buFont typeface="Wingdings" panose="05000000000000000000" pitchFamily="2" charset="2"/>
              <a:buChar char="§"/>
            </a:pPr>
            <a:r>
              <a:rPr lang="en-US" sz="2000" dirty="0" smtClean="0"/>
              <a:t>Most legal disputes are the result of misunderstandings, sloppiness, or a simple lack of knowledge of the law.  Getting bogged down in legal disputes is something an entrepreneur should work hard to avoid.</a:t>
            </a:r>
          </a:p>
          <a:p>
            <a:pPr>
              <a:buFont typeface="Wingdings" panose="05000000000000000000" pitchFamily="2" charset="2"/>
              <a:buChar char="§"/>
            </a:pPr>
            <a:r>
              <a:rPr lang="en-US" sz="2000" dirty="0" smtClean="0"/>
              <a:t>There are several steps that an entrepreneur can take to avoid legal disputes:</a:t>
            </a:r>
          </a:p>
          <a:p>
            <a:pPr lvl="1">
              <a:buFont typeface="Arial" panose="020B0604020202020204" pitchFamily="34" charset="0"/>
              <a:buChar char="•"/>
            </a:pPr>
            <a:r>
              <a:rPr lang="en-US" sz="1800" dirty="0" smtClean="0"/>
              <a:t>Meet all contractual obligations.</a:t>
            </a:r>
          </a:p>
          <a:p>
            <a:pPr lvl="1">
              <a:buFont typeface="Arial" panose="020B0604020202020204" pitchFamily="34" charset="0"/>
              <a:buChar char="•"/>
            </a:pPr>
            <a:r>
              <a:rPr lang="en-US" sz="1800" dirty="0" smtClean="0"/>
              <a:t>Avoid undercapitalization.</a:t>
            </a:r>
          </a:p>
          <a:p>
            <a:pPr lvl="1">
              <a:buFont typeface="Arial" panose="020B0604020202020204" pitchFamily="34" charset="0"/>
              <a:buChar char="•"/>
            </a:pPr>
            <a:r>
              <a:rPr lang="en-US" sz="1800" dirty="0" smtClean="0"/>
              <a:t>Get everything in writing.</a:t>
            </a:r>
          </a:p>
          <a:p>
            <a:pPr lvl="1">
              <a:buFont typeface="Arial" panose="020B0604020202020204" pitchFamily="34" charset="0"/>
              <a:buChar char="•"/>
            </a:pPr>
            <a:r>
              <a:rPr lang="en-US" sz="1800" dirty="0" smtClean="0"/>
              <a:t>Set standards.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10</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val="3101102509"/>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888</TotalTime>
  <Words>2408</Words>
  <Application>Microsoft Office PowerPoint</Application>
  <PresentationFormat>Widescreen</PresentationFormat>
  <Paragraphs>279</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lpstr>Ba 260 Lecture 10</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124</cp:revision>
  <cp:lastPrinted>2015-06-15T21:41:48Z</cp:lastPrinted>
  <dcterms:created xsi:type="dcterms:W3CDTF">2015-04-25T20:13:14Z</dcterms:created>
  <dcterms:modified xsi:type="dcterms:W3CDTF">2015-07-03T19:45:50Z</dcterms:modified>
</cp:coreProperties>
</file>