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321" r:id="rId2"/>
    <p:sldId id="286" r:id="rId3"/>
    <p:sldId id="290" r:id="rId4"/>
    <p:sldId id="319" r:id="rId5"/>
    <p:sldId id="320" r:id="rId6"/>
    <p:sldId id="322" r:id="rId7"/>
    <p:sldId id="323" r:id="rId8"/>
    <p:sldId id="324" r:id="rId9"/>
    <p:sldId id="337" r:id="rId10"/>
    <p:sldId id="325" r:id="rId11"/>
    <p:sldId id="326" r:id="rId12"/>
    <p:sldId id="338" r:id="rId13"/>
    <p:sldId id="327" r:id="rId14"/>
    <p:sldId id="328" r:id="rId15"/>
    <p:sldId id="339" r:id="rId16"/>
    <p:sldId id="329" r:id="rId17"/>
    <p:sldId id="340" r:id="rId18"/>
    <p:sldId id="330" r:id="rId19"/>
    <p:sldId id="331" r:id="rId20"/>
    <p:sldId id="341" r:id="rId21"/>
    <p:sldId id="332" r:id="rId22"/>
    <p:sldId id="333" r:id="rId23"/>
    <p:sldId id="345" r:id="rId24"/>
    <p:sldId id="334" r:id="rId25"/>
    <p:sldId id="342" r:id="rId26"/>
    <p:sldId id="343" r:id="rId27"/>
    <p:sldId id="344" r:id="rId28"/>
    <p:sldId id="346" r:id="rId29"/>
    <p:sldId id="347" r:id="rId30"/>
    <p:sldId id="348" r:id="rId31"/>
    <p:sldId id="335" r:id="rId32"/>
    <p:sldId id="349" r:id="rId33"/>
    <p:sldId id="336" r:id="rId34"/>
    <p:sldId id="350" r:id="rId35"/>
  </p:sldIdLst>
  <p:sldSz cx="12192000" cy="6858000"/>
  <p:notesSz cx="7010400" cy="92964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445" autoAdjust="0"/>
  </p:normalViewPr>
  <p:slideViewPr>
    <p:cSldViewPr snapToGrid="0" snapToObjects="1">
      <p:cViewPr varScale="1">
        <p:scale>
          <a:sx n="60" d="100"/>
          <a:sy n="60" d="100"/>
        </p:scale>
        <p:origin x="72" y="7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38BCD2C-452B-4257-84E8-438A88AA7A18}" type="datetimeFigureOut">
              <a:rPr lang="en-US" altLang="en-US"/>
              <a:pPr>
                <a:defRPr/>
              </a:pPr>
              <a:t>6/21/2015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29D1E66-5FCE-45E8-933C-BCE9D672EA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3042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E9659B8-025A-484A-A951-B1F411373DA5}" type="datetimeFigureOut">
              <a:rPr lang="en-US" altLang="en-US"/>
              <a:pPr>
                <a:defRPr/>
              </a:pPr>
              <a:t>6/21/2015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8334D40-2BDF-4E8D-9462-42D9DAE570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74352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323763" cy="6958013"/>
          </a:xfrm>
          <a:prstGeom prst="rect">
            <a:avLst/>
          </a:prstGeom>
          <a:solidFill>
            <a:srgbClr val="FDFFF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79413" y="301625"/>
            <a:ext cx="11630025" cy="19843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55575"/>
            <a:ext cx="1477962" cy="157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39311" y="301752"/>
            <a:ext cx="8534400" cy="1371600"/>
          </a:xfrm>
        </p:spPr>
        <p:txBody>
          <a:bodyPr/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47040" y="1804308"/>
            <a:ext cx="8534400" cy="457200"/>
          </a:xfrm>
        </p:spPr>
        <p:txBody>
          <a:bodyPr/>
          <a:lstStyle>
            <a:lvl1pPr marL="0" indent="0" algn="l">
              <a:buFont typeface="Times" pitchFamily="-96" charset="0"/>
              <a:buNone/>
              <a:def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Calibri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78884" y="2369374"/>
            <a:ext cx="4148667" cy="2068513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2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618567" y="2369374"/>
            <a:ext cx="3615267" cy="2068513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8335434" y="2369373"/>
            <a:ext cx="3674229" cy="419735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2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563918" y="4495037"/>
            <a:ext cx="1669916" cy="2071687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29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18567" y="4495037"/>
            <a:ext cx="1847851" cy="2071687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30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78884" y="4495037"/>
            <a:ext cx="4148667" cy="2071687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73616870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486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51816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172A4-5616-4936-BF01-5FC24026BA39}" type="datetime4">
              <a:rPr lang="en-US" altLang="en-US"/>
              <a:pPr>
                <a:defRPr/>
              </a:pPr>
              <a:t>June 21, 2015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6C7F3-8BA9-4D04-BE52-2829CA6DCD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1304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3152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EE162-0366-4510-BA8E-D536E892A121}" type="datetime4">
              <a:rPr lang="en-US" altLang="en-US"/>
              <a:pPr>
                <a:defRPr/>
              </a:pPr>
              <a:t>June 21, 2015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50B7B-B0EF-43F0-94AA-03BBC403C4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3367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3152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C5AEB-E039-4F24-9EEC-97BADDE6F4BA}" type="datetime4">
              <a:rPr lang="en-US" altLang="en-US"/>
              <a:pPr>
                <a:defRPr/>
              </a:pPr>
              <a:t>June 21, 2015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36AF0-D832-402A-88D0-400C464DE3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0640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340096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A70D3-7765-422D-BE1A-1BAFE754A774}" type="datetime4">
              <a:rPr lang="en-US" altLang="en-US"/>
              <a:pPr>
                <a:defRPr/>
              </a:pPr>
              <a:t>June 21, 2015</a:t>
            </a:fld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7B2F6-BFFF-46E7-B2D7-3602D923DD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3572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no bullets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340096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67A8-B9CD-4583-9574-3FB06E199725}" type="datetime4">
              <a:rPr lang="en-US" altLang="en-US"/>
              <a:pPr>
                <a:defRPr/>
              </a:pPr>
              <a:t>June 21, 2015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0DB0B-0FE5-4956-89DD-90B8D9B4FA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583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340096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07A60-C38B-49A3-8AE3-E18253920C0B}" type="datetime4">
              <a:rPr lang="en-US" altLang="en-US"/>
              <a:pPr>
                <a:defRPr/>
              </a:pPr>
              <a:t>June 21, 2015</a:t>
            </a:fld>
            <a:endParaRPr lang="en-US" alt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35C92-81C7-4B38-BD31-3E624B4794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0898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7B528-8234-4241-A561-25F6B99752D0}" type="datetime4">
              <a:rPr lang="en-US" altLang="en-US"/>
              <a:pPr>
                <a:defRPr/>
              </a:pPr>
              <a:t>June 21, 2015</a:t>
            </a:fld>
            <a:endParaRPr lang="en-US" alt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152C0-C521-4237-B365-702B48AE96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0465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No Ta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A9A27-3375-4D82-8A8E-9AA3E9AE9121}" type="datetime4">
              <a:rPr lang="en-US" altLang="en-US"/>
              <a:pPr>
                <a:defRPr/>
              </a:pPr>
              <a:t>June 21, 2015</a:t>
            </a:fld>
            <a:endParaRPr lang="en-US" alt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E5CFF-0D6F-4542-8EF5-141E8F5DCC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680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72B8C-8E19-436C-BF3C-FCD14218F216}" type="datetime4">
              <a:rPr lang="en-US" altLang="en-US"/>
              <a:pPr>
                <a:defRPr/>
              </a:pPr>
              <a:t>June 21, 2015</a:t>
            </a:fld>
            <a:endParaRPr lang="en-US" alt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B0F87-3892-47EE-93AC-EF5F8D807D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9508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4864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51816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4888F-702D-4239-8068-3D1E4930F000}" type="datetime4">
              <a:rPr lang="en-US" altLang="en-US"/>
              <a:pPr>
                <a:defRPr/>
              </a:pPr>
              <a:t>June 21, 2015</a:t>
            </a:fld>
            <a:endParaRPr lang="en-US" altLang="en-US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029CC-0A83-4A3D-BC15-7A9F9A1B30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1291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3152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6479B-2BC0-4626-91C0-FE6BBCCAC509}" type="datetime4">
              <a:rPr lang="en-US" altLang="en-US"/>
              <a:pPr>
                <a:defRPr/>
              </a:pPr>
              <a:t>June 21, 2015</a:t>
            </a:fld>
            <a:endParaRPr lang="en-US" alt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FCDAD-A820-4EFD-992D-C0BC80B349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417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09600" y="1371599"/>
            <a:ext cx="109728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580D3-9DE6-41DD-A4F7-9917A41B13E0}" type="datetime4">
              <a:rPr lang="en-US" altLang="en-US"/>
              <a:pPr>
                <a:defRPr/>
              </a:pPr>
              <a:t>June 21, 2015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AEB8B-7B4A-410E-8C8B-2CB88432E1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3936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7517B-D041-4644-8922-F2DE4A9DACB3}" type="datetime4">
              <a:rPr lang="en-US" altLang="en-US"/>
              <a:pPr>
                <a:defRPr/>
              </a:pPr>
              <a:t>June 21, 2015</a:t>
            </a:fld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CA214-15B2-4058-B7CD-9B6162027E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0229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343400"/>
          </a:xfrm>
        </p:spPr>
        <p:txBody>
          <a:bodyPr/>
          <a:lstStyle>
            <a:lvl1pPr marL="0" indent="4763">
              <a:buNone/>
              <a:defRPr sz="2400"/>
            </a:lvl1pPr>
            <a:lvl2pPr marL="0" indent="0">
              <a:spcBef>
                <a:spcPts val="900"/>
              </a:spcBef>
              <a:buNone/>
              <a:defRPr sz="20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1BA0C-0E22-4D34-A8B2-64C7F9123AA3}" type="datetime4">
              <a:rPr lang="en-US" altLang="en-US"/>
              <a:pPr>
                <a:defRPr/>
              </a:pPr>
              <a:t>June 21, 2015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823C7-9A65-42D6-B83D-789BEBD0B4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8721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01379-2F4D-4E5D-B507-8B5868FC1D5D}" type="datetime4">
              <a:rPr lang="en-US" altLang="en-US"/>
              <a:pPr>
                <a:defRPr/>
              </a:pPr>
              <a:t>June 21, 2015</a:t>
            </a:fld>
            <a:endParaRPr lang="en-US" alt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CD084-5612-4A41-99D7-945B78B2AE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0038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51816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8D568-8E09-497E-9DCD-71F24DECEFBE}" type="datetime4">
              <a:rPr lang="en-US" altLang="en-US"/>
              <a:pPr>
                <a:defRPr/>
              </a:pPr>
              <a:t>June 21, 2015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40F0E-7FA3-473D-90FB-091AD16242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9720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366713" y="246063"/>
            <a:ext cx="11458575" cy="6362700"/>
          </a:xfrm>
          <a:prstGeom prst="rect">
            <a:avLst/>
          </a:prstGeom>
          <a:solidFill>
            <a:srgbClr val="FDFF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03238"/>
            <a:ext cx="1097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609600" y="6354763"/>
            <a:ext cx="3860800" cy="182562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0" i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172200"/>
            <a:ext cx="2438400" cy="182563"/>
          </a:xfrm>
          <a:prstGeom prst="rect">
            <a:avLst/>
          </a:prstGeom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7882534-CCEE-45A3-917E-6649B41F0D67}" type="datetime4">
              <a:rPr lang="en-US" altLang="en-US"/>
              <a:pPr>
                <a:defRPr/>
              </a:pPr>
              <a:t>June 21, 2015</a:t>
            </a:fld>
            <a:endParaRPr lang="en-US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09600" y="5991225"/>
            <a:ext cx="487363" cy="182563"/>
          </a:xfrm>
          <a:prstGeom prst="rect">
            <a:avLst/>
          </a:prstGeom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0708C07-DEEB-4C88-B07A-F5EE67F02D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650" y="5776913"/>
            <a:ext cx="16478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400" b="1" kern="1200" dirty="0">
          <a:solidFill>
            <a:srgbClr val="595959"/>
          </a:solidFill>
          <a:latin typeface="Cambria"/>
          <a:ea typeface="MS PGothic" panose="020B0600070205080204" pitchFamily="34" charset="-128"/>
          <a:cs typeface="Cambr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defRPr lang="en-US" sz="2400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1pPr>
      <a:lvl2pPr marL="460375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2pPr>
      <a:lvl3pPr marL="687388" indent="-228600" algn="l" rtl="0" eaLnBrk="1" fontAlgn="base" hangingPunct="1">
        <a:spcBef>
          <a:spcPct val="20000"/>
        </a:spcBef>
        <a:spcAft>
          <a:spcPct val="0"/>
        </a:spcAft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3pPr>
      <a:lvl4pPr marL="922338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4pPr>
      <a:lvl5pPr marL="113665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-342900">
              <a:buFont typeface="Wingdings" panose="05000000000000000000" pitchFamily="2" charset="2"/>
              <a:buChar char="§"/>
            </a:pPr>
            <a:endParaRPr lang="en-US" altLang="en-US" dirty="0"/>
          </a:p>
          <a:p>
            <a:endParaRPr lang="en-US" altLang="en-US" dirty="0"/>
          </a:p>
          <a:p>
            <a:r>
              <a:rPr lang="en-US" b="1" dirty="0" smtClean="0"/>
              <a:t>Case Study how to grow a internet firm like FB or twitter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June 21,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842775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Branding</a:t>
            </a:r>
          </a:p>
          <a:p>
            <a:pPr indent="0"/>
            <a:r>
              <a:rPr lang="en-US" sz="1800" dirty="0"/>
              <a:t>Establishing a Brand</a:t>
            </a:r>
          </a:p>
          <a:p>
            <a:pPr marL="109537" indent="-342900">
              <a:buFont typeface="Wingdings" panose="05000000000000000000" pitchFamily="2" charset="2"/>
              <a:buChar char="§"/>
            </a:pPr>
            <a:r>
              <a:rPr lang="en-US" sz="1800" dirty="0"/>
              <a:t>A brand is the set of attributes—positive or negative—that people associate with a company.</a:t>
            </a:r>
          </a:p>
          <a:p>
            <a:pPr marL="109537" indent="-342900">
              <a:buFont typeface="Wingdings" panose="05000000000000000000" pitchFamily="2" charset="2"/>
              <a:buChar char="§"/>
            </a:pPr>
            <a:r>
              <a:rPr lang="en-US" sz="1800" dirty="0"/>
              <a:t>These attributes can be positive, such as trustworthy, dependable, or easy to deal with.</a:t>
            </a:r>
          </a:p>
          <a:p>
            <a:pPr marL="109537" indent="-342900">
              <a:buFont typeface="Wingdings" panose="05000000000000000000" pitchFamily="2" charset="2"/>
              <a:buChar char="§"/>
            </a:pPr>
            <a:r>
              <a:rPr lang="en-US" sz="1800" dirty="0"/>
              <a:t>Or they can be negative, such as cheap, unreliable, or difficult to deal with.</a:t>
            </a:r>
          </a:p>
          <a:p>
            <a:pPr marL="109537" indent="-342900">
              <a:buFont typeface="Wingdings" panose="05000000000000000000" pitchFamily="2" charset="2"/>
              <a:buChar char="§"/>
            </a:pPr>
            <a:r>
              <a:rPr lang="en-US" sz="1800" dirty="0"/>
              <a:t>The customer loyalty a company creates through its brand is one of its most valuable </a:t>
            </a:r>
            <a:r>
              <a:rPr lang="en-US" sz="1800" dirty="0" smtClean="0"/>
              <a:t>assets.</a:t>
            </a:r>
          </a:p>
          <a:p>
            <a:pPr marL="109537" indent="-342900">
              <a:buFont typeface="Wingdings" panose="05000000000000000000" pitchFamily="2" charset="2"/>
              <a:buChar char="§"/>
            </a:pPr>
            <a:r>
              <a:rPr lang="en-US" sz="1800" dirty="0" smtClean="0"/>
              <a:t>Brand Management- Some </a:t>
            </a:r>
            <a:r>
              <a:rPr lang="en-US" sz="1800" dirty="0"/>
              <a:t>companies monitor the integrity of their brands through a program called “brand management.”</a:t>
            </a:r>
          </a:p>
          <a:p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June 21,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042" y="1676400"/>
            <a:ext cx="5470358" cy="3615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45029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altLang="en-US" b="1" dirty="0" smtClean="0"/>
              <a:t>Branding</a:t>
            </a:r>
          </a:p>
          <a:p>
            <a:pPr indent="0"/>
            <a:r>
              <a:rPr lang="en-US" altLang="en-US" dirty="0" smtClean="0"/>
              <a:t>Establishing </a:t>
            </a:r>
            <a:r>
              <a:rPr lang="en-US" altLang="en-US" dirty="0"/>
              <a:t>a Brand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1800" dirty="0"/>
              <a:t>So how does a firm establish a brand?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1800" dirty="0"/>
              <a:t>On a philosophical level, a firm must have meaning in its customers’ lives.  It must create value—something for which customers are willing to pay.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1800" dirty="0"/>
              <a:t>On a more practical level, brands are built through a number of techniques, including advertising, public relations, sponsorships, support of social causes, and good performance.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1800" dirty="0"/>
              <a:t>A firm’s name, logo, Web site design, Facebook page, and even its letterhead are part of its brand. </a:t>
            </a:r>
            <a:endParaRPr lang="en-US" altLang="en-US" sz="1800" dirty="0"/>
          </a:p>
          <a:p>
            <a:endParaRPr lang="en-US" altLang="en-US" dirty="0"/>
          </a:p>
          <a:p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June 21,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05566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altLang="en-US" b="1" dirty="0" smtClean="0"/>
              <a:t>Branding</a:t>
            </a:r>
          </a:p>
          <a:p>
            <a:pPr indent="0"/>
            <a:r>
              <a:rPr lang="en-US" altLang="en-US" sz="2000" dirty="0"/>
              <a:t>Power of a Strong Brand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en-US" sz="2000" dirty="0"/>
              <a:t>Ultimately, a strong brand can be a very powerful asset for a firm.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en-US" sz="2000" dirty="0"/>
              <a:t>Over 50% of consumers say that a known and trusted brand is a reason to buy a product.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en-US" sz="2000" dirty="0"/>
              <a:t>A brand allows a company to charge a price for its products or services that is consistent with its image.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en-US" sz="2000" dirty="0"/>
              <a:t>A successful brand can increase the market value of a company by 50% to 75%.</a:t>
            </a:r>
          </a:p>
          <a:p>
            <a:endParaRPr lang="en-US" altLang="en-US" dirty="0"/>
          </a:p>
          <a:p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June 21,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49522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-342900">
              <a:buFont typeface="Wingdings" panose="05000000000000000000" pitchFamily="2" charset="2"/>
              <a:buChar char="§"/>
            </a:pPr>
            <a:endParaRPr lang="en-US" altLang="en-US" dirty="0"/>
          </a:p>
          <a:p>
            <a:endParaRPr lang="en-US" altLang="en-US" dirty="0"/>
          </a:p>
          <a:p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June 21,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3418061" y="1407876"/>
            <a:ext cx="4594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</a:rPr>
              <a:t>The Four </a:t>
            </a:r>
            <a:r>
              <a:rPr lang="en-US" altLang="en-US" b="1" dirty="0" smtClean="0">
                <a:latin typeface="Times New Roman" panose="02020603050405020304" pitchFamily="18" charset="0"/>
              </a:rPr>
              <a:t>P’s </a:t>
            </a:r>
            <a:r>
              <a:rPr lang="en-US" altLang="en-US" b="1" dirty="0">
                <a:latin typeface="Times New Roman" panose="02020603050405020304" pitchFamily="18" charset="0"/>
              </a:rPr>
              <a:t>of Marketing for New Ventures</a:t>
            </a:r>
            <a:endParaRPr lang="en-US" b="1" dirty="0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4463796" y="3101183"/>
            <a:ext cx="2971800" cy="1676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000"/>
              <a:t>Marketing Mix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482596" y="1958183"/>
            <a:ext cx="22098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206996" y="5158583"/>
            <a:ext cx="22098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482596" y="5158583"/>
            <a:ext cx="22098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7206996" y="1958183"/>
            <a:ext cx="22098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558796" y="2034383"/>
            <a:ext cx="2057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/>
              <a:t>Product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7283196" y="2034383"/>
            <a:ext cx="2057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/>
              <a:t>Price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558796" y="5234783"/>
            <a:ext cx="2057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/>
              <a:t>Promotion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7283196" y="5158583"/>
            <a:ext cx="2057400" cy="701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/>
              <a:t>Place (or distribution)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3473196" y="4472783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 flipV="1">
            <a:off x="7206996" y="4472783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3549396" y="2643983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7130796" y="2643983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745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altLang="en-US" b="1" dirty="0"/>
              <a:t>Product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Is the good or service a firm offers to its target market. 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The initial rollout is one of the most critical times in the marketing of a new product.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All firms face the challenge that they are unknown and that it takes a leap of faith for the first customers to buy their products.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Some start-ups meet this challenge by using reference accounts.</a:t>
            </a:r>
          </a:p>
          <a:p>
            <a:pPr indent="0"/>
            <a:endParaRPr lang="en-US" altLang="en-US" dirty="0"/>
          </a:p>
          <a:p>
            <a:endParaRPr lang="en-US" altLang="en-US" dirty="0"/>
          </a:p>
          <a:p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June 21,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07071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altLang="en-US" b="1" dirty="0"/>
              <a:t>Product</a:t>
            </a:r>
          </a:p>
          <a:p>
            <a:pPr indent="0"/>
            <a:endParaRPr lang="en-US" altLang="en-US" dirty="0"/>
          </a:p>
          <a:p>
            <a:endParaRPr lang="en-US" altLang="en-US" dirty="0"/>
          </a:p>
          <a:p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June 21,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4111790" y="1752419"/>
            <a:ext cx="3384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</a:rPr>
              <a:t>Core Product vs. Actual Product</a:t>
            </a:r>
            <a:endParaRPr lang="en-US" b="1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09010" y="2180473"/>
            <a:ext cx="3429000" cy="32226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240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252410" y="2180474"/>
            <a:ext cx="3429000" cy="32226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2400"/>
          </a:p>
        </p:txBody>
      </p:sp>
      <p:cxnSp>
        <p:nvCxnSpPr>
          <p:cNvPr id="9" name="Straight Connector 8"/>
          <p:cNvCxnSpPr/>
          <p:nvPr/>
        </p:nvCxnSpPr>
        <p:spPr>
          <a:xfrm>
            <a:off x="1909010" y="2866274"/>
            <a:ext cx="3429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252410" y="2866274"/>
            <a:ext cx="3429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1985210" y="2256674"/>
            <a:ext cx="3276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/>
              <a:t>Core Product</a:t>
            </a: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6328610" y="2332874"/>
            <a:ext cx="3276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/>
              <a:t>Actual Product</a:t>
            </a:r>
          </a:p>
        </p:txBody>
      </p:sp>
      <p:sp>
        <p:nvSpPr>
          <p:cNvPr id="13" name="TextBox 17"/>
          <p:cNvSpPr txBox="1">
            <a:spLocks noChangeArrowheads="1"/>
          </p:cNvSpPr>
          <p:nvPr/>
        </p:nvSpPr>
        <p:spPr bwMode="auto">
          <a:xfrm>
            <a:off x="2061410" y="3094874"/>
            <a:ext cx="3124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/>
              <a:t>The product itself, such as an antivirus software program.</a:t>
            </a:r>
          </a:p>
        </p:txBody>
      </p: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6328610" y="3094874"/>
            <a:ext cx="3124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/>
              <a:t>The product plus all the attributes that come with it such as quality level, features, design, packaging, and  warranty.</a:t>
            </a:r>
          </a:p>
        </p:txBody>
      </p:sp>
    </p:spTree>
    <p:extLst>
      <p:ext uri="{BB962C8B-B14F-4D97-AF65-F5344CB8AC3E}">
        <p14:creationId xmlns:p14="http://schemas.microsoft.com/office/powerpoint/2010/main" val="16000977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altLang="en-US" b="1" dirty="0"/>
              <a:t>Price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1800" dirty="0"/>
              <a:t>Price is the amount of money consumers pay to buy a product.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1800" dirty="0"/>
              <a:t>The price a company charges for its products sends an important message to its target market.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1800" dirty="0"/>
              <a:t>For example, Oakley positions its sunglasses as innovative, state-of-the-art products that are both high quality and visually appealing. 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1800" dirty="0"/>
              <a:t>This position in the market suggests a premium price that Oakley charges.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1800" dirty="0"/>
              <a:t>Most entrepreneurs use one of two methods to set the price for their products, as shown on the next slide.</a:t>
            </a:r>
          </a:p>
          <a:p>
            <a:pPr indent="0"/>
            <a:endParaRPr lang="en-US" altLang="en-US" dirty="0"/>
          </a:p>
          <a:p>
            <a:endParaRPr lang="en-US" altLang="en-US" dirty="0"/>
          </a:p>
          <a:p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June 21,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40716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altLang="en-US" b="1" dirty="0"/>
              <a:t>Price</a:t>
            </a:r>
          </a:p>
          <a:p>
            <a:pPr indent="0"/>
            <a:endParaRPr lang="en-US" altLang="en-US" dirty="0"/>
          </a:p>
          <a:p>
            <a:endParaRPr lang="en-US" altLang="en-US" dirty="0"/>
          </a:p>
          <a:p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June 21,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4093822" y="1740204"/>
            <a:ext cx="3384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</a:rPr>
              <a:t>Core Product vs. Actual Product</a:t>
            </a:r>
            <a:endParaRPr lang="en-US" b="1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780673" y="2214563"/>
            <a:ext cx="3429000" cy="3143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240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124073" y="2214563"/>
            <a:ext cx="3429000" cy="3143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2400"/>
          </a:p>
        </p:txBody>
      </p:sp>
      <p:cxnSp>
        <p:nvCxnSpPr>
          <p:cNvPr id="9" name="Straight Connector 8"/>
          <p:cNvCxnSpPr/>
          <p:nvPr/>
        </p:nvCxnSpPr>
        <p:spPr>
          <a:xfrm>
            <a:off x="1780673" y="2900363"/>
            <a:ext cx="3429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124073" y="2900363"/>
            <a:ext cx="3429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1856873" y="2290763"/>
            <a:ext cx="3276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/>
              <a:t>Cost-Based Pricing</a:t>
            </a: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6200273" y="2366963"/>
            <a:ext cx="3276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/>
              <a:t>Value-Based Pricing</a:t>
            </a:r>
          </a:p>
        </p:txBody>
      </p:sp>
      <p:sp>
        <p:nvSpPr>
          <p:cNvPr id="13" name="TextBox 17"/>
          <p:cNvSpPr txBox="1">
            <a:spLocks noChangeArrowheads="1"/>
          </p:cNvSpPr>
          <p:nvPr/>
        </p:nvSpPr>
        <p:spPr bwMode="auto">
          <a:xfrm>
            <a:off x="1933073" y="3128963"/>
            <a:ext cx="3124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/>
              <a:t>The list price is determined by adding a markup percentage to a product’s cost.</a:t>
            </a:r>
          </a:p>
        </p:txBody>
      </p: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6200273" y="3128963"/>
            <a:ext cx="31242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/>
              <a:t>The list price is determined by estimating what consumers are willing to pay for a product.</a:t>
            </a:r>
          </a:p>
        </p:txBody>
      </p:sp>
    </p:spTree>
    <p:extLst>
      <p:ext uri="{BB962C8B-B14F-4D97-AF65-F5344CB8AC3E}">
        <p14:creationId xmlns:p14="http://schemas.microsoft.com/office/powerpoint/2010/main" val="31724979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Promotion</a:t>
            </a:r>
          </a:p>
          <a:p>
            <a:r>
              <a:rPr lang="en-US" sz="2000" dirty="0"/>
              <a:t>Promotion</a:t>
            </a:r>
          </a:p>
          <a:p>
            <a:pPr marL="109537" indent="-342900">
              <a:buFont typeface="Wingdings" panose="05000000000000000000" pitchFamily="2" charset="2"/>
              <a:buChar char="§"/>
            </a:pPr>
            <a:r>
              <a:rPr lang="en-US" sz="2000" dirty="0"/>
              <a:t>Refers to the activities the firm takes to communicate the merits of its product to its target market. </a:t>
            </a:r>
          </a:p>
          <a:p>
            <a:pPr marL="109537" indent="-342900">
              <a:buFont typeface="Wingdings" panose="05000000000000000000" pitchFamily="2" charset="2"/>
              <a:buChar char="§"/>
            </a:pPr>
            <a:r>
              <a:rPr lang="en-US" sz="2000" dirty="0"/>
              <a:t>There are several common activities that entrepreneurs use to promote their products and services.</a:t>
            </a:r>
          </a:p>
          <a:p>
            <a:r>
              <a:rPr lang="en-US" sz="2000" dirty="0"/>
              <a:t>Advertising</a:t>
            </a:r>
          </a:p>
          <a:p>
            <a:pPr marL="109537" indent="-342900">
              <a:buFont typeface="Wingdings" panose="05000000000000000000" pitchFamily="2" charset="2"/>
              <a:buChar char="§"/>
            </a:pPr>
            <a:r>
              <a:rPr lang="en-US" sz="2000" dirty="0"/>
              <a:t>Advertising is making people aware of a product or service in hopes of persuading them to buy it.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June 21,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79746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altLang="en-US" b="1" dirty="0"/>
              <a:t>Pluses and Minuses of </a:t>
            </a:r>
            <a:r>
              <a:rPr lang="en-US" altLang="en-US" b="1" dirty="0" smtClean="0"/>
              <a:t>Advertising</a:t>
            </a:r>
          </a:p>
          <a:p>
            <a:pPr indent="0"/>
            <a:r>
              <a:rPr lang="en-US" altLang="en-US" u="sng" dirty="0"/>
              <a:t>Pluses</a:t>
            </a:r>
          </a:p>
          <a:p>
            <a:pPr marL="109537" indent="-342900">
              <a:buFont typeface="Wingdings" panose="05000000000000000000" pitchFamily="2" charset="2"/>
              <a:buChar char="§"/>
            </a:pPr>
            <a:r>
              <a:rPr lang="en-US" altLang="en-US" dirty="0"/>
              <a:t>Raise customer awareness of a product.</a:t>
            </a:r>
          </a:p>
          <a:p>
            <a:pPr marL="109537" indent="-342900">
              <a:buFont typeface="Wingdings" panose="05000000000000000000" pitchFamily="2" charset="2"/>
              <a:buChar char="§"/>
            </a:pPr>
            <a:r>
              <a:rPr lang="en-US" altLang="en-US" dirty="0"/>
              <a:t> Explain a product’s comparative features and benefits.</a:t>
            </a:r>
          </a:p>
          <a:p>
            <a:pPr marL="109537" indent="-342900">
              <a:buFont typeface="Wingdings" panose="05000000000000000000" pitchFamily="2" charset="2"/>
              <a:buChar char="§"/>
            </a:pPr>
            <a:r>
              <a:rPr lang="en-US" altLang="en-US" dirty="0"/>
              <a:t> Create associations between a product and a certain lifestyle.</a:t>
            </a:r>
          </a:p>
          <a:p>
            <a:pPr indent="0"/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June 21,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6189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 260: Lecture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000" b="1" dirty="0" smtClean="0"/>
              <a:t>Lecture </a:t>
            </a:r>
            <a:r>
              <a:rPr lang="en-US" sz="4000" b="1" dirty="0" smtClean="0"/>
              <a:t>11: Marketing</a:t>
            </a:r>
            <a:endParaRPr lang="en-US" sz="4000" b="1" dirty="0"/>
          </a:p>
          <a:p>
            <a:pPr marL="0" indent="0" algn="ctr">
              <a:buNone/>
            </a:pPr>
            <a:r>
              <a:rPr lang="en-US" sz="3200" b="1" dirty="0" err="1" smtClean="0"/>
              <a:t>Barringer</a:t>
            </a:r>
            <a:r>
              <a:rPr lang="en-US" sz="3200" b="1" dirty="0" smtClean="0"/>
              <a:t> Chapter </a:t>
            </a:r>
            <a:r>
              <a:rPr lang="en-US" sz="3200" b="1" dirty="0" smtClean="0"/>
              <a:t>11</a:t>
            </a:r>
            <a:endParaRPr lang="en-US" sz="32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972B8C-8E19-436C-BF3C-FCD14218F216}" type="datetime4">
              <a:rPr lang="en-US" altLang="en-US" smtClean="0"/>
              <a:pPr>
                <a:defRPr/>
              </a:pPr>
              <a:t>June 21, 2015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EB0F87-3892-47EE-93AC-EF5F8D807D1B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4020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altLang="en-US" b="1" dirty="0"/>
              <a:t>Pluses and Minuses of </a:t>
            </a:r>
            <a:r>
              <a:rPr lang="en-US" altLang="en-US" b="1" dirty="0" smtClean="0"/>
              <a:t>Advertising</a:t>
            </a:r>
          </a:p>
          <a:p>
            <a:r>
              <a:rPr lang="en-US" altLang="en-US" u="sng" dirty="0"/>
              <a:t>Minuses</a:t>
            </a:r>
          </a:p>
          <a:p>
            <a:pPr marL="109537" indent="-342900">
              <a:buFont typeface="Wingdings" panose="05000000000000000000" pitchFamily="2" charset="2"/>
              <a:buChar char="§"/>
            </a:pPr>
            <a:r>
              <a:rPr lang="en-US" altLang="en-US" dirty="0"/>
              <a:t>Low credibility.</a:t>
            </a:r>
          </a:p>
          <a:p>
            <a:pPr marL="109537" indent="-342900">
              <a:buFont typeface="Wingdings" panose="05000000000000000000" pitchFamily="2" charset="2"/>
              <a:buChar char="§"/>
            </a:pPr>
            <a:r>
              <a:rPr lang="en-US" altLang="en-US" dirty="0"/>
              <a:t> The possibility that a high percentage of people who see the ad</a:t>
            </a:r>
          </a:p>
          <a:p>
            <a:pPr marL="109537" indent="-342900">
              <a:buFont typeface="Wingdings" panose="05000000000000000000" pitchFamily="2" charset="2"/>
              <a:buChar char="§"/>
            </a:pPr>
            <a:r>
              <a:rPr lang="en-US" altLang="en-US" dirty="0"/>
              <a:t>  will not be interested.</a:t>
            </a:r>
          </a:p>
          <a:p>
            <a:pPr marL="109537" indent="-342900">
              <a:buFont typeface="Wingdings" panose="05000000000000000000" pitchFamily="2" charset="2"/>
              <a:buChar char="§"/>
            </a:pPr>
            <a:r>
              <a:rPr lang="en-US" altLang="en-US" dirty="0"/>
              <a:t> Message clutter.</a:t>
            </a:r>
          </a:p>
          <a:p>
            <a:pPr marL="109537" indent="-342900">
              <a:buFont typeface="Wingdings" panose="05000000000000000000" pitchFamily="2" charset="2"/>
              <a:buChar char="§"/>
            </a:pPr>
            <a:r>
              <a:rPr lang="en-US" altLang="en-US" dirty="0"/>
              <a:t> Relative costliness compared to other forms of promotion.</a:t>
            </a:r>
          </a:p>
          <a:p>
            <a:pPr marL="109537" indent="-342900">
              <a:buFont typeface="Wingdings" panose="05000000000000000000" pitchFamily="2" charset="2"/>
              <a:buChar char="§"/>
            </a:pPr>
            <a:r>
              <a:rPr lang="en-US" altLang="en-US" dirty="0"/>
              <a:t> Intrusiveness.</a:t>
            </a:r>
          </a:p>
          <a:p>
            <a:pPr indent="0"/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June 21,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43509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-342900">
              <a:buFont typeface="Wingdings" panose="05000000000000000000" pitchFamily="2" charset="2"/>
              <a:buChar char="§"/>
            </a:pPr>
            <a:endParaRPr lang="en-US" altLang="en-US" dirty="0"/>
          </a:p>
          <a:p>
            <a:endParaRPr lang="en-US" altLang="en-US" dirty="0"/>
          </a:p>
          <a:p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June 21,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3279648" y="1371600"/>
            <a:ext cx="538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</a:rPr>
              <a:t>Steps Involved in Putting Together an Advertisement</a:t>
            </a:r>
            <a:endParaRPr lang="en-US" b="1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437" y="1755775"/>
            <a:ext cx="7356517" cy="414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95647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altLang="en-US" b="1" dirty="0"/>
              <a:t>Google AdWords and AdSense </a:t>
            </a:r>
            <a:r>
              <a:rPr lang="en-US" altLang="en-US" b="1" dirty="0" smtClean="0"/>
              <a:t>Program</a:t>
            </a:r>
          </a:p>
          <a:p>
            <a:pPr indent="0"/>
            <a:r>
              <a:rPr lang="en-US" altLang="en-US" sz="1800" u="sng" dirty="0"/>
              <a:t>AdWords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1800" dirty="0"/>
              <a:t>Allows advertisers to buy keywords on the Google home page.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1800" dirty="0"/>
              <a:t>Triggers text-based ads to the side of (and sometimes above) search results when the keyword is used.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1800" dirty="0"/>
              <a:t>The program includes local, national, and international distribution.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1800" dirty="0"/>
              <a:t>Advertisers pay a certain amount per click.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1800" dirty="0"/>
              <a:t>Advertisers benefit because they are able to place their ads in front of people who are already searching for information about their product.</a:t>
            </a:r>
          </a:p>
          <a:p>
            <a:pPr indent="0"/>
            <a:endParaRPr lang="en-US" altLang="en-US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June 21,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01853" y="3336758"/>
            <a:ext cx="3769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effective is online advertising on you?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0034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altLang="en-US" b="1" dirty="0"/>
              <a:t>Google AdWords and AdSense </a:t>
            </a:r>
            <a:r>
              <a:rPr lang="en-US" altLang="en-US" b="1" dirty="0" smtClean="0"/>
              <a:t>Program</a:t>
            </a:r>
          </a:p>
          <a:p>
            <a:pPr indent="0"/>
            <a:r>
              <a:rPr lang="en-US" altLang="en-US" sz="1800" u="sng" dirty="0"/>
              <a:t>AdSense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1800" dirty="0"/>
              <a:t>Allows advertisers to buy ads that will be shown on other Web sites instead of Google’s home page.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1800" dirty="0"/>
              <a:t>Google selects sites of interest to the advertiser’s customers.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1800" dirty="0"/>
              <a:t>Advertisers are charged on a pay-per-click or a per-thousand impression basis.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1800" dirty="0"/>
              <a:t>Advertisers benefit because the content of the ad is often relevant to the Web site.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1800" dirty="0"/>
              <a:t>Web site owners benefit by using the service to monetize their Web site.</a:t>
            </a:r>
          </a:p>
          <a:p>
            <a:pPr indent="0"/>
            <a:endParaRPr lang="en-US" altLang="en-US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June 21,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6790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altLang="en-US" b="1" dirty="0"/>
              <a:t>Public Relations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dirty="0"/>
              <a:t>One of the most cost effective ways to increase the awareness of the products of a company is through public relations.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dirty="0"/>
              <a:t>Public relations refer to efforts to establish and maintain a company’s image with the public.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dirty="0"/>
              <a:t>The major difference between public relations and advertising is that public relations is not paid for—directly.</a:t>
            </a:r>
          </a:p>
          <a:p>
            <a:pPr indent="0"/>
            <a:endParaRPr lang="en-US" altLang="en-US" dirty="0" smtClean="0"/>
          </a:p>
          <a:p>
            <a:endParaRPr lang="en-US" altLang="en-US" dirty="0"/>
          </a:p>
          <a:p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June 21,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11746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altLang="en-US" b="1" dirty="0"/>
              <a:t>Public Relations Techniques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June 21,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28110" y="1981200"/>
            <a:ext cx="2811379" cy="76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000"/>
              <a:t>Press release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328110" y="3124200"/>
            <a:ext cx="2811379" cy="76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000"/>
              <a:t>Social media</a:t>
            </a:r>
          </a:p>
          <a:p>
            <a:pPr algn="ctr" eaLnBrk="1" hangingPunct="1"/>
            <a:r>
              <a:rPr lang="en-US" altLang="en-US" sz="2000"/>
              <a:t>coverage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328110" y="4267200"/>
            <a:ext cx="2811379" cy="76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000"/>
              <a:t>Blogging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3615371" y="5486400"/>
            <a:ext cx="3886318" cy="76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000"/>
              <a:t>Civic, social, and community</a:t>
            </a:r>
          </a:p>
          <a:p>
            <a:pPr algn="ctr" eaLnBrk="1" hangingPunct="1"/>
            <a:r>
              <a:rPr lang="en-US" altLang="en-US" sz="2000"/>
              <a:t>involvement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6138110" y="1981200"/>
            <a:ext cx="2811379" cy="76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000"/>
              <a:t>Traditional media</a:t>
            </a:r>
          </a:p>
          <a:p>
            <a:pPr algn="ctr" eaLnBrk="1" hangingPunct="1"/>
            <a:r>
              <a:rPr lang="en-US" altLang="en-US" sz="2000"/>
              <a:t>coverage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6138110" y="3124200"/>
            <a:ext cx="2811379" cy="76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000"/>
              <a:t>Articles in industry</a:t>
            </a:r>
          </a:p>
          <a:p>
            <a:pPr algn="ctr" eaLnBrk="1" hangingPunct="1"/>
            <a:r>
              <a:rPr lang="en-US" altLang="en-US" sz="2000"/>
              <a:t>press and periodicals 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6138110" y="4267200"/>
            <a:ext cx="2811379" cy="76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000"/>
              <a:t>Monthly newsletter</a:t>
            </a:r>
          </a:p>
        </p:txBody>
      </p:sp>
    </p:spTree>
    <p:extLst>
      <p:ext uri="{BB962C8B-B14F-4D97-AF65-F5344CB8AC3E}">
        <p14:creationId xmlns:p14="http://schemas.microsoft.com/office/powerpoint/2010/main" val="25104862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altLang="en-US" sz="2000" dirty="0"/>
              <a:t>Social Media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Consists primarily of blogging and connecting with customers and others through social networking sites like Facebook and Twitter.</a:t>
            </a:r>
          </a:p>
          <a:p>
            <a:pPr indent="0"/>
            <a:r>
              <a:rPr lang="en-US" altLang="en-US" sz="2000" dirty="0"/>
              <a:t>Blogging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The idea behind blogs is that they familiarize people with a business and help build an emotional bond between a business and its customers. </a:t>
            </a:r>
          </a:p>
          <a:p>
            <a:pPr indent="0"/>
            <a:r>
              <a:rPr lang="en-US" altLang="en-US" sz="2000" dirty="0"/>
              <a:t>Facebook and Twitter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Businesses establish a presence on Facebook and Twitter to build a community around their products and services.</a:t>
            </a:r>
            <a:endParaRPr lang="en-US" altLang="en-US" sz="2000" dirty="0"/>
          </a:p>
          <a:p>
            <a:endParaRPr lang="en-US" altLang="en-US" dirty="0"/>
          </a:p>
          <a:p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June 21,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125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altLang="en-US" b="1" dirty="0"/>
              <a:t>Other Promotions Techniques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June 21,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796715" y="1890713"/>
            <a:ext cx="3429000" cy="419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240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140115" y="1890713"/>
            <a:ext cx="3429000" cy="419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2400"/>
          </a:p>
        </p:txBody>
      </p:sp>
      <p:cxnSp>
        <p:nvCxnSpPr>
          <p:cNvPr id="9" name="Straight Connector 8"/>
          <p:cNvCxnSpPr/>
          <p:nvPr/>
        </p:nvCxnSpPr>
        <p:spPr>
          <a:xfrm>
            <a:off x="1796715" y="2576513"/>
            <a:ext cx="3429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140115" y="2576513"/>
            <a:ext cx="3429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1872915" y="1966913"/>
            <a:ext cx="3276600" cy="461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/>
              <a:t>Viral Marketing</a:t>
            </a: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6216315" y="2043113"/>
            <a:ext cx="3276600" cy="461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/>
              <a:t>Guerrilla Marketing</a:t>
            </a:r>
          </a:p>
        </p:txBody>
      </p:sp>
      <p:sp>
        <p:nvSpPr>
          <p:cNvPr id="13" name="TextBox 17"/>
          <p:cNvSpPr txBox="1">
            <a:spLocks noChangeArrowheads="1"/>
          </p:cNvSpPr>
          <p:nvPr/>
        </p:nvSpPr>
        <p:spPr bwMode="auto">
          <a:xfrm>
            <a:off x="1949115" y="2805113"/>
            <a:ext cx="3124200" cy="23082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/>
              <a:t>Facilitates and encourages people to pass along a marketing message about a particular product or service</a:t>
            </a:r>
          </a:p>
        </p:txBody>
      </p: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6216315" y="2805113"/>
            <a:ext cx="3124200" cy="23082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/>
              <a:t>A low-budget approach to marketing that relies on ingenuity, cleverness, and surprise rather than traditional techniques</a:t>
            </a:r>
          </a:p>
        </p:txBody>
      </p:sp>
    </p:spTree>
    <p:extLst>
      <p:ext uri="{BB962C8B-B14F-4D97-AF65-F5344CB8AC3E}">
        <p14:creationId xmlns:p14="http://schemas.microsoft.com/office/powerpoint/2010/main" val="9353419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altLang="en-US" b="1" dirty="0"/>
              <a:t>Place</a:t>
            </a:r>
          </a:p>
          <a:p>
            <a:pPr marL="109537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Encompasses all the activities that move a firm’s product from its place of origin to the consumer.  </a:t>
            </a:r>
          </a:p>
          <a:p>
            <a:pPr marL="109537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The first choice a firm has to make regarding distribution is whether to sell its products directly to consumers or through intermediaries (such as wholesalers and retailers).</a:t>
            </a:r>
          </a:p>
          <a:p>
            <a:pPr marL="109537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Within most industries, both choices are available, so the decision typically depends on how a firm believes its target market wants to buy its product.</a:t>
            </a:r>
            <a:endParaRPr lang="en-US" alt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June 21,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36497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-342900">
              <a:buFont typeface="Wingdings" panose="05000000000000000000" pitchFamily="2" charset="2"/>
              <a:buChar char="§"/>
            </a:pPr>
            <a:endParaRPr lang="en-US" altLang="en-US" dirty="0"/>
          </a:p>
          <a:p>
            <a:endParaRPr lang="en-US" altLang="en-US" dirty="0"/>
          </a:p>
          <a:p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June 21,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3279648" y="13716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</a:rPr>
              <a:t>Selling Direct Vs. Selling Through an Intermediary</a:t>
            </a:r>
            <a:br>
              <a:rPr lang="en-US" altLang="en-US" b="1" dirty="0">
                <a:latin typeface="Times New Roman" panose="02020603050405020304" pitchFamily="18" charset="0"/>
              </a:rPr>
            </a:br>
            <a:endParaRPr lang="en-US" b="1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682496" y="1813077"/>
            <a:ext cx="8534400" cy="411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663696" y="1813077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834896" y="1889277"/>
            <a:ext cx="1752600" cy="7080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/>
              <a:t>Approach to Distribution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882896" y="1965477"/>
            <a:ext cx="2895600" cy="4000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/>
              <a:t>Description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987296" y="2956077"/>
            <a:ext cx="1371600" cy="7080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/>
              <a:t>Selling Direct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758696" y="4403877"/>
            <a:ext cx="1905000" cy="7080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/>
              <a:t>Selling Through Intermediaries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3816096" y="2879877"/>
            <a:ext cx="5943600" cy="7080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/>
              <a:t>Many firms sell direct to the customer, maintaining control of the distribution and sales process.  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3739896" y="4327677"/>
            <a:ext cx="5943600" cy="10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/>
              <a:t>Other firms sell through intermediaries and pass off their products to wholesalers who place them in retail outlets to be sold.  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682496" y="2575077"/>
            <a:ext cx="8534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682496" y="4175277"/>
            <a:ext cx="8534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9377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altLang="en-US" sz="2000" b="1" dirty="0" smtClean="0"/>
              <a:t>Important </a:t>
            </a:r>
            <a:r>
              <a:rPr lang="en-US" altLang="en-US" sz="2000" b="1" dirty="0"/>
              <a:t>Questions That All Start-ups Must Ask</a:t>
            </a:r>
          </a:p>
          <a:p>
            <a:pPr marL="109537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In order to succeed, a new firm must address this important issue: Who are our customers and how will we appeal to </a:t>
            </a:r>
            <a:r>
              <a:rPr lang="en-US" altLang="en-US" sz="2000" dirty="0" smtClean="0"/>
              <a:t>them?</a:t>
            </a:r>
          </a:p>
          <a:p>
            <a:pPr marL="109537" indent="-342900">
              <a:buFont typeface="Wingdings" panose="05000000000000000000" pitchFamily="2" charset="2"/>
              <a:buChar char="§"/>
            </a:pPr>
            <a:r>
              <a:rPr lang="en-US" altLang="en-US" sz="2000" dirty="0" smtClean="0"/>
              <a:t>A </a:t>
            </a:r>
            <a:r>
              <a:rPr lang="en-US" altLang="en-US" sz="2000" dirty="0"/>
              <a:t>well-managed start-up approaches this query by following a three-step process: </a:t>
            </a:r>
          </a:p>
          <a:p>
            <a:pPr lvl="1" indent="0"/>
            <a:r>
              <a:rPr lang="en-US" altLang="en-US" dirty="0"/>
              <a:t> </a:t>
            </a:r>
            <a:r>
              <a:rPr lang="en-US" altLang="en-US" dirty="0" smtClean="0"/>
              <a:t>   1) Segmenting </a:t>
            </a:r>
            <a:r>
              <a:rPr lang="en-US" altLang="en-US" dirty="0"/>
              <a:t>the </a:t>
            </a:r>
            <a:r>
              <a:rPr lang="en-US" altLang="en-US" dirty="0" smtClean="0"/>
              <a:t>market</a:t>
            </a:r>
          </a:p>
          <a:p>
            <a:pPr lvl="1" indent="0"/>
            <a:r>
              <a:rPr lang="en-US" altLang="en-US" dirty="0" smtClean="0"/>
              <a:t>    2) Selecting </a:t>
            </a:r>
            <a:r>
              <a:rPr lang="en-US" altLang="en-US" dirty="0"/>
              <a:t>a target </a:t>
            </a:r>
            <a:r>
              <a:rPr lang="en-US" altLang="en-US" dirty="0" smtClean="0"/>
              <a:t>market </a:t>
            </a:r>
          </a:p>
          <a:p>
            <a:pPr lvl="1" indent="0"/>
            <a:r>
              <a:rPr lang="en-US" altLang="en-US" dirty="0" smtClean="0"/>
              <a:t>    3) Establishing </a:t>
            </a:r>
            <a:r>
              <a:rPr lang="en-US" altLang="en-US" dirty="0"/>
              <a:t>a unique position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June 21,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11970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-342900">
              <a:buFont typeface="Wingdings" panose="05000000000000000000" pitchFamily="2" charset="2"/>
              <a:buChar char="§"/>
            </a:pPr>
            <a:endParaRPr lang="en-US" altLang="en-US" dirty="0"/>
          </a:p>
          <a:p>
            <a:endParaRPr lang="en-US" altLang="en-US" dirty="0"/>
          </a:p>
          <a:p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June 21,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3279648" y="13716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</a:rPr>
              <a:t>Selling Direct Vs. Selling Through an Intermediary</a:t>
            </a:r>
            <a:br>
              <a:rPr lang="en-US" altLang="en-US" b="1" dirty="0">
                <a:latin typeface="Times New Roman" panose="02020603050405020304" pitchFamily="18" charset="0"/>
              </a:rPr>
            </a:br>
            <a:endParaRPr lang="en-US" b="1" dirty="0"/>
          </a:p>
        </p:txBody>
      </p:sp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98906"/>
            <a:ext cx="8423275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60316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altLang="en-US" b="1" dirty="0"/>
              <a:t>Sales Process</a:t>
            </a:r>
          </a:p>
          <a:p>
            <a:pPr marL="109537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A firm’s sales process (or sales funnel) depicts the steps it goes through to identify prospects and close sales.</a:t>
            </a:r>
          </a:p>
          <a:p>
            <a:pPr marL="109537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A formal sales process involves a number of identifiable steps.</a:t>
            </a:r>
          </a:p>
          <a:p>
            <a:pPr indent="0"/>
            <a:r>
              <a:rPr lang="en-US" altLang="en-US" sz="2000" dirty="0"/>
              <a:t>Importance of Process</a:t>
            </a:r>
          </a:p>
          <a:p>
            <a:pPr marL="109537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Some companies simply wing it when it comes to sales, which isn’t recommended.</a:t>
            </a:r>
          </a:p>
          <a:p>
            <a:pPr marL="109537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It’s much better to have a well thought-out approach to prospecting customers and closing sales.</a:t>
            </a:r>
            <a:endParaRPr lang="en-US" alt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June 21,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53001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altLang="en-US" b="1" dirty="0"/>
              <a:t>Sales </a:t>
            </a:r>
            <a:r>
              <a:rPr lang="en-US" altLang="en-US" b="1" dirty="0" smtClean="0"/>
              <a:t>Process</a:t>
            </a:r>
            <a:endParaRPr lang="en-US" alt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June 21,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pic>
        <p:nvPicPr>
          <p:cNvPr id="7" name="Picture 7" descr="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049" y="2052220"/>
            <a:ext cx="6589294" cy="384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4318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64820"/>
            <a:ext cx="5340096" cy="4343400"/>
          </a:xfrm>
        </p:spPr>
        <p:txBody>
          <a:bodyPr/>
          <a:lstStyle/>
          <a:p>
            <a:r>
              <a:rPr lang="en-US" b="1" dirty="0" smtClean="0"/>
              <a:t>Sales Process</a:t>
            </a:r>
          </a:p>
          <a:p>
            <a:r>
              <a:rPr lang="en-US" sz="1800" dirty="0" smtClean="0"/>
              <a:t>Usefulness of Sales Process</a:t>
            </a:r>
          </a:p>
          <a:p>
            <a:pPr marL="52387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Mapping the sales process in the manner shown on the previous slide provides a standard method for a firm’s employees to use, and provides a starting point for careful analysis and continuous improvement.</a:t>
            </a:r>
          </a:p>
          <a:p>
            <a:pPr marL="52387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Often, when companies lose an important sale they’ll find that an important step in the sales process was missed or mishandled.</a:t>
            </a:r>
          </a:p>
          <a:p>
            <a:pPr marL="52387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Having a well thought-out sales process, along with appropriate follow-through, can dramatically improve a company’s sales performance.</a:t>
            </a:r>
          </a:p>
          <a:p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June 21,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26884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-342900">
              <a:buFont typeface="Wingdings" panose="05000000000000000000" pitchFamily="2" charset="2"/>
              <a:buChar char="§"/>
            </a:pPr>
            <a:endParaRPr lang="en-US" altLang="en-US" dirty="0"/>
          </a:p>
          <a:p>
            <a:endParaRPr lang="en-US" altLang="en-US" dirty="0"/>
          </a:p>
          <a:p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June 21,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66791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-342900">
              <a:buFont typeface="Wingdings" panose="05000000000000000000" pitchFamily="2" charset="2"/>
              <a:buChar char="§"/>
            </a:pPr>
            <a:endParaRPr lang="en-US" altLang="en-US" dirty="0"/>
          </a:p>
          <a:p>
            <a:endParaRPr lang="en-US" altLang="en-US" dirty="0"/>
          </a:p>
          <a:p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June 21,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1973179" y="1600200"/>
            <a:ext cx="8293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</a:rPr>
              <a:t>The Process of Selecting a Target Market and Positioning Strategy</a:t>
            </a:r>
            <a:endParaRPr lang="en-US" b="1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952" y="2198132"/>
            <a:ext cx="8599487" cy="282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76809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altLang="en-US" b="1" dirty="0"/>
              <a:t>Segmenting the </a:t>
            </a:r>
            <a:r>
              <a:rPr lang="en-US" altLang="en-US" b="1" dirty="0" smtClean="0"/>
              <a:t>Market</a:t>
            </a:r>
          </a:p>
          <a:p>
            <a:pPr indent="0"/>
            <a:r>
              <a:rPr lang="en-US" altLang="en-US" dirty="0" smtClean="0"/>
              <a:t>Involves studying a firm’s industry and determining the different target markets in that industry.</a:t>
            </a:r>
          </a:p>
          <a:p>
            <a:pPr indent="0"/>
            <a:r>
              <a:rPr lang="en-US" altLang="en-US" dirty="0" smtClean="0"/>
              <a:t>Markets can be segmented in a number of different ways, including</a:t>
            </a:r>
          </a:p>
          <a:p>
            <a:pPr indent="0"/>
            <a:r>
              <a:rPr lang="en-US" altLang="en-US" dirty="0" smtClean="0"/>
              <a:t>  - Product type</a:t>
            </a:r>
          </a:p>
          <a:p>
            <a:pPr indent="0"/>
            <a:r>
              <a:rPr lang="en-US" altLang="en-US" dirty="0" smtClean="0"/>
              <a:t>  - Geography (city, state, region)</a:t>
            </a:r>
          </a:p>
          <a:p>
            <a:pPr indent="0"/>
            <a:r>
              <a:rPr lang="en-US" altLang="en-US" dirty="0" smtClean="0"/>
              <a:t>  - Demographic variables </a:t>
            </a:r>
          </a:p>
          <a:p>
            <a:pPr indent="0"/>
            <a:endParaRPr lang="en-US" alt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June 21,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62617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b="1" smtClean="0"/>
              <a:pPr>
                <a:defRPr/>
              </a:pPr>
              <a:t>June 21, 2015</a:t>
            </a:fld>
            <a:endParaRPr lang="en-US" altLang="en-US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b="1" smtClean="0"/>
              <a:pPr>
                <a:defRPr/>
              </a:pPr>
              <a:t>5</a:t>
            </a:fld>
            <a:endParaRPr lang="en-US" altLang="en-US" b="1"/>
          </a:p>
        </p:txBody>
      </p:sp>
      <p:sp>
        <p:nvSpPr>
          <p:cNvPr id="3" name="Rectangle 2"/>
          <p:cNvSpPr/>
          <p:nvPr/>
        </p:nvSpPr>
        <p:spPr>
          <a:xfrm>
            <a:off x="2277978" y="1277034"/>
            <a:ext cx="81333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</a:rPr>
              <a:t>Example: Segmenting the Dance Studio Market by Customers Served</a:t>
            </a:r>
            <a:endParaRPr lang="en-US" b="1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483895" y="2027366"/>
            <a:ext cx="2667000" cy="2971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/>
              <a:t> </a:t>
            </a:r>
          </a:p>
        </p:txBody>
      </p:sp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1331495" y="2103566"/>
            <a:ext cx="2971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000"/>
              <a:t>Professional Dancing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483895" y="2560766"/>
            <a:ext cx="2667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5"/>
          <p:cNvSpPr txBox="1">
            <a:spLocks noChangeArrowheads="1"/>
          </p:cNvSpPr>
          <p:nvPr/>
        </p:nvSpPr>
        <p:spPr bwMode="auto">
          <a:xfrm>
            <a:off x="1560095" y="2636966"/>
            <a:ext cx="25146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000"/>
              <a:t>Serious </a:t>
            </a:r>
          </a:p>
          <a:p>
            <a:pPr algn="ctr" eaLnBrk="1" hangingPunct="1"/>
            <a:r>
              <a:rPr lang="en-US" altLang="en-US" sz="2000"/>
              <a:t>dancers who aspire</a:t>
            </a:r>
          </a:p>
          <a:p>
            <a:pPr algn="ctr" eaLnBrk="1" hangingPunct="1"/>
            <a:r>
              <a:rPr lang="en-US" altLang="en-US" sz="2000"/>
              <a:t>to make a living</a:t>
            </a:r>
          </a:p>
          <a:p>
            <a:pPr algn="ctr" eaLnBrk="1" hangingPunct="1"/>
            <a:r>
              <a:rPr lang="en-US" altLang="en-US" sz="2000"/>
              <a:t>dancing in Broadway</a:t>
            </a:r>
          </a:p>
          <a:p>
            <a:pPr algn="ctr" eaLnBrk="1" hangingPunct="1"/>
            <a:r>
              <a:rPr lang="en-US" altLang="en-US" sz="2000"/>
              <a:t>plays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455695" y="2027366"/>
            <a:ext cx="2667000" cy="2971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/>
              <a:t> </a:t>
            </a:r>
          </a:p>
        </p:txBody>
      </p:sp>
      <p:sp>
        <p:nvSpPr>
          <p:cNvPr id="12" name="TextBox 17"/>
          <p:cNvSpPr txBox="1">
            <a:spLocks noChangeArrowheads="1"/>
          </p:cNvSpPr>
          <p:nvPr/>
        </p:nvSpPr>
        <p:spPr bwMode="auto">
          <a:xfrm>
            <a:off x="4303295" y="2103566"/>
            <a:ext cx="2971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000"/>
              <a:t>Adult Dancing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455695" y="2560766"/>
            <a:ext cx="2667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9"/>
          <p:cNvSpPr txBox="1">
            <a:spLocks noChangeArrowheads="1"/>
          </p:cNvSpPr>
          <p:nvPr/>
        </p:nvSpPr>
        <p:spPr bwMode="auto">
          <a:xfrm>
            <a:off x="4531895" y="2636966"/>
            <a:ext cx="25146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000"/>
              <a:t>Ballroom and other</a:t>
            </a:r>
          </a:p>
          <a:p>
            <a:pPr algn="ctr" eaLnBrk="1" hangingPunct="1"/>
            <a:r>
              <a:rPr lang="en-US" altLang="en-US" sz="2000"/>
              <a:t>types of dancing</a:t>
            </a:r>
          </a:p>
          <a:p>
            <a:pPr algn="ctr" eaLnBrk="1" hangingPunct="1"/>
            <a:r>
              <a:rPr lang="en-US" altLang="en-US" sz="2000"/>
              <a:t>for adults who want</a:t>
            </a:r>
          </a:p>
          <a:p>
            <a:pPr algn="ctr" eaLnBrk="1" hangingPunct="1"/>
            <a:r>
              <a:rPr lang="en-US" altLang="en-US" sz="2000"/>
              <a:t>to learn dance for</a:t>
            </a:r>
          </a:p>
          <a:p>
            <a:pPr algn="ctr" eaLnBrk="1" hangingPunct="1"/>
            <a:r>
              <a:rPr lang="en-US" altLang="en-US" sz="2000"/>
              <a:t>recreation and fun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7351295" y="2027366"/>
            <a:ext cx="2667000" cy="2971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/>
              <a:t> </a:t>
            </a:r>
          </a:p>
        </p:txBody>
      </p:sp>
      <p:sp>
        <p:nvSpPr>
          <p:cNvPr id="16" name="TextBox 21"/>
          <p:cNvSpPr txBox="1">
            <a:spLocks noChangeArrowheads="1"/>
          </p:cNvSpPr>
          <p:nvPr/>
        </p:nvSpPr>
        <p:spPr bwMode="auto">
          <a:xfrm>
            <a:off x="7198895" y="2103566"/>
            <a:ext cx="2971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000"/>
              <a:t>Youth Dancing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7351295" y="2560766"/>
            <a:ext cx="2667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3"/>
          <p:cNvSpPr txBox="1">
            <a:spLocks noChangeArrowheads="1"/>
          </p:cNvSpPr>
          <p:nvPr/>
        </p:nvSpPr>
        <p:spPr bwMode="auto">
          <a:xfrm>
            <a:off x="7427495" y="2636966"/>
            <a:ext cx="25146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000"/>
              <a:t>Ballet and other types of dancing for young girls who want to learn to dance to develop poise and grace</a:t>
            </a:r>
          </a:p>
        </p:txBody>
      </p:sp>
    </p:spTree>
    <p:extLst>
      <p:ext uri="{BB962C8B-B14F-4D97-AF65-F5344CB8AC3E}">
        <p14:creationId xmlns:p14="http://schemas.microsoft.com/office/powerpoint/2010/main" val="6096789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altLang="en-US" b="1" dirty="0"/>
              <a:t>Target </a:t>
            </a:r>
            <a:r>
              <a:rPr lang="en-US" altLang="en-US" b="1" dirty="0" smtClean="0"/>
              <a:t>Market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200" dirty="0"/>
              <a:t>Once a firm has segmented </a:t>
            </a:r>
            <a:r>
              <a:rPr lang="en-US" altLang="en-US" sz="2200" dirty="0" smtClean="0"/>
              <a:t>the </a:t>
            </a:r>
            <a:r>
              <a:rPr lang="en-US" altLang="en-US" sz="2200" dirty="0"/>
              <a:t>market, a target </a:t>
            </a:r>
            <a:r>
              <a:rPr lang="en-US" altLang="en-US" sz="2200" dirty="0" smtClean="0"/>
              <a:t>market </a:t>
            </a:r>
            <a:r>
              <a:rPr lang="en-US" altLang="en-US" sz="2200" dirty="0"/>
              <a:t>must be </a:t>
            </a:r>
            <a:r>
              <a:rPr lang="en-US" altLang="en-US" sz="2200" dirty="0" smtClean="0"/>
              <a:t>chosen.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200" dirty="0" smtClean="0"/>
              <a:t>The </a:t>
            </a:r>
            <a:r>
              <a:rPr lang="en-US" altLang="en-US" sz="2200" dirty="0"/>
              <a:t>market must be </a:t>
            </a:r>
            <a:r>
              <a:rPr lang="en-US" altLang="en-US" sz="2200" dirty="0" smtClean="0"/>
              <a:t>sufficiently </a:t>
            </a:r>
            <a:r>
              <a:rPr lang="en-US" altLang="en-US" sz="2200" dirty="0"/>
              <a:t>attractive and the firm must </a:t>
            </a:r>
            <a:r>
              <a:rPr lang="en-US" altLang="en-US" sz="2200" dirty="0" smtClean="0"/>
              <a:t>have </a:t>
            </a:r>
            <a:r>
              <a:rPr lang="en-US" altLang="en-US" sz="2200" dirty="0"/>
              <a:t>the capability to serve it.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200" dirty="0" smtClean="0"/>
              <a:t>By </a:t>
            </a:r>
            <a:r>
              <a:rPr lang="en-US" altLang="en-US" sz="2200" dirty="0"/>
              <a:t>focusing on a clearly </a:t>
            </a:r>
            <a:r>
              <a:rPr lang="en-US" altLang="en-US" sz="2200" dirty="0" smtClean="0"/>
              <a:t>defined </a:t>
            </a:r>
            <a:r>
              <a:rPr lang="en-US" altLang="en-US" sz="2200" dirty="0"/>
              <a:t>market, a firm can become </a:t>
            </a:r>
            <a:r>
              <a:rPr lang="en-US" altLang="en-US" sz="2200" dirty="0" smtClean="0"/>
              <a:t>an </a:t>
            </a:r>
            <a:r>
              <a:rPr lang="en-US" altLang="en-US" sz="2200" dirty="0"/>
              <a:t>expert in that market and </a:t>
            </a:r>
            <a:r>
              <a:rPr lang="en-US" altLang="en-US" sz="2200" dirty="0" smtClean="0"/>
              <a:t>then be </a:t>
            </a:r>
            <a:r>
              <a:rPr lang="en-US" altLang="en-US" sz="2200" dirty="0"/>
              <a:t>able to provide customers </a:t>
            </a:r>
            <a:r>
              <a:rPr lang="en-US" altLang="en-US" sz="2200" dirty="0" smtClean="0"/>
              <a:t>a high </a:t>
            </a:r>
            <a:r>
              <a:rPr lang="en-US" altLang="en-US" sz="2200" dirty="0"/>
              <a:t>level of service.</a:t>
            </a:r>
          </a:p>
          <a:p>
            <a:pPr indent="0"/>
            <a:endParaRPr lang="en-US" alt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June 21,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84192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altLang="en-US" b="1" dirty="0" smtClean="0"/>
              <a:t>Positioning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dirty="0"/>
              <a:t>After selecting a target market, </a:t>
            </a:r>
            <a:r>
              <a:rPr lang="en-US" altLang="en-US" dirty="0" smtClean="0"/>
              <a:t>the firm’s </a:t>
            </a:r>
            <a:r>
              <a:rPr lang="en-US" altLang="en-US" dirty="0"/>
              <a:t>next step is to establish a </a:t>
            </a:r>
            <a:r>
              <a:rPr lang="en-US" altLang="en-US" dirty="0" smtClean="0"/>
              <a:t>“</a:t>
            </a:r>
            <a:r>
              <a:rPr lang="en-US" altLang="en-US" dirty="0"/>
              <a:t>position” within the market </a:t>
            </a:r>
            <a:r>
              <a:rPr lang="en-US" altLang="en-US" dirty="0" smtClean="0"/>
              <a:t>that differentiates </a:t>
            </a:r>
            <a:r>
              <a:rPr lang="en-US" altLang="en-US" dirty="0"/>
              <a:t>it from its rivals.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dirty="0" smtClean="0"/>
              <a:t>A </a:t>
            </a:r>
            <a:r>
              <a:rPr lang="en-US" altLang="en-US" dirty="0"/>
              <a:t>“position” is the part of a </a:t>
            </a:r>
            <a:r>
              <a:rPr lang="en-US" altLang="en-US" dirty="0" smtClean="0"/>
              <a:t>market </a:t>
            </a:r>
            <a:r>
              <a:rPr lang="en-US" altLang="en-US" dirty="0"/>
              <a:t>that the firm is claiming as its own.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dirty="0" smtClean="0"/>
              <a:t>A </a:t>
            </a:r>
            <a:r>
              <a:rPr lang="en-US" altLang="en-US" dirty="0"/>
              <a:t>firm establishes a </a:t>
            </a:r>
            <a:r>
              <a:rPr lang="en-US" altLang="en-US" dirty="0" smtClean="0"/>
              <a:t>unique </a:t>
            </a:r>
            <a:r>
              <a:rPr lang="en-US" altLang="en-US" dirty="0"/>
              <a:t>position in its customers’ </a:t>
            </a:r>
            <a:r>
              <a:rPr lang="en-US" altLang="en-US" dirty="0" smtClean="0"/>
              <a:t>minds </a:t>
            </a:r>
            <a:r>
              <a:rPr lang="en-US" altLang="en-US" dirty="0"/>
              <a:t>by drawing attention to two </a:t>
            </a:r>
            <a:r>
              <a:rPr lang="en-US" altLang="en-US" dirty="0" smtClean="0"/>
              <a:t>or </a:t>
            </a:r>
            <a:r>
              <a:rPr lang="en-US" altLang="en-US" dirty="0"/>
              <a:t>three of the product’s attributes.</a:t>
            </a:r>
          </a:p>
          <a:p>
            <a:pPr indent="0"/>
            <a:endParaRPr lang="en-US" alt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June 21,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64521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altLang="en-US" b="1" dirty="0" smtClean="0"/>
              <a:t>Positioning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Firms often develop a “tagline” to reinforce the position they have staked out in their market, or a phrase that is used consistently in a company’s literature and thus becomes associated with the company.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An example is Nike’s familiar tagline, “Just do it.”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The beauty of this simple three-word expression is that it applies equally to a 21-year-old triathlete and a 65-year-old mall walker.</a:t>
            </a:r>
          </a:p>
          <a:p>
            <a:pPr indent="0"/>
            <a:endParaRPr lang="en-US" alt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June 21,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896" y="1652336"/>
            <a:ext cx="5078297" cy="330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29528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U_Template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SU_Template_3_unlocked_16x9.pptx" id="{C318BF60-B0BB-4DBF-8E6E-1103FAD5F9E9}" vid="{C4DAC851-8987-4FA7-8428-ECE9E24E79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OSU_Template_3_unlocked_16x9</Template>
  <TotalTime>754</TotalTime>
  <Words>1976</Words>
  <Application>Microsoft Office PowerPoint</Application>
  <PresentationFormat>Widescreen</PresentationFormat>
  <Paragraphs>296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MS PGothic</vt:lpstr>
      <vt:lpstr>MS PGothic</vt:lpstr>
      <vt:lpstr>Arial</vt:lpstr>
      <vt:lpstr>Calibri</vt:lpstr>
      <vt:lpstr>Cambria</vt:lpstr>
      <vt:lpstr>Palatino</vt:lpstr>
      <vt:lpstr>Tahoma</vt:lpstr>
      <vt:lpstr>Times</vt:lpstr>
      <vt:lpstr>Times New Roman</vt:lpstr>
      <vt:lpstr>Wingdings</vt:lpstr>
      <vt:lpstr>OSU_Template</vt:lpstr>
      <vt:lpstr>Ba 260: Lecture 11</vt:lpstr>
      <vt:lpstr>Ba 260: Lecture 11</vt:lpstr>
      <vt:lpstr>Ba 260: Lecture 11</vt:lpstr>
      <vt:lpstr>Ba 260: Lecture 11</vt:lpstr>
      <vt:lpstr>Ba 260: Lecture 11</vt:lpstr>
      <vt:lpstr>Ba 260: Lecture 11</vt:lpstr>
      <vt:lpstr>Ba 260: Lecture 11</vt:lpstr>
      <vt:lpstr>Ba 260: Lecture 11</vt:lpstr>
      <vt:lpstr>Ba 260: Lecture 11</vt:lpstr>
      <vt:lpstr>Ba 260: Lecture 11</vt:lpstr>
      <vt:lpstr>Ba 260: Lecture 11</vt:lpstr>
      <vt:lpstr>Ba 260: Lecture 11</vt:lpstr>
      <vt:lpstr>Ba 260: Lecture 11</vt:lpstr>
      <vt:lpstr>Ba 260: Lecture 11</vt:lpstr>
      <vt:lpstr>Ba 260: Lecture 11</vt:lpstr>
      <vt:lpstr>Ba 260: Lecture 11</vt:lpstr>
      <vt:lpstr>Ba 260: Lecture 11</vt:lpstr>
      <vt:lpstr>Ba 260: Lecture 11</vt:lpstr>
      <vt:lpstr>Ba 260: Lecture 11</vt:lpstr>
      <vt:lpstr>Ba 260: Lecture 11</vt:lpstr>
      <vt:lpstr>Ba 260: Lecture 11</vt:lpstr>
      <vt:lpstr>Ba 260: Lecture 11</vt:lpstr>
      <vt:lpstr>Ba 260: Lecture 11</vt:lpstr>
      <vt:lpstr>Ba 260: Lecture 11</vt:lpstr>
      <vt:lpstr>Ba 260: Lecture 11</vt:lpstr>
      <vt:lpstr>Ba 260: Lecture 11</vt:lpstr>
      <vt:lpstr>Ba 260: Lecture 11</vt:lpstr>
      <vt:lpstr>Ba 260: Lecture 11</vt:lpstr>
      <vt:lpstr>Ba 260: Lecture 11</vt:lpstr>
      <vt:lpstr>Ba 260: Lecture 11</vt:lpstr>
      <vt:lpstr>Ba 260: Lecture 11</vt:lpstr>
      <vt:lpstr>Ba 260: Lecture 11</vt:lpstr>
      <vt:lpstr>Ba 260: Lecture 11</vt:lpstr>
      <vt:lpstr>Ba 260: Lecture 11</vt:lpstr>
    </vt:vector>
  </TitlesOfParts>
  <Company>Oregon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Vasquez, David</dc:creator>
  <cp:lastModifiedBy>Vasquez, David</cp:lastModifiedBy>
  <cp:revision>108</cp:revision>
  <cp:lastPrinted>2015-04-30T19:20:56Z</cp:lastPrinted>
  <dcterms:created xsi:type="dcterms:W3CDTF">2015-04-25T20:13:14Z</dcterms:created>
  <dcterms:modified xsi:type="dcterms:W3CDTF">2015-06-21T22:04:19Z</dcterms:modified>
</cp:coreProperties>
</file>