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86" r:id="rId2"/>
    <p:sldId id="290" r:id="rId3"/>
    <p:sldId id="339" r:id="rId4"/>
    <p:sldId id="329" r:id="rId5"/>
    <p:sldId id="340" r:id="rId6"/>
    <p:sldId id="330" r:id="rId7"/>
    <p:sldId id="331" r:id="rId8"/>
    <p:sldId id="341" r:id="rId9"/>
    <p:sldId id="332" r:id="rId10"/>
    <p:sldId id="333" r:id="rId11"/>
    <p:sldId id="345" r:id="rId12"/>
    <p:sldId id="334" r:id="rId13"/>
    <p:sldId id="342" r:id="rId14"/>
    <p:sldId id="343" r:id="rId15"/>
    <p:sldId id="344" r:id="rId16"/>
    <p:sldId id="346" r:id="rId17"/>
    <p:sldId id="347" r:id="rId18"/>
    <p:sldId id="348" r:id="rId19"/>
    <p:sldId id="335" r:id="rId20"/>
    <p:sldId id="349" r:id="rId21"/>
    <p:sldId id="336" r:id="rId22"/>
    <p:sldId id="350" r:id="rId23"/>
  </p:sldIdLst>
  <p:sldSz cx="12192000" cy="6858000"/>
  <p:notesSz cx="7010400" cy="92964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Palatino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7445" autoAdjust="0"/>
  </p:normalViewPr>
  <p:slideViewPr>
    <p:cSldViewPr snapToGrid="0" snapToObjects="1">
      <p:cViewPr varScale="1">
        <p:scale>
          <a:sx n="90" d="100"/>
          <a:sy n="90" d="100"/>
        </p:scale>
        <p:origin x="1332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38BCD2C-452B-4257-84E8-438A88AA7A18}" type="datetimeFigureOut">
              <a:rPr lang="en-US" altLang="en-US"/>
              <a:pPr>
                <a:defRPr/>
              </a:pPr>
              <a:t>7/3/2015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29D1E66-5FCE-45E8-933C-BCE9D672EA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3042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E9659B8-025A-484A-A951-B1F411373DA5}" type="datetimeFigureOut">
              <a:rPr lang="en-US" altLang="en-US"/>
              <a:pPr>
                <a:defRPr/>
              </a:pPr>
              <a:t>7/3/2015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88334D40-2BDF-4E8D-9462-42D9DAE570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43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0"/>
            <a:ext cx="12323763" cy="6958013"/>
          </a:xfrm>
          <a:prstGeom prst="rect">
            <a:avLst/>
          </a:prstGeom>
          <a:solidFill>
            <a:srgbClr val="FDFFFB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379413" y="301625"/>
            <a:ext cx="11630025" cy="1984375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pic>
        <p:nvPicPr>
          <p:cNvPr id="12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155575"/>
            <a:ext cx="1477962" cy="157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39311" y="301752"/>
            <a:ext cx="8534400" cy="1371600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47040" y="1804308"/>
            <a:ext cx="8534400" cy="457200"/>
          </a:xfrm>
        </p:spPr>
        <p:txBody>
          <a:bodyPr/>
          <a:lstStyle>
            <a:lvl1pPr marL="0" indent="0" algn="l">
              <a:buFont typeface="Times" pitchFamily="-96" charset="0"/>
              <a:buNone/>
              <a:def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/>
                <a:ea typeface="+mn-ea"/>
                <a:cs typeface="Calibri"/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5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378884" y="2369374"/>
            <a:ext cx="41486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6" name="Picture Placeholder 4"/>
          <p:cNvSpPr>
            <a:spLocks noGrp="1"/>
          </p:cNvSpPr>
          <p:nvPr>
            <p:ph type="pic" sz="quarter" idx="11"/>
          </p:nvPr>
        </p:nvSpPr>
        <p:spPr>
          <a:xfrm>
            <a:off x="4618567" y="2369374"/>
            <a:ext cx="3615267" cy="2068513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2"/>
          </p:nvPr>
        </p:nvSpPr>
        <p:spPr>
          <a:xfrm>
            <a:off x="8335434" y="2369373"/>
            <a:ext cx="3674229" cy="419735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8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563918" y="4495037"/>
            <a:ext cx="1669916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29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4618567" y="4495037"/>
            <a:ext cx="1847851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30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378884" y="4495037"/>
            <a:ext cx="4148667" cy="2071687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73616870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172A4-5616-4936-BF01-5FC24026BA39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6C7F3-8BA9-4D04-BE52-2829CA6DCD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1304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EE162-0366-4510-BA8E-D536E892A121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50B7B-B0EF-43F0-94AA-03BBC403C4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336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number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C5AEB-E039-4F24-9EEC-97BADDE6F4BA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7" name="Slide Number Placeholder 11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536AF0-D832-402A-88D0-400C464DE3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00640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1143000" indent="-228600">
              <a:buFont typeface="Arial"/>
              <a:buChar char="•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2A70D3-7765-422D-BE1A-1BAFE754A774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07B2F6-BFFF-46E7-B2D7-3602D923DD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357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no bullets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267A8-B9CD-4583-9574-3FB06E199725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D0DB0B-0FE5-4956-89DD-90B8D9B4FA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3583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54496" y="1371600"/>
            <a:ext cx="5340096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07A60-C38B-49A3-8AE3-E18253920C0B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F35C92-81C7-4B38-BD31-3E624B4794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0898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B528-8234-4241-A561-25F6B99752D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F152C0-C521-4237-B365-702B48AE96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046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Layout No Tag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9A27-3375-4D82-8A8E-9AA3E9AE9121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3E5CFF-0D6F-4542-8EF5-141E8F5DC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6801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defRPr/>
            </a:lvl4pPr>
            <a:lvl5pPr marL="114300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72B8C-8E19-436C-BF3C-FCD14218F216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EB0F87-3892-47EE-93AC-EF5F8D807D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09508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4888F-702D-4239-8068-3D1E4930F00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9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9029CC-0A83-4A3D-BC15-7A9F9A1B30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11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61291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w/bullets and thumbn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315200" cy="4343400"/>
          </a:xfrm>
        </p:spPr>
        <p:txBody>
          <a:bodyPr/>
          <a:lstStyle>
            <a:lvl1pPr marL="228600" indent="-228600">
              <a:buFont typeface="Arial"/>
              <a:buChar char="•"/>
              <a:defRPr sz="2400"/>
            </a:lvl1pPr>
            <a:lvl2pPr marL="457200" indent="-228600">
              <a:buFont typeface="Arial"/>
              <a:buChar char="•"/>
              <a:defRPr sz="2000"/>
            </a:lvl2pPr>
            <a:lvl3pPr marL="685800" indent="-228600">
              <a:buFont typeface="Arial"/>
              <a:buChar char="•"/>
              <a:defRPr/>
            </a:lvl3pPr>
            <a:lvl4pPr marL="914400" indent="-228600">
              <a:buFont typeface="Arial"/>
              <a:buChar char="•"/>
              <a:defRPr/>
            </a:lvl4pPr>
            <a:lvl5pPr marL="9144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8229600" y="1371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1"/>
          </p:nvPr>
        </p:nvSpPr>
        <p:spPr>
          <a:xfrm>
            <a:off x="8229600" y="3657600"/>
            <a:ext cx="3352800" cy="2057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6479B-2BC0-4626-91C0-FE6BBCCAC509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FCDAD-A820-4EFD-992D-C0BC80B349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Footer Placeholder 1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417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wid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371599"/>
            <a:ext cx="10972800" cy="4343400"/>
          </a:xfrm>
        </p:spPr>
        <p:txBody>
          <a:bodyPr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F580D3-9DE6-41DD-A4F7-9917A41B13E0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AEB8B-7B4A-410E-8C8B-2CB88432E1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3936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17517B-D041-4644-8922-F2DE4A9DACB3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CA214-15B2-4058-B7CD-9B6162027E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0229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Full width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0" indent="4763">
              <a:buNone/>
              <a:defRPr sz="2400"/>
            </a:lvl1pPr>
            <a:lvl2pPr marL="0" indent="0">
              <a:spcBef>
                <a:spcPts val="900"/>
              </a:spcBef>
              <a:buNone/>
              <a:defRPr sz="2000"/>
            </a:lvl2pPr>
            <a:lvl3pPr marL="0" indent="4763">
              <a:buNone/>
              <a:defRPr/>
            </a:lvl3pPr>
            <a:lvl4pPr marL="3175" indent="-3175">
              <a:buNone/>
              <a:defRPr/>
            </a:lvl4pPr>
            <a:lvl5pPr marL="0" indent="1588" defTabSz="919163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91BA0C-0E22-4D34-A8B2-64C7F9123AA3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9823C7-9A65-42D6-B83D-789BEBD0B4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72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width w/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343400"/>
          </a:xfr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  <a:lvl2pPr marL="682625" indent="-230188">
              <a:buFont typeface="Arial"/>
              <a:buChar char="•"/>
              <a:defRPr sz="2000"/>
            </a:lvl2pPr>
            <a:lvl3pPr marL="920750" indent="-228600">
              <a:buFont typeface="Arial"/>
              <a:buChar char="•"/>
              <a:defRPr/>
            </a:lvl3pPr>
            <a:lvl4pPr marL="1138238" indent="-228600">
              <a:defRPr/>
            </a:lvl4pPr>
            <a:lvl5pPr marL="1377950" indent="-228600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01379-2F4D-4E5D-B507-8B5868FC1D5D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CD084-5612-4A41-99D7-945B78B2A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0038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5486400" cy="4343400"/>
          </a:xfrm>
        </p:spPr>
        <p:txBody>
          <a:bodyPr/>
          <a:lstStyle>
            <a:lvl1pPr marL="0" algn="l">
              <a:buFontTx/>
              <a:buNone/>
              <a:defRPr sz="2400"/>
            </a:lvl1pPr>
            <a:lvl2pPr marL="0">
              <a:buFontTx/>
              <a:buNone/>
              <a:defRPr sz="2000"/>
            </a:lvl2pPr>
            <a:lvl3pPr marL="0">
              <a:buFontTx/>
              <a:buNone/>
              <a:defRPr/>
            </a:lvl3pPr>
            <a:lvl4pPr marL="0">
              <a:buFontTx/>
              <a:buNone/>
              <a:defRPr/>
            </a:lvl4pPr>
            <a:lvl5pPr marL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6400800" y="1371600"/>
            <a:ext cx="5181600" cy="4343400"/>
          </a:xfrm>
        </p:spPr>
        <p:txBody>
          <a:bodyPr>
            <a:normAutofit/>
          </a:bodyPr>
          <a:lstStyle/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D8D568-8E09-497E-9DCD-71F24DECEFBE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40F0E-7FA3-473D-90FB-091AD16242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7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720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ChangeArrowheads="1"/>
          </p:cNvSpPr>
          <p:nvPr/>
        </p:nvSpPr>
        <p:spPr bwMode="auto">
          <a:xfrm>
            <a:off x="366713" y="246063"/>
            <a:ext cx="11458575" cy="6362700"/>
          </a:xfrm>
          <a:prstGeom prst="rect">
            <a:avLst/>
          </a:prstGeom>
          <a:solidFill>
            <a:srgbClr val="FDFFF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alatino" charset="0"/>
                <a:ea typeface="MS PGothic" panose="020B0600070205080204" pitchFamily="34" charset="-128"/>
              </a:defRPr>
            </a:lvl9pPr>
          </a:lstStyle>
          <a:p>
            <a:pPr defTabSz="914400">
              <a:defRPr/>
            </a:pPr>
            <a:endParaRPr lang="en-US" altLang="en-US" sz="2400">
              <a:solidFill>
                <a:srgbClr val="999999"/>
              </a:solidFill>
              <a:latin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03238"/>
            <a:ext cx="10972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609600" y="6354763"/>
            <a:ext cx="3860800" cy="182562"/>
          </a:xfrm>
          <a:prstGeom prst="rect">
            <a:avLst/>
          </a:prstGeom>
        </p:spPr>
        <p:txBody>
          <a:bodyPr vert="horz" lIns="91440" tIns="0" rIns="91440" bIns="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 b="0" i="0">
                <a:solidFill>
                  <a:srgbClr val="717171"/>
                </a:solidFill>
                <a:latin typeface="Calibri"/>
                <a:ea typeface="+mn-ea"/>
                <a:cs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172200"/>
            <a:ext cx="2438400" cy="182563"/>
          </a:xfrm>
          <a:prstGeom prst="rect">
            <a:avLst/>
          </a:prstGeom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A7882534-CCEE-45A3-917E-6649B41F0D67}" type="datetime4">
              <a:rPr lang="en-US" altLang="en-US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4"/>
          </p:nvPr>
        </p:nvSpPr>
        <p:spPr>
          <a:xfrm>
            <a:off x="609600" y="5991225"/>
            <a:ext cx="487363" cy="182563"/>
          </a:xfrm>
          <a:prstGeom prst="rect">
            <a:avLst/>
          </a:prstGeom>
        </p:spPr>
        <p:txBody>
          <a:bodyPr vert="horz" wrap="square" lIns="91440" tIns="0" rIns="0" bIns="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100">
                <a:solidFill>
                  <a:srgbClr val="71717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E0708C07-DEEB-4C88-B07A-F5EE67F02D7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2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0650" y="5776913"/>
            <a:ext cx="164782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lang="en-US" sz="2400" b="1" kern="1200" dirty="0">
          <a:solidFill>
            <a:srgbClr val="595959"/>
          </a:solidFill>
          <a:latin typeface="Cambria"/>
          <a:ea typeface="MS PGothic" panose="020B0600070205080204" pitchFamily="34" charset="-128"/>
          <a:cs typeface="Cambria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595959"/>
          </a:solidFill>
          <a:effectLst>
            <a:outerShdw blurRad="38100" dist="38100" dir="2700000" algn="tl">
              <a:srgbClr val="000000"/>
            </a:outerShdw>
          </a:effectLst>
          <a:latin typeface="Cambria" panose="02040503050406030204" pitchFamily="18" charset="0"/>
          <a:ea typeface="MS PGothic" panose="020B0600070205080204" pitchFamily="34" charset="-128"/>
          <a:cs typeface="Cambria" panose="02040503050406030204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pitchFamily="-96" charset="0"/>
          <a:ea typeface="ＭＳ Ｐゴシック" pitchFamily="-96" charset="-128"/>
        </a:defRPr>
      </a:lvl9pPr>
    </p:titleStyle>
    <p:bodyStyle>
      <a:lvl1pPr marL="233363" indent="-233363" algn="l" rtl="0" eaLnBrk="1" fontAlgn="base" hangingPunct="1">
        <a:spcBef>
          <a:spcPct val="20000"/>
        </a:spcBef>
        <a:spcAft>
          <a:spcPct val="0"/>
        </a:spcAft>
        <a:defRPr lang="en-US" sz="2400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1pPr>
      <a:lvl2pPr marL="460375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2pPr>
      <a:lvl3pPr marL="687388" indent="-228600" algn="l" rtl="0" eaLnBrk="1" fontAlgn="base" hangingPunct="1">
        <a:spcBef>
          <a:spcPct val="20000"/>
        </a:spcBef>
        <a:spcAft>
          <a:spcPct val="0"/>
        </a:spcAft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3pPr>
      <a:lvl4pPr marL="922338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4pPr>
      <a:lvl5pPr marL="113665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defRPr lang="en-US" kern="1200" dirty="0">
          <a:solidFill>
            <a:srgbClr val="595959"/>
          </a:solidFill>
          <a:latin typeface="Calibri"/>
          <a:ea typeface="MS PGothic" panose="020B0600070205080204" pitchFamily="34" charset="-128"/>
          <a:cs typeface="Calibri"/>
        </a:defRPr>
      </a:lvl5pPr>
      <a:lvl6pPr marL="22288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6860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1432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60045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 260: Lecture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4800" dirty="0"/>
          </a:p>
          <a:p>
            <a:pPr marL="0" indent="0" algn="ctr">
              <a:buNone/>
            </a:pPr>
            <a:r>
              <a:rPr lang="en-US" sz="4000" b="1" dirty="0" smtClean="0"/>
              <a:t>Lecture </a:t>
            </a:r>
            <a:r>
              <a:rPr lang="en-US" sz="4000" b="1" dirty="0" smtClean="0"/>
              <a:t>12: </a:t>
            </a:r>
            <a:endParaRPr lang="en-US" sz="4000" b="1" dirty="0"/>
          </a:p>
          <a:p>
            <a:pPr marL="0" indent="0" algn="ctr">
              <a:buNone/>
            </a:pPr>
            <a:r>
              <a:rPr lang="en-US" sz="3200" b="1" dirty="0" err="1" smtClean="0"/>
              <a:t>Barringer</a:t>
            </a:r>
            <a:r>
              <a:rPr lang="en-US" sz="3200" b="1" dirty="0" smtClean="0"/>
              <a:t> Chapter </a:t>
            </a:r>
            <a:r>
              <a:rPr lang="en-US" sz="3200" b="1" dirty="0" smtClean="0"/>
              <a:t>12</a:t>
            </a:r>
            <a:endParaRPr lang="en-US" sz="3200" b="1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72B8C-8E19-436C-BF3C-FCD14218F216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1EB0F87-3892-47EE-93AC-EF5F8D807D1B}" type="slidenum">
              <a:rPr lang="en-US" altLang="en-US" smtClean="0"/>
              <a:pPr>
                <a:defRPr/>
              </a:pPr>
              <a:t>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40200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Google AdWords and AdSense </a:t>
            </a:r>
            <a:r>
              <a:rPr lang="en-US" altLang="en-US" b="1" dirty="0" smtClean="0"/>
              <a:t>Program</a:t>
            </a:r>
          </a:p>
          <a:p>
            <a:pPr indent="0"/>
            <a:r>
              <a:rPr lang="en-US" altLang="en-US" sz="1800" u="sng" dirty="0"/>
              <a:t>AdWords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Allows advertisers to buy keywords on the Google home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Triggers text-based ads to the side of (and sometimes above) search results when the keyword is used.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The program includes local, national, and international distribution.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pay a certain amount per click.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benefit because they are able to place their ads in front of people who are already searching for information about their product.</a:t>
            </a:r>
          </a:p>
          <a:p>
            <a:pPr indent="0"/>
            <a:endParaRPr lang="en-US" alt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01853" y="3336758"/>
            <a:ext cx="3769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How effective is online advertising on you?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00341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Google AdWords and AdSense </a:t>
            </a:r>
            <a:r>
              <a:rPr lang="en-US" altLang="en-US" b="1" dirty="0" smtClean="0"/>
              <a:t>Program</a:t>
            </a:r>
          </a:p>
          <a:p>
            <a:pPr indent="0"/>
            <a:r>
              <a:rPr lang="en-US" altLang="en-US" sz="1800" u="sng" dirty="0"/>
              <a:t>AdSense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Allows advertisers to buy ads that will be shown on other Web sites instead of Google’s home page.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Google selects sites of interest to the advertiser’s customers.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are charged on a pay-per-click or a per-thousand impression basis.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Advertisers benefit because the content of the ad is often relevant to the Web site.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en-US" sz="1800" dirty="0"/>
              <a:t>Web site owners benefit by using the service to monetize their Web site.</a:t>
            </a:r>
          </a:p>
          <a:p>
            <a:pPr indent="0"/>
            <a:endParaRPr lang="en-US" altLang="en-US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679033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Public Relations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One of the most cost effective ways to increase the awareness of the products of a company is through public relations.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Public relations refer to efforts to establish and maintain a company’s image with the public.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The major difference between public relations and advertising is that public relations is not paid for—directly.</a:t>
            </a:r>
          </a:p>
          <a:p>
            <a:pPr indent="0"/>
            <a:endParaRPr lang="en-US" altLang="en-US" dirty="0" smtClean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117469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Public Relations Techniques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2328110" y="1981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Press release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2328110" y="3124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Social media</a:t>
            </a:r>
          </a:p>
          <a:p>
            <a:pPr algn="ctr" eaLnBrk="1" hangingPunct="1"/>
            <a:r>
              <a:rPr lang="en-US" altLang="en-US" sz="2000"/>
              <a:t>coverage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2328110" y="4267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Blogging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3615371" y="5486400"/>
            <a:ext cx="3886318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Civic, social, and community</a:t>
            </a:r>
          </a:p>
          <a:p>
            <a:pPr algn="ctr" eaLnBrk="1" hangingPunct="1"/>
            <a:r>
              <a:rPr lang="en-US" altLang="en-US" sz="2000"/>
              <a:t>involvement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6138110" y="1981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Traditional media</a:t>
            </a:r>
          </a:p>
          <a:p>
            <a:pPr algn="ctr" eaLnBrk="1" hangingPunct="1"/>
            <a:r>
              <a:rPr lang="en-US" altLang="en-US" sz="2000"/>
              <a:t>coverage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38110" y="3124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Articles in industry</a:t>
            </a:r>
          </a:p>
          <a:p>
            <a:pPr algn="ctr" eaLnBrk="1" hangingPunct="1"/>
            <a:r>
              <a:rPr lang="en-US" altLang="en-US" sz="2000"/>
              <a:t>press and periodicals 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6138110" y="4267200"/>
            <a:ext cx="2811379" cy="762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000"/>
              <a:t>Monthly newsletter</a:t>
            </a:r>
          </a:p>
        </p:txBody>
      </p:sp>
    </p:spTree>
    <p:extLst>
      <p:ext uri="{BB962C8B-B14F-4D97-AF65-F5344CB8AC3E}">
        <p14:creationId xmlns:p14="http://schemas.microsoft.com/office/powerpoint/2010/main" val="251048627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dirty="0"/>
              <a:t>Social Media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Consists primarily of blogging and connecting with customers and others through social networking sites like Facebook and Twitter.</a:t>
            </a:r>
          </a:p>
          <a:p>
            <a:pPr indent="0"/>
            <a:r>
              <a:rPr lang="en-US" altLang="en-US" sz="2000" dirty="0"/>
              <a:t>Blogging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idea behind blogs is that they familiarize people with a business and help build an emotional bond between a business and its customers. </a:t>
            </a:r>
          </a:p>
          <a:p>
            <a:pPr indent="0"/>
            <a:r>
              <a:rPr lang="en-US" altLang="en-US" sz="2000" dirty="0"/>
              <a:t>Facebook and Twitter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Businesses establish a presence on Facebook and Twitter to build a community around their products and services.</a:t>
            </a:r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1257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Other Promotions Techniques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96715" y="1890713"/>
            <a:ext cx="3429000" cy="419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40115" y="1890713"/>
            <a:ext cx="3429000" cy="419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1796715" y="257651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40115" y="257651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872915" y="1966913"/>
            <a:ext cx="32766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Viral Marketing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6216315" y="2043113"/>
            <a:ext cx="3276600" cy="4619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Guerrilla Marketing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1949115" y="2805113"/>
            <a:ext cx="31242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Facilitates and encourages people to pass along a marketing message about a particular product or service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216315" y="2805113"/>
            <a:ext cx="3124200" cy="2308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A low-budget approach to marketing that relies on ingenuity, cleverness, and surprise rather than traditional techniques</a:t>
            </a:r>
          </a:p>
        </p:txBody>
      </p:sp>
    </p:spTree>
    <p:extLst>
      <p:ext uri="{BB962C8B-B14F-4D97-AF65-F5344CB8AC3E}">
        <p14:creationId xmlns:p14="http://schemas.microsoft.com/office/powerpoint/2010/main" val="93534194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Place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Encompasses all the activities that move a firm’s product from its place of origin to the consumer. 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The first choice a firm has to make regarding distribution is whether to sell its products directly to consumers or through intermediaries (such as wholesalers and retailers).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Within most industries, both choices are available, so the decision typically depends on how a firm believes its target market wants to buy its product.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64974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79648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Selling Direct Vs. Selling Through an Intermediary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682496" y="1813077"/>
            <a:ext cx="8534400" cy="4114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3663696" y="1813077"/>
            <a:ext cx="0" cy="411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834896" y="1889277"/>
            <a:ext cx="17526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Approach to Distribution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4882896" y="1965477"/>
            <a:ext cx="2895600" cy="4000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Description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987296" y="2956077"/>
            <a:ext cx="13716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Selling Direct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1758696" y="4403877"/>
            <a:ext cx="19050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Selling Through Intermediaries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3816096" y="2879877"/>
            <a:ext cx="5943600" cy="7080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Many firms sell direct to the customer, maintaining control of the distribution and sales process.  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739896" y="4327677"/>
            <a:ext cx="5943600" cy="1016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/>
              <a:t>Other firms sell through intermediaries and pass off their products to wholesalers who place them in retail outlets to be sold.  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682496" y="2575077"/>
            <a:ext cx="853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1682496" y="4175277"/>
            <a:ext cx="8534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93774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79648" y="137160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Selling Direct Vs. Selling Through an Intermediary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endParaRPr lang="en-US" b="1" dirty="0"/>
          </a:p>
        </p:txBody>
      </p:sp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198906"/>
            <a:ext cx="842327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03168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Sales Process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 firm’s sales process (or sales funnel) depicts the steps it goes through to identify prospects and close sales.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A formal sales process involves a number of identifiable steps.</a:t>
            </a:r>
          </a:p>
          <a:p>
            <a:pPr indent="0"/>
            <a:r>
              <a:rPr lang="en-US" altLang="en-US" sz="2000" dirty="0"/>
              <a:t>Importance of Process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Some companies simply wing it when it comes to sales, which isn’t recommended.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It’s much better to have a well thought-out approach to prospecting customers and closing sales.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30014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sz="2000" b="1" dirty="0" smtClean="0"/>
              <a:t>Important </a:t>
            </a:r>
            <a:r>
              <a:rPr lang="en-US" altLang="en-US" sz="2000" b="1" dirty="0"/>
              <a:t>Questions That All Start-ups Must Ask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/>
              <a:t>In order to succeed, a new firm must address this important issue: Who are our customers and how will we appeal to </a:t>
            </a:r>
            <a:r>
              <a:rPr lang="en-US" altLang="en-US" sz="2000" dirty="0" smtClean="0"/>
              <a:t>them?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well-managed start-up approaches this query by following a three-step process: </a:t>
            </a:r>
          </a:p>
          <a:p>
            <a:pPr lvl="1" indent="0"/>
            <a:r>
              <a:rPr lang="en-US" altLang="en-US" dirty="0"/>
              <a:t> </a:t>
            </a:r>
            <a:r>
              <a:rPr lang="en-US" altLang="en-US" dirty="0" smtClean="0"/>
              <a:t>   1) Segmenting </a:t>
            </a:r>
            <a:r>
              <a:rPr lang="en-US" altLang="en-US" dirty="0"/>
              <a:t>the </a:t>
            </a:r>
            <a:r>
              <a:rPr lang="en-US" altLang="en-US" dirty="0" smtClean="0"/>
              <a:t>market</a:t>
            </a:r>
          </a:p>
          <a:p>
            <a:pPr lvl="1" indent="0"/>
            <a:r>
              <a:rPr lang="en-US" altLang="en-US" dirty="0" smtClean="0"/>
              <a:t>    2) Selecting </a:t>
            </a:r>
            <a:r>
              <a:rPr lang="en-US" altLang="en-US" dirty="0"/>
              <a:t>a target </a:t>
            </a:r>
            <a:r>
              <a:rPr lang="en-US" altLang="en-US" dirty="0" smtClean="0"/>
              <a:t>market </a:t>
            </a:r>
          </a:p>
          <a:p>
            <a:pPr lvl="1" indent="0"/>
            <a:r>
              <a:rPr lang="en-US" altLang="en-US" dirty="0" smtClean="0"/>
              <a:t>    3) Establishing </a:t>
            </a:r>
            <a:r>
              <a:rPr lang="en-US" altLang="en-US" dirty="0"/>
              <a:t>a unique position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11970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Sales </a:t>
            </a:r>
            <a:r>
              <a:rPr lang="en-US" altLang="en-US" b="1" dirty="0" smtClean="0"/>
              <a:t>Process</a:t>
            </a:r>
            <a:endParaRPr lang="en-US" alt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7" name="Picture 7" descr="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049" y="2052220"/>
            <a:ext cx="6589294" cy="3843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4318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264820"/>
            <a:ext cx="5340096" cy="4343400"/>
          </a:xfrm>
        </p:spPr>
        <p:txBody>
          <a:bodyPr/>
          <a:lstStyle/>
          <a:p>
            <a:r>
              <a:rPr lang="en-US" b="1" dirty="0" smtClean="0"/>
              <a:t>Sales Process</a:t>
            </a:r>
          </a:p>
          <a:p>
            <a:r>
              <a:rPr lang="en-US" sz="1800" dirty="0" smtClean="0"/>
              <a:t>Usefulness of Sales Process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Mapping the sales process in the manner shown on the previous slide provides a standard method for a firm’s employees to use, and provides a starting point for careful analysis and continuous improvement.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Often, when companies lose an important sale they’ll find that an important step in the sales process was missed or mishandled.</a:t>
            </a:r>
          </a:p>
          <a:p>
            <a:pPr marL="52387" indent="-285750">
              <a:buFont typeface="Wingdings" panose="05000000000000000000" pitchFamily="2" charset="2"/>
              <a:buChar char="§"/>
            </a:pPr>
            <a:r>
              <a:rPr lang="en-US" sz="2000" dirty="0" smtClean="0"/>
              <a:t>Having a well thought-out sales process, along with appropriate follow-through, can dramatically improve a company’s sales performance.</a:t>
            </a:r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68843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667913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Product</a:t>
            </a:r>
          </a:p>
          <a:p>
            <a:pPr indent="0"/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111790" y="1752419"/>
            <a:ext cx="338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Core Product vs. Actual Product</a:t>
            </a: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09010" y="2180473"/>
            <a:ext cx="3429000" cy="3222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252410" y="2180474"/>
            <a:ext cx="3429000" cy="32226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1909010" y="2866274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252410" y="2866274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985210" y="2256674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Core Product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6328610" y="2332874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Actual Product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2061410" y="3094874"/>
            <a:ext cx="3124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product itself, such as an antivirus software program.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328610" y="3094874"/>
            <a:ext cx="31242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product plus all the attributes that come with it such as quality level, features, design, packaging, and  warranty.</a:t>
            </a:r>
          </a:p>
        </p:txBody>
      </p:sp>
    </p:spTree>
    <p:extLst>
      <p:ext uri="{BB962C8B-B14F-4D97-AF65-F5344CB8AC3E}">
        <p14:creationId xmlns:p14="http://schemas.microsoft.com/office/powerpoint/2010/main" val="160009774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Price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Price is the amount of money consumers pay to buy a product.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The price a company charges for its products sends an important message to its target market.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For example, Oakley positions its sunglasses as innovative, state-of-the-art products that are both high quality and visually appealing. 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This position in the market suggests a premium price that Oakley charges.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altLang="en-US" sz="1800" dirty="0"/>
              <a:t>Most entrepreneurs use one of two methods to set the price for their products, as shown on the next slide.</a:t>
            </a:r>
          </a:p>
          <a:p>
            <a:pPr indent="0"/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40716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Price</a:t>
            </a:r>
          </a:p>
          <a:p>
            <a:pPr indent="0"/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093822" y="1740204"/>
            <a:ext cx="3384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Core Product vs. Actual Product</a:t>
            </a:r>
            <a:endParaRPr lang="en-US" b="1" dirty="0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780673" y="2214563"/>
            <a:ext cx="3429000" cy="3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124073" y="2214563"/>
            <a:ext cx="3429000" cy="3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endParaRPr lang="en-US" altLang="en-US" sz="2400"/>
          </a:p>
        </p:txBody>
      </p:sp>
      <p:cxnSp>
        <p:nvCxnSpPr>
          <p:cNvPr id="9" name="Straight Connector 8"/>
          <p:cNvCxnSpPr/>
          <p:nvPr/>
        </p:nvCxnSpPr>
        <p:spPr>
          <a:xfrm>
            <a:off x="1780673" y="290036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124073" y="2900363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5"/>
          <p:cNvSpPr txBox="1">
            <a:spLocks noChangeArrowheads="1"/>
          </p:cNvSpPr>
          <p:nvPr/>
        </p:nvSpPr>
        <p:spPr bwMode="auto">
          <a:xfrm>
            <a:off x="1856873" y="2290763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Cost-Based Pricing</a:t>
            </a:r>
          </a:p>
        </p:txBody>
      </p:sp>
      <p:sp>
        <p:nvSpPr>
          <p:cNvPr id="12" name="TextBox 16"/>
          <p:cNvSpPr txBox="1">
            <a:spLocks noChangeArrowheads="1"/>
          </p:cNvSpPr>
          <p:nvPr/>
        </p:nvSpPr>
        <p:spPr bwMode="auto">
          <a:xfrm>
            <a:off x="6200273" y="2366963"/>
            <a:ext cx="3276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Value-Based Pricing</a:t>
            </a:r>
          </a:p>
        </p:txBody>
      </p:sp>
      <p:sp>
        <p:nvSpPr>
          <p:cNvPr id="13" name="TextBox 17"/>
          <p:cNvSpPr txBox="1">
            <a:spLocks noChangeArrowheads="1"/>
          </p:cNvSpPr>
          <p:nvPr/>
        </p:nvSpPr>
        <p:spPr bwMode="auto">
          <a:xfrm>
            <a:off x="1933073" y="3128963"/>
            <a:ext cx="31242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list price is determined by adding a markup percentage to a product’s cost.</a:t>
            </a:r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6200273" y="3128963"/>
            <a:ext cx="31242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/>
            <a:r>
              <a:rPr lang="en-US" altLang="en-US" sz="2400"/>
              <a:t>The list price is determined by estimating what consumers are willing to pay for a product.</a:t>
            </a:r>
          </a:p>
        </p:txBody>
      </p:sp>
    </p:spTree>
    <p:extLst>
      <p:ext uri="{BB962C8B-B14F-4D97-AF65-F5344CB8AC3E}">
        <p14:creationId xmlns:p14="http://schemas.microsoft.com/office/powerpoint/2010/main" val="31724979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Promotion</a:t>
            </a:r>
          </a:p>
          <a:p>
            <a:r>
              <a:rPr lang="en-US" sz="2000" dirty="0"/>
              <a:t>Promotion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2000" dirty="0"/>
              <a:t>Refers to the activities the firm takes to communicate the merits of its product to its target market. 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2000" dirty="0"/>
              <a:t>There are several common activities that entrepreneurs use to promote their products and services.</a:t>
            </a:r>
          </a:p>
          <a:p>
            <a:r>
              <a:rPr lang="en-US" sz="2000" dirty="0"/>
              <a:t>Advertising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sz="2000" dirty="0"/>
              <a:t>Advertising is making people aware of a product or service in hopes of persuading them to buy it.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9746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Pluses and Minuses of </a:t>
            </a:r>
            <a:r>
              <a:rPr lang="en-US" altLang="en-US" b="1" dirty="0" smtClean="0"/>
              <a:t>Advertising</a:t>
            </a:r>
          </a:p>
          <a:p>
            <a:pPr indent="0"/>
            <a:r>
              <a:rPr lang="en-US" altLang="en-US" u="sng" dirty="0"/>
              <a:t>Pluses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Raise customer awareness of a product.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Explain a product’s comparative features and benefits.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Create associations between a product and a certain lifestyle.</a:t>
            </a:r>
          </a:p>
          <a:p>
            <a:pPr indent="0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1896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/>
            <a:r>
              <a:rPr lang="en-US" altLang="en-US" b="1" dirty="0"/>
              <a:t>Pluses and Minuses of </a:t>
            </a:r>
            <a:r>
              <a:rPr lang="en-US" altLang="en-US" b="1" dirty="0" smtClean="0"/>
              <a:t>Advertising</a:t>
            </a:r>
          </a:p>
          <a:p>
            <a:r>
              <a:rPr lang="en-US" altLang="en-US" u="sng" dirty="0"/>
              <a:t>Minuses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Low credibility.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The possibility that a high percentage of people who see the ad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 will not be interested.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Message clutter.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Relative costliness compared to other forms of promotion.</a:t>
            </a:r>
          </a:p>
          <a:p>
            <a:pPr marL="109537" indent="-342900">
              <a:buFont typeface="Wingdings" panose="05000000000000000000" pitchFamily="2" charset="2"/>
              <a:buChar char="§"/>
            </a:pPr>
            <a:r>
              <a:rPr lang="en-US" altLang="en-US" dirty="0"/>
              <a:t> Intrusiveness.</a:t>
            </a:r>
          </a:p>
          <a:p>
            <a:pPr indent="0"/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35096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537" indent="-342900">
              <a:buFont typeface="Wingdings" panose="05000000000000000000" pitchFamily="2" charset="2"/>
              <a:buChar char="§"/>
            </a:pPr>
            <a:endParaRPr lang="en-US" altLang="en-US" dirty="0"/>
          </a:p>
          <a:p>
            <a:endParaRPr lang="en-US" altLang="en-US" dirty="0"/>
          </a:p>
          <a:p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 260: Lecture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5E267A8-B9CD-4583-9574-3FB06E199725}" type="datetime4">
              <a:rPr lang="en-US" altLang="en-US" smtClean="0"/>
              <a:pPr>
                <a:defRPr/>
              </a:pPr>
              <a:t>July 3, 2015</a:t>
            </a:fld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D0DB0B-0FE5-4956-89DD-90B8D9B4FAD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3279648" y="1371600"/>
            <a:ext cx="53874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Steps Involved in Putting Together an Advertisement</a:t>
            </a:r>
            <a:endParaRPr lang="en-US" b="1" dirty="0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1437" y="1755775"/>
            <a:ext cx="7356517" cy="4141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956472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U_Template">
  <a:themeElements>
    <a:clrScheme name="OSU Color Palette">
      <a:dk1>
        <a:srgbClr val="D85A1A"/>
      </a:dk1>
      <a:lt1>
        <a:srgbClr val="615042"/>
      </a:lt1>
      <a:dk2>
        <a:srgbClr val="9D601E"/>
      </a:dk2>
      <a:lt2>
        <a:srgbClr val="ABADA4"/>
      </a:lt2>
      <a:accent1>
        <a:srgbClr val="C6C0B7"/>
      </a:accent1>
      <a:accent2>
        <a:srgbClr val="6B859E"/>
      </a:accent2>
      <a:accent3>
        <a:srgbClr val="A7C4C9"/>
      </a:accent3>
      <a:accent4>
        <a:srgbClr val="F3D08E"/>
      </a:accent4>
      <a:accent5>
        <a:srgbClr val="B3BA35"/>
      </a:accent5>
      <a:accent6>
        <a:srgbClr val="561F4B"/>
      </a:accent6>
      <a:hlink>
        <a:srgbClr val="000000"/>
      </a:hlink>
      <a:folHlink>
        <a:srgbClr val="000000"/>
      </a:folHlink>
    </a:clrScheme>
    <a:fontScheme name="Blank Presentation">
      <a:majorFont>
        <a:latin typeface="Tahoma"/>
        <a:ea typeface="ＭＳ Ｐゴシック"/>
        <a:cs typeface=""/>
      </a:majorFont>
      <a:minorFont>
        <a:latin typeface="Palatino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rgbClr val="999999"/>
            </a:solidFill>
            <a:effectLst/>
            <a:latin typeface="Arial" charset="0"/>
            <a:ea typeface="ＭＳ Ｐゴシック" pitchFamily="-96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SU_Template_3_unlocked_16x9.pptx" id="{C318BF60-B0BB-4DBF-8E6E-1103FAD5F9E9}" vid="{C4DAC851-8987-4FA7-8428-ECE9E24E79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OSU_Template_3_unlocked_16x9</Template>
  <TotalTime>755</TotalTime>
  <Words>1195</Words>
  <Application>Microsoft Office PowerPoint</Application>
  <PresentationFormat>Widescreen</PresentationFormat>
  <Paragraphs>187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MS PGothic</vt:lpstr>
      <vt:lpstr>MS PGothic</vt:lpstr>
      <vt:lpstr>Arial</vt:lpstr>
      <vt:lpstr>Calibri</vt:lpstr>
      <vt:lpstr>Cambria</vt:lpstr>
      <vt:lpstr>Palatino</vt:lpstr>
      <vt:lpstr>Tahoma</vt:lpstr>
      <vt:lpstr>Times</vt:lpstr>
      <vt:lpstr>Times New Roman</vt:lpstr>
      <vt:lpstr>Wingdings</vt:lpstr>
      <vt:lpstr>OSU_Template</vt:lpstr>
      <vt:lpstr>Ba 260: Lecture 12</vt:lpstr>
      <vt:lpstr>Ba 260: Lecture 12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  <vt:lpstr>Ba 260: Lecture 11</vt:lpstr>
    </vt:vector>
  </TitlesOfParts>
  <Company>Oregon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Vasquez, David</dc:creator>
  <cp:lastModifiedBy>Vasquez, David</cp:lastModifiedBy>
  <cp:revision>109</cp:revision>
  <cp:lastPrinted>2015-04-30T19:20:56Z</cp:lastPrinted>
  <dcterms:created xsi:type="dcterms:W3CDTF">2015-04-25T20:13:14Z</dcterms:created>
  <dcterms:modified xsi:type="dcterms:W3CDTF">2015-07-03T19:50:11Z</dcterms:modified>
</cp:coreProperties>
</file>