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86" r:id="rId2"/>
    <p:sldId id="302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20" r:id="rId11"/>
    <p:sldId id="321" r:id="rId12"/>
    <p:sldId id="322" r:id="rId13"/>
    <p:sldId id="326" r:id="rId14"/>
    <p:sldId id="323" r:id="rId15"/>
    <p:sldId id="324" r:id="rId16"/>
    <p:sldId id="325" r:id="rId17"/>
    <p:sldId id="311" r:id="rId18"/>
    <p:sldId id="312" r:id="rId19"/>
    <p:sldId id="313" r:id="rId20"/>
    <p:sldId id="327" r:id="rId21"/>
    <p:sldId id="328" r:id="rId22"/>
    <p:sldId id="329" r:id="rId23"/>
    <p:sldId id="314" r:id="rId24"/>
    <p:sldId id="315" r:id="rId25"/>
    <p:sldId id="316" r:id="rId26"/>
    <p:sldId id="317" r:id="rId27"/>
    <p:sldId id="318" r:id="rId28"/>
    <p:sldId id="335" r:id="rId29"/>
    <p:sldId id="330" r:id="rId30"/>
    <p:sldId id="331" r:id="rId31"/>
    <p:sldId id="332" r:id="rId32"/>
    <p:sldId id="333" r:id="rId33"/>
    <p:sldId id="334" r:id="rId34"/>
    <p:sldId id="319" r:id="rId35"/>
  </p:sldIdLst>
  <p:sldSz cx="12192000" cy="6858000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2" autoAdjust="0"/>
    <p:restoredTop sz="77445" autoAdjust="0"/>
  </p:normalViewPr>
  <p:slideViewPr>
    <p:cSldViewPr snapToGrid="0" snapToObjects="1">
      <p:cViewPr varScale="1">
        <p:scale>
          <a:sx n="59" d="100"/>
          <a:sy n="59" d="100"/>
        </p:scale>
        <p:origin x="102" y="7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38BCD2C-452B-4257-84E8-438A88AA7A18}" type="datetimeFigureOut">
              <a:rPr lang="en-US" altLang="en-US"/>
              <a:pPr>
                <a:defRPr/>
              </a:pPr>
              <a:t>7/3/2015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29D1E66-5FCE-45E8-933C-BCE9D672EA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3042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E9659B8-025A-484A-A951-B1F411373DA5}" type="datetimeFigureOut">
              <a:rPr lang="en-US" altLang="en-US"/>
              <a:pPr>
                <a:defRPr/>
              </a:pPr>
              <a:t>7/3/2015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8334D40-2BDF-4E8D-9462-42D9DAE57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743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323763" cy="6958013"/>
          </a:xfrm>
          <a:prstGeom prst="rect">
            <a:avLst/>
          </a:prstGeom>
          <a:solidFill>
            <a:srgbClr val="FDFFF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79413" y="301625"/>
            <a:ext cx="11630025" cy="19843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55575"/>
            <a:ext cx="1477962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39311" y="301752"/>
            <a:ext cx="8534400" cy="1371600"/>
          </a:xfrm>
        </p:spPr>
        <p:txBody>
          <a:bodyPr/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47040" y="1804308"/>
            <a:ext cx="8534400" cy="4572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Calibri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78884" y="2369374"/>
            <a:ext cx="4148667" cy="2068513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2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618567" y="2369374"/>
            <a:ext cx="3615267" cy="2068513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8335434" y="2369373"/>
            <a:ext cx="3674229" cy="419735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563918" y="4495037"/>
            <a:ext cx="1669916" cy="2071687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29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18567" y="4495037"/>
            <a:ext cx="1847851" cy="2071687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30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78884" y="4495037"/>
            <a:ext cx="4148667" cy="2071687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73616870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172A4-5616-4936-BF01-5FC24026BA39}" type="datetime4">
              <a:rPr lang="en-US" altLang="en-US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6C7F3-8BA9-4D04-BE52-2829CA6DCD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1304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EE162-0366-4510-BA8E-D536E892A121}" type="datetime4">
              <a:rPr lang="en-US" altLang="en-US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50B7B-B0EF-43F0-94AA-03BBC403C4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3367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C5AEB-E039-4F24-9EEC-97BADDE6F4BA}" type="datetime4">
              <a:rPr lang="en-US" altLang="en-US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36AF0-D832-402A-88D0-400C464DE3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0640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A70D3-7765-422D-BE1A-1BAFE754A774}" type="datetime4">
              <a:rPr lang="en-US" altLang="en-US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7B2F6-BFFF-46E7-B2D7-3602D923DD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3572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67A8-B9CD-4583-9574-3FB06E199725}" type="datetime4">
              <a:rPr lang="en-US" altLang="en-US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0DB0B-0FE5-4956-89DD-90B8D9B4F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58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07A60-C38B-49A3-8AE3-E18253920C0B}" type="datetime4">
              <a:rPr lang="en-US" altLang="en-US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35C92-81C7-4B38-BD31-3E624B4794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0898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7B528-8234-4241-A561-25F6B99752D0}" type="datetime4">
              <a:rPr lang="en-US" altLang="en-US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152C0-C521-4237-B365-702B48AE96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0465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No Ta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A9A27-3375-4D82-8A8E-9AA3E9AE9121}" type="datetime4">
              <a:rPr lang="en-US" altLang="en-US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E5CFF-0D6F-4542-8EF5-141E8F5DCC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680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72B8C-8E19-436C-BF3C-FCD14218F216}" type="datetime4">
              <a:rPr lang="en-US" altLang="en-US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B0F87-3892-47EE-93AC-EF5F8D807D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9508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4888F-702D-4239-8068-3D1E4930F000}" type="datetime4">
              <a:rPr lang="en-US" altLang="en-US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029CC-0A83-4A3D-BC15-7A9F9A1B30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1291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6479B-2BC0-4626-91C0-FE6BBCCAC509}" type="datetime4">
              <a:rPr lang="en-US" altLang="en-US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FCDAD-A820-4EFD-992D-C0BC80B349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417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09600" y="1371599"/>
            <a:ext cx="109728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580D3-9DE6-41DD-A4F7-9917A41B13E0}" type="datetime4">
              <a:rPr lang="en-US" altLang="en-US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AEB8B-7B4A-410E-8C8B-2CB88432E1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3936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7517B-D041-4644-8922-F2DE4A9DACB3}" type="datetime4">
              <a:rPr lang="en-US" altLang="en-US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CA214-15B2-4058-B7CD-9B6162027E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0229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1BA0C-0E22-4D34-A8B2-64C7F9123AA3}" type="datetime4">
              <a:rPr lang="en-US" altLang="en-US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823C7-9A65-42D6-B83D-789BEBD0B4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8721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01379-2F4D-4E5D-B507-8B5868FC1D5D}" type="datetime4">
              <a:rPr lang="en-US" altLang="en-US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CD084-5612-4A41-99D7-945B78B2AE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0038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8D568-8E09-497E-9DCD-71F24DECEFBE}" type="datetime4">
              <a:rPr lang="en-US" altLang="en-US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40F0E-7FA3-473D-90FB-091AD16242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9720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366713" y="246063"/>
            <a:ext cx="1145857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03238"/>
            <a:ext cx="1097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609600" y="6354763"/>
            <a:ext cx="38608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0" i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172200"/>
            <a:ext cx="2438400" cy="182563"/>
          </a:xfrm>
          <a:prstGeom prst="rect">
            <a:avLst/>
          </a:prstGeom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7882534-CCEE-45A3-917E-6649B41F0D67}" type="datetime4">
              <a:rPr lang="en-US" altLang="en-US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09600" y="5991225"/>
            <a:ext cx="487363" cy="182563"/>
          </a:xfrm>
          <a:prstGeom prst="rect">
            <a:avLst/>
          </a:prstGeom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0708C07-DEEB-4C88-B07A-F5EE67F02D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650" y="5776913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MS PGothic" panose="020B0600070205080204" pitchFamily="34" charset="-128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 260: Lecture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000" b="1" dirty="0" smtClean="0"/>
              <a:t>Lecture </a:t>
            </a:r>
            <a:r>
              <a:rPr lang="en-US" sz="4000" b="1" dirty="0" smtClean="0"/>
              <a:t>13: </a:t>
            </a:r>
            <a:endParaRPr lang="en-US" sz="4000" b="1" dirty="0"/>
          </a:p>
          <a:p>
            <a:pPr marL="0" indent="0" algn="ctr">
              <a:buNone/>
            </a:pPr>
            <a:r>
              <a:rPr lang="en-US" sz="3200" b="1" dirty="0" err="1" smtClean="0"/>
              <a:t>Barringer</a:t>
            </a:r>
            <a:r>
              <a:rPr lang="en-US" sz="3200" b="1" dirty="0" smtClean="0"/>
              <a:t> Chapter </a:t>
            </a:r>
            <a:r>
              <a:rPr lang="en-US" sz="3200" b="1" dirty="0" smtClean="0"/>
              <a:t>10</a:t>
            </a:r>
            <a:endParaRPr lang="en-US" sz="32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972B8C-8E19-436C-BF3C-FCD14218F216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EB0F87-3892-47EE-93AC-EF5F8D807D1B}" type="slidenum">
              <a:rPr lang="en-US" altLang="en-US" smtClean="0"/>
              <a:pPr>
                <a:defRPr/>
              </a:pPr>
              <a:t>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4020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71600"/>
            <a:ext cx="11097986" cy="979714"/>
          </a:xfrm>
        </p:spPr>
        <p:txBody>
          <a:bodyPr/>
          <a:lstStyle/>
          <a:p>
            <a:pPr indent="0"/>
            <a:r>
              <a:rPr lang="en-US" altLang="en-US" sz="2000" b="1" dirty="0"/>
              <a:t>Matching a New Venture’s Characteristics with the Appropriate Form of Financing or Funding</a:t>
            </a:r>
          </a:p>
          <a:p>
            <a:pPr indent="0"/>
            <a:endParaRPr lang="en-US" alt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935163"/>
            <a:ext cx="65722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13589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sz="2000" b="1" dirty="0" smtClean="0"/>
              <a:t>Sources of Equity Funding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 smtClean="0"/>
              <a:t>Venture Capital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 smtClean="0"/>
              <a:t>Business Angels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 smtClean="0"/>
              <a:t>IPO</a:t>
            </a:r>
            <a:endParaRPr lang="en-US" alt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3422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sz="2000" b="1" dirty="0" smtClean="0"/>
              <a:t>Business Angel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Are individuals who invest their personal capital directly in start-ups.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The prototypical business angel is about 50 years old, has high income and wealth, is well educated, has succeeded as an entrepreneur, and is interested in the start-up process.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The number of angel investors in the U.S. has increased dramatically over the past decade.</a:t>
            </a:r>
          </a:p>
          <a:p>
            <a:pPr indent="0"/>
            <a:endParaRPr lang="en-US" altLang="en-US" sz="2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8178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sz="2000" b="1" dirty="0" smtClean="0"/>
              <a:t>Business Angel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Business angels are valuable because of their willingness to make relatively small investments.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These investors generally invest between $10,000 and $500,000 in a single company.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Are looking for companies that have the potential to grow between 30% to 40% per year.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Business angels are difficult to find. </a:t>
            </a:r>
            <a:endParaRPr lang="en-US" altLang="en-US" sz="2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66550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sz="2000" b="1" dirty="0" smtClean="0"/>
              <a:t>Venture Capital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1700" dirty="0"/>
              <a:t>Is money that is invested by venture capital firms in start-ups and small businesses with exceptional growth potential.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1700" dirty="0"/>
              <a:t>There are about 800 venture capital firms in the U.S.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1700" dirty="0"/>
              <a:t>Venture capital firms are limited partnerships of money managers who raise money in “funds” to invest in start-ups and growing firms.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1700" dirty="0"/>
              <a:t>The funds, or pool of money, are raised from wealthy individuals, pension plans, university endowments, foreign investors, and similar sources.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1700" dirty="0"/>
              <a:t>The investors who invest in venture capital funds are called limited partners.  The venture capitalists are called general partners.  </a:t>
            </a:r>
            <a:endParaRPr lang="en-US" altLang="en-US" sz="17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661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sz="2000" b="1" dirty="0" smtClean="0"/>
              <a:t>Venture Capital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1800" dirty="0"/>
              <a:t>Venture capital firms fund very few entrepreneurial firms in comparison to business angels.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1800" dirty="0"/>
              <a:t>Many entrepreneurs get discouraged when they are repeatedly rejected for venture capital funding, even though they may have an excellent business plan.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1800" dirty="0"/>
              <a:t>Venture capitalists are looking for the “home run” and so reject the majority of the proposals they consider.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1800" dirty="0"/>
              <a:t>Venture capitalists fund between 3,000 and 4,000 companies per year, compared to about 62,000 per year for business angels. </a:t>
            </a:r>
            <a:endParaRPr lang="en-US" alt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90533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sz="2000" b="1" dirty="0" smtClean="0"/>
              <a:t>Venture Capital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An important part of obtaining venture capital funding is going through the due diligence process.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Venture capitalists invest money in start-ups in “stages,” meaning that not all the money that is invested is disbursed at the same time.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Some venture capitalists also specialize in certain “stages” of funding. </a:t>
            </a:r>
          </a:p>
          <a:p>
            <a:pPr indent="0"/>
            <a:endParaRPr lang="en-US" altLang="en-US" sz="2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712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sz="2000" b="1" dirty="0" smtClean="0"/>
              <a:t>Initial Public Offering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sz="2000" dirty="0"/>
              <a:t>An initial public offering (IPO) is a company’s first sale of stock to the public.  When a company goes public, its stock is traded on one of the major stock exchanges.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sz="2000" dirty="0"/>
              <a:t>Most entrepreneurial firms that go public trade on the NASDAQ, which is weighted heavily toward technology, biotech, and small-company stocks. 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sz="2000" dirty="0"/>
              <a:t>An IPO is an important milestone for a firm.  Typically, a firm is not able to go public until it has demonstrated that it is viable and has a bright future.</a:t>
            </a:r>
          </a:p>
          <a:p>
            <a:pPr indent="0"/>
            <a:endParaRPr lang="en-US" altLang="en-US" sz="2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25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sz="2000" b="1" dirty="0"/>
              <a:t>Reasons that Motivate Firms to Go Public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Is a way to raise equity capital to fund current and future operations.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Raises a firm’s public profile, making it easier to attract high-quality customers and business partners.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Creates a form of currency that can be used to grow the company via acquisitions. </a:t>
            </a:r>
            <a:endParaRPr lang="en-US" alt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3825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sz="2000" b="1" dirty="0" smtClean="0"/>
              <a:t>Sources of Debt Financing</a:t>
            </a:r>
          </a:p>
          <a:p>
            <a:pPr indent="0"/>
            <a:r>
              <a:rPr lang="en-US" altLang="en-US" sz="2000" dirty="0" smtClean="0"/>
              <a:t>Commercial Banks</a:t>
            </a:r>
          </a:p>
          <a:p>
            <a:pPr indent="0"/>
            <a:r>
              <a:rPr lang="en-US" altLang="en-US" sz="2000" dirty="0" smtClean="0"/>
              <a:t>SBA Guaranteed Loans</a:t>
            </a:r>
          </a:p>
          <a:p>
            <a:pPr indent="0"/>
            <a:endParaRPr lang="en-US" alt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08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sz="2000" b="1" dirty="0"/>
              <a:t>The Importance of Getting Financing or </a:t>
            </a:r>
            <a:r>
              <a:rPr lang="en-US" altLang="en-US" sz="2000" b="1" dirty="0" smtClean="0"/>
              <a:t>Funding</a:t>
            </a:r>
          </a:p>
          <a:p>
            <a:pPr indent="0"/>
            <a:r>
              <a:rPr lang="en-US" altLang="en-US" sz="2000" dirty="0"/>
              <a:t>The Nature of the Funding and Financing Process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Few people deal with the process of raising investment capital until they need to raise capital for their own firm.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As a result, many entrepreneurs go about the task of raising capital haphazardly because they lack experience in this area.</a:t>
            </a:r>
          </a:p>
          <a:p>
            <a:pPr indent="0"/>
            <a:endParaRPr lang="en-US" alt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34648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sz="2000" b="1" dirty="0" smtClean="0"/>
              <a:t>Banks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Historically, commercial banks have not been viewed as a practical source of financing for start-up firms.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This sentiment is not a knock against banks; it is just that banks are risk averse, and financing start-ups is a risky business.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Banks are interested in firms that have a strong cash flow, low leverage, audited financials, good management, and a healthy balance sheet. </a:t>
            </a:r>
            <a:endParaRPr lang="en-US" alt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2345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sz="2000" dirty="0"/>
              <a:t>The SBA Guaranteed Loan Program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Approximately 50% of the 9,000 banks in the U.S. participate in the SBA Guaranteed Loan Program.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The program operates through private-sector lenders who provide loans that are guaranteed by the SBA.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The loans are for small businesses that are not able to obtain credit elsewhere.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The 7(A) Loan Guarantee Program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The most notable SBA program available to small businesses.</a:t>
            </a:r>
          </a:p>
          <a:p>
            <a:pPr indent="0"/>
            <a:endParaRPr lang="en-US" alt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59672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sz="2000" b="1" dirty="0"/>
              <a:t>SBA Guaranteed Loans</a:t>
            </a:r>
            <a:br>
              <a:rPr lang="en-US" altLang="en-US" sz="2000" b="1" dirty="0"/>
            </a:br>
            <a:r>
              <a:rPr lang="en-US" altLang="en-US" sz="2000" dirty="0"/>
              <a:t>Size and Types of Loans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Almost all small businesses are eligible to apply for an SBA guaranteed loan.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The SBA can guarantee as much as 85% on loans up to $150,000 and 75% on loans over $150,000.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An SBA guaranteed loan can be used for almost any legitimate business purpose.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Although SBA guaranteed loans are utilized more heavily by existing small businesses than start-ups, they should not be dismissed as a possible source of financing. </a:t>
            </a:r>
          </a:p>
          <a:p>
            <a:pPr indent="0"/>
            <a:endParaRPr lang="en-US" altLang="en-US" sz="2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3585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sz="2000" b="1" dirty="0"/>
              <a:t>Other Sources </a:t>
            </a:r>
            <a:r>
              <a:rPr lang="en-US" altLang="en-US" sz="2000" b="1" dirty="0" smtClean="0"/>
              <a:t>of </a:t>
            </a:r>
            <a:r>
              <a:rPr lang="en-US" altLang="en-US" sz="2000" b="1" dirty="0"/>
              <a:t>Debt </a:t>
            </a:r>
            <a:r>
              <a:rPr lang="en-US" altLang="en-US" sz="2000" b="1" dirty="0" smtClean="0"/>
              <a:t>Financing</a:t>
            </a:r>
          </a:p>
          <a:p>
            <a:pPr indent="0"/>
            <a:r>
              <a:rPr lang="en-US" altLang="en-US" sz="2000" dirty="0"/>
              <a:t>Peer-to-Peer Lending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Is a financial transaction that occurs directly between individuals or peers.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Prosper is the best know peer-to-peer lending network.</a:t>
            </a:r>
          </a:p>
          <a:p>
            <a:pPr indent="0"/>
            <a:r>
              <a:rPr lang="en-US" altLang="en-US" sz="2000" dirty="0"/>
              <a:t>Crowdfunding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A form of raising money that takes place, usually via the Internet, where people pool their money to support a start-up or other initiative, usually in return for some sort of amenity rather than loan.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Kickstarter is a popular online crowdfunding platform. </a:t>
            </a:r>
            <a:endParaRPr lang="en-US" alt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33853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sz="2000" b="1" dirty="0"/>
              <a:t>Creative Sources of Financing or Funding</a:t>
            </a:r>
            <a:endParaRPr lang="en-US" altLang="en-US" sz="2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00800" y="2313214"/>
            <a:ext cx="32004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934200" y="2465614"/>
            <a:ext cx="2286000" cy="8302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SBIR and STTR Grant Programs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209800" y="2313214"/>
            <a:ext cx="32004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743200" y="2618014"/>
            <a:ext cx="22860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Leasing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6400800" y="4142014"/>
            <a:ext cx="32004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6705600" y="4446814"/>
            <a:ext cx="25908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Strategic Partners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09800" y="4142014"/>
            <a:ext cx="32004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286000" y="4446814"/>
            <a:ext cx="3124200" cy="4619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Other Grant Programs</a:t>
            </a:r>
          </a:p>
        </p:txBody>
      </p:sp>
    </p:spTree>
    <p:extLst>
      <p:ext uri="{BB962C8B-B14F-4D97-AF65-F5344CB8AC3E}">
        <p14:creationId xmlns:p14="http://schemas.microsoft.com/office/powerpoint/2010/main" val="2318408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sz="2000" b="1" dirty="0" smtClean="0"/>
              <a:t>Leasing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1600" dirty="0" smtClean="0"/>
              <a:t>A </a:t>
            </a:r>
            <a:r>
              <a:rPr lang="en-US" altLang="en-US" sz="1600" dirty="0"/>
              <a:t>lease is a written agreement in which the owner of a piece of property allows an individual or business to use the property for a specified period of time in exchange for payments.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1600" dirty="0"/>
              <a:t>The major advantage of leasing is that it enables a company to acquire the use of assets with very little or no down payment. </a:t>
            </a:r>
            <a:endParaRPr lang="en-US" altLang="en-US" sz="16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1600" dirty="0"/>
              <a:t>Most leases involve a modest down payment and monthly payments during the duration of the lease.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1600" dirty="0"/>
              <a:t>At the end of an equipment lease, the new venture typically has the option to stop using the equipment, purchase it for fair market value, or renew the lease.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1600" dirty="0"/>
              <a:t>Leasing is almost always more expensive than paying cash for an item, so most entrepreneurs think of leasing as an alternative to equity or debt financing.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7961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sz="2000" b="1" dirty="0"/>
              <a:t>SBIR and STTR Programs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The Small Business Innovation Research (SBIR) and the Small Business Technology Transfer (STTR) programs are two important sources of early-stage funding for technology firms.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These programs provide cash grants to entrepreneurs who are working on projects in specific areas.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The main difference between the SBIR and the STTR programs is that the STTR program requires the participation of researchers working at universities or other research institutions.</a:t>
            </a:r>
          </a:p>
          <a:p>
            <a:pPr indent="0"/>
            <a:endParaRPr lang="en-US" alt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60140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sz="2000" b="1" dirty="0"/>
              <a:t>SBIR Program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The SBIR Program is a competitive grant program that provides over $1 billion per year to small businesses in early-stage and development projects.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Each year, 11 federal departments and agencies are required by the SBIR to reserve a portion of their R&amp;D funds for awards to small businesses.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Guidelines for how to apply for the grants are provided on each agency’s Web site.</a:t>
            </a:r>
          </a:p>
          <a:p>
            <a:pPr indent="0"/>
            <a:endParaRPr lang="en-US" alt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531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sz="2000" b="1" dirty="0"/>
              <a:t>SBIR Program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The SBIR is a three-phase program, meaning that firms that qualify have the potential to receive more than one grant to fund a particular proposal.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Historically, less than 15% of all Phase I proposals are funded.  The payoff for successful proposals, however, is high.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The money is essentially free.  It is a grant, meaning that it doesn’t have to be paid back and no equity in the firm is at stake.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The small business receiving the grant also retains the rights to any intellectual property generated as the result of the grant initiative.</a:t>
            </a:r>
          </a:p>
          <a:p>
            <a:pPr indent="0"/>
            <a:endParaRPr lang="en-US" alt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6494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71600"/>
            <a:ext cx="9683496" cy="633413"/>
          </a:xfrm>
        </p:spPr>
        <p:txBody>
          <a:bodyPr/>
          <a:lstStyle/>
          <a:p>
            <a:pPr indent="0" algn="ctr"/>
            <a:r>
              <a:rPr lang="en-US" altLang="en-US" sz="2000" b="1" dirty="0"/>
              <a:t>SBIR Three-Phase Grant Program</a:t>
            </a:r>
          </a:p>
          <a:p>
            <a:pPr indent="0" algn="ctr"/>
            <a:endParaRPr lang="en-US" alt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pic>
        <p:nvPicPr>
          <p:cNvPr id="7" name="Picture 8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296" y="2005013"/>
            <a:ext cx="86868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2505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067" y="2008414"/>
            <a:ext cx="8642186" cy="349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48000" y="1548595"/>
            <a:ext cx="5904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Why Most New Ventures Need Financing or Funding</a:t>
            </a:r>
          </a:p>
        </p:txBody>
      </p:sp>
    </p:spTree>
    <p:extLst>
      <p:ext uri="{BB962C8B-B14F-4D97-AF65-F5344CB8AC3E}">
        <p14:creationId xmlns:p14="http://schemas.microsoft.com/office/powerpoint/2010/main" val="33514840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sz="2000" dirty="0"/>
              <a:t>Private Grants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There are a limited number of grant programs available.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Getting grants takes a little detective work.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Granting agencies are low key, and must be sought out.</a:t>
            </a:r>
          </a:p>
          <a:p>
            <a:pPr indent="0"/>
            <a:r>
              <a:rPr lang="en-US" altLang="en-US" sz="2000" dirty="0"/>
              <a:t>Other Government Grants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The federal government has grant programs beyond the SBIR and STTR programs.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The full spectrum of grants available is listed at www.grants.gov.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Be careful of grant-related scams.</a:t>
            </a:r>
          </a:p>
          <a:p>
            <a:pPr indent="0"/>
            <a:endParaRPr lang="en-US" alt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60939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sz="2000" b="1" dirty="0"/>
              <a:t>Strategic Partners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Strategic partners are another source of capital for new ventures.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Many partnerships are formed to share the costs of product or service development, to gain access to particular resources, or to facilitate speed to market.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Older established firms benefit by partnering with young entrepreneurial firms by gaining access to their creative ideas and entrepreneurial spirit. </a:t>
            </a:r>
          </a:p>
          <a:p>
            <a:pPr indent="0"/>
            <a:endParaRPr lang="en-US" alt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5103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sz="2000" b="1" dirty="0" smtClean="0"/>
              <a:t>Strategic Partners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Biotech firms often </a:t>
            </a:r>
            <a:r>
              <a:rPr lang="en-US" altLang="en-US" sz="2000" dirty="0" smtClean="0"/>
              <a:t>partner </a:t>
            </a:r>
            <a:r>
              <a:rPr lang="en-US" altLang="en-US" sz="2000" dirty="0"/>
              <a:t>with large drug </a:t>
            </a:r>
            <a:r>
              <a:rPr lang="en-US" altLang="en-US" sz="2000" dirty="0" smtClean="0"/>
              <a:t>companies to </a:t>
            </a:r>
            <a:r>
              <a:rPr lang="en-US" altLang="en-US" sz="2000" dirty="0"/>
              <a:t>conduct clinical trials </a:t>
            </a:r>
            <a:r>
              <a:rPr lang="en-US" altLang="en-US" sz="2000" dirty="0" smtClean="0"/>
              <a:t>and bring </a:t>
            </a:r>
            <a:r>
              <a:rPr lang="en-US" altLang="en-US" sz="2000" dirty="0"/>
              <a:t>new products </a:t>
            </a:r>
            <a:r>
              <a:rPr lang="en-US" altLang="en-US" sz="2000" dirty="0" smtClean="0"/>
              <a:t>to market.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 smtClean="0"/>
              <a:t>The </a:t>
            </a:r>
            <a:r>
              <a:rPr lang="en-US" altLang="en-US" sz="2000" dirty="0"/>
              <a:t>biotech firms benefit </a:t>
            </a:r>
            <a:r>
              <a:rPr lang="en-US" altLang="en-US" sz="2000" dirty="0" smtClean="0"/>
              <a:t>by obtaining </a:t>
            </a:r>
            <a:r>
              <a:rPr lang="en-US" altLang="en-US" sz="2000" dirty="0"/>
              <a:t>funding from </a:t>
            </a:r>
            <a:r>
              <a:rPr lang="en-US" altLang="en-US" sz="2000" dirty="0" smtClean="0"/>
              <a:t>their partners</a:t>
            </a:r>
            <a:r>
              <a:rPr lang="en-US" altLang="en-US" sz="2000" dirty="0"/>
              <a:t>, and the </a:t>
            </a:r>
            <a:r>
              <a:rPr lang="en-US" altLang="en-US" sz="2000" dirty="0" smtClean="0"/>
              <a:t>partners benefit </a:t>
            </a:r>
            <a:r>
              <a:rPr lang="en-US" altLang="en-US" sz="2000" dirty="0"/>
              <a:t>by having </a:t>
            </a:r>
            <a:r>
              <a:rPr lang="en-US" altLang="en-US" sz="2000" dirty="0" smtClean="0"/>
              <a:t>additional </a:t>
            </a:r>
            <a:r>
              <a:rPr lang="en-US" altLang="en-US" sz="2000" dirty="0"/>
              <a:t>products to sell.</a:t>
            </a:r>
          </a:p>
          <a:p>
            <a:pPr indent="0"/>
            <a:endParaRPr lang="en-US" altLang="en-US" sz="2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2161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sz="2000" b="1" dirty="0" smtClean="0"/>
              <a:t>Elevator Speech</a:t>
            </a:r>
          </a:p>
          <a:p>
            <a:pPr indent="0"/>
            <a:r>
              <a:rPr lang="en-US" altLang="en-US" sz="2000" dirty="0" smtClean="0"/>
              <a:t>Purpose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An elevator speech is a </a:t>
            </a:r>
            <a:r>
              <a:rPr lang="en-US" altLang="en-US" sz="2000" dirty="0" smtClean="0"/>
              <a:t>brief, carefully </a:t>
            </a:r>
            <a:r>
              <a:rPr lang="en-US" altLang="en-US" sz="2000" dirty="0"/>
              <a:t>constructed </a:t>
            </a:r>
            <a:r>
              <a:rPr lang="en-US" altLang="en-US" sz="2000" dirty="0" smtClean="0"/>
              <a:t>statement that </a:t>
            </a:r>
            <a:r>
              <a:rPr lang="en-US" altLang="en-US" sz="2000" dirty="0"/>
              <a:t>outlines the merits of </a:t>
            </a:r>
            <a:r>
              <a:rPr lang="en-US" altLang="en-US" sz="2000" dirty="0" smtClean="0"/>
              <a:t>a business opportunity.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T</a:t>
            </a:r>
            <a:r>
              <a:rPr lang="en-US" altLang="en-US" sz="2000" dirty="0" smtClean="0"/>
              <a:t>here </a:t>
            </a:r>
            <a:r>
              <a:rPr lang="en-US" altLang="en-US" sz="2000" dirty="0"/>
              <a:t>are many occasions when </a:t>
            </a:r>
            <a:r>
              <a:rPr lang="en-US" altLang="en-US" sz="2000" dirty="0" smtClean="0"/>
              <a:t>a </a:t>
            </a:r>
            <a:r>
              <a:rPr lang="en-US" altLang="en-US" sz="2000" dirty="0"/>
              <a:t>carefully constructed elevator </a:t>
            </a:r>
            <a:r>
              <a:rPr lang="en-US" altLang="en-US" sz="2000" dirty="0" smtClean="0"/>
              <a:t>speech </a:t>
            </a:r>
            <a:r>
              <a:rPr lang="en-US" altLang="en-US" sz="2000" dirty="0"/>
              <a:t>might come in </a:t>
            </a:r>
            <a:r>
              <a:rPr lang="en-US" altLang="en-US" sz="2000" dirty="0" smtClean="0"/>
              <a:t>handy.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 smtClean="0"/>
              <a:t>Most </a:t>
            </a:r>
            <a:r>
              <a:rPr lang="en-US" altLang="en-US" sz="2000" dirty="0"/>
              <a:t>elevator speeches are 45 </a:t>
            </a:r>
            <a:r>
              <a:rPr lang="en-US" altLang="en-US" sz="2000" dirty="0" smtClean="0"/>
              <a:t>seconds </a:t>
            </a:r>
            <a:r>
              <a:rPr lang="en-US" altLang="en-US" sz="2000" dirty="0"/>
              <a:t>to 2 minutes long. </a:t>
            </a:r>
          </a:p>
          <a:p>
            <a:pPr indent="0"/>
            <a:endParaRPr lang="en-US" alt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617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905000" y="1219200"/>
            <a:ext cx="8153400" cy="472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838994" y="3580606"/>
            <a:ext cx="4724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5868194" y="3580606"/>
            <a:ext cx="4724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05000" y="2209800"/>
            <a:ext cx="815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05000" y="3124200"/>
            <a:ext cx="815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05000" y="4114800"/>
            <a:ext cx="815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05000" y="5105400"/>
            <a:ext cx="815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0"/>
          <p:cNvSpPr txBox="1">
            <a:spLocks noChangeArrowheads="1"/>
          </p:cNvSpPr>
          <p:nvPr/>
        </p:nvSpPr>
        <p:spPr bwMode="auto">
          <a:xfrm>
            <a:off x="1981200" y="1447800"/>
            <a:ext cx="1143000" cy="4619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/>
              <a:t>Step 1</a:t>
            </a:r>
          </a:p>
        </p:txBody>
      </p:sp>
      <p:sp>
        <p:nvSpPr>
          <p:cNvPr id="15" name="TextBox 21"/>
          <p:cNvSpPr txBox="1">
            <a:spLocks noChangeArrowheads="1"/>
          </p:cNvSpPr>
          <p:nvPr/>
        </p:nvSpPr>
        <p:spPr bwMode="auto">
          <a:xfrm>
            <a:off x="1981200" y="2438400"/>
            <a:ext cx="1143000" cy="4619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/>
              <a:t>Step 2</a:t>
            </a:r>
          </a:p>
        </p:txBody>
      </p:sp>
      <p:sp>
        <p:nvSpPr>
          <p:cNvPr id="16" name="TextBox 22"/>
          <p:cNvSpPr txBox="1">
            <a:spLocks noChangeArrowheads="1"/>
          </p:cNvSpPr>
          <p:nvPr/>
        </p:nvSpPr>
        <p:spPr bwMode="auto">
          <a:xfrm>
            <a:off x="1981200" y="3352800"/>
            <a:ext cx="1143000" cy="4619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/>
              <a:t>Step 3</a:t>
            </a:r>
          </a:p>
        </p:txBody>
      </p:sp>
      <p:sp>
        <p:nvSpPr>
          <p:cNvPr id="17" name="TextBox 23"/>
          <p:cNvSpPr txBox="1">
            <a:spLocks noChangeArrowheads="1"/>
          </p:cNvSpPr>
          <p:nvPr/>
        </p:nvSpPr>
        <p:spPr bwMode="auto">
          <a:xfrm>
            <a:off x="1981200" y="4343400"/>
            <a:ext cx="1143000" cy="4619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/>
              <a:t>Step 4</a:t>
            </a:r>
          </a:p>
        </p:txBody>
      </p:sp>
      <p:sp>
        <p:nvSpPr>
          <p:cNvPr id="18" name="TextBox 24"/>
          <p:cNvSpPr txBox="1">
            <a:spLocks noChangeArrowheads="1"/>
          </p:cNvSpPr>
          <p:nvPr/>
        </p:nvSpPr>
        <p:spPr bwMode="auto">
          <a:xfrm>
            <a:off x="1981200" y="5257800"/>
            <a:ext cx="1143000" cy="4619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/>
              <a:t>Total</a:t>
            </a:r>
          </a:p>
        </p:txBody>
      </p:sp>
      <p:sp>
        <p:nvSpPr>
          <p:cNvPr id="19" name="TextBox 25"/>
          <p:cNvSpPr txBox="1">
            <a:spLocks noChangeArrowheads="1"/>
          </p:cNvSpPr>
          <p:nvPr/>
        </p:nvSpPr>
        <p:spPr bwMode="auto">
          <a:xfrm>
            <a:off x="8382000" y="1447800"/>
            <a:ext cx="1600200" cy="4619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/>
              <a:t>20 seconds</a:t>
            </a:r>
          </a:p>
        </p:txBody>
      </p:sp>
      <p:sp>
        <p:nvSpPr>
          <p:cNvPr id="20" name="TextBox 26"/>
          <p:cNvSpPr txBox="1">
            <a:spLocks noChangeArrowheads="1"/>
          </p:cNvSpPr>
          <p:nvPr/>
        </p:nvSpPr>
        <p:spPr bwMode="auto">
          <a:xfrm>
            <a:off x="8382000" y="2362200"/>
            <a:ext cx="1600200" cy="4619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/>
              <a:t>20 seconds</a:t>
            </a:r>
          </a:p>
        </p:txBody>
      </p:sp>
      <p:sp>
        <p:nvSpPr>
          <p:cNvPr id="21" name="TextBox 27"/>
          <p:cNvSpPr txBox="1">
            <a:spLocks noChangeArrowheads="1"/>
          </p:cNvSpPr>
          <p:nvPr/>
        </p:nvSpPr>
        <p:spPr bwMode="auto">
          <a:xfrm>
            <a:off x="8382000" y="3352800"/>
            <a:ext cx="1600200" cy="4619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/>
              <a:t>10 seconds</a:t>
            </a:r>
          </a:p>
        </p:txBody>
      </p:sp>
      <p:sp>
        <p:nvSpPr>
          <p:cNvPr id="22" name="TextBox 28"/>
          <p:cNvSpPr txBox="1">
            <a:spLocks noChangeArrowheads="1"/>
          </p:cNvSpPr>
          <p:nvPr/>
        </p:nvSpPr>
        <p:spPr bwMode="auto">
          <a:xfrm>
            <a:off x="8382000" y="4343400"/>
            <a:ext cx="1600200" cy="4619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/>
              <a:t>10 seconds</a:t>
            </a:r>
          </a:p>
        </p:txBody>
      </p:sp>
      <p:sp>
        <p:nvSpPr>
          <p:cNvPr id="23" name="TextBox 29"/>
          <p:cNvSpPr txBox="1">
            <a:spLocks noChangeArrowheads="1"/>
          </p:cNvSpPr>
          <p:nvPr/>
        </p:nvSpPr>
        <p:spPr bwMode="auto">
          <a:xfrm>
            <a:off x="8382000" y="5257800"/>
            <a:ext cx="1600200" cy="4619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/>
              <a:t>60 seconds</a:t>
            </a:r>
          </a:p>
        </p:txBody>
      </p:sp>
      <p:sp>
        <p:nvSpPr>
          <p:cNvPr id="24" name="TextBox 30"/>
          <p:cNvSpPr txBox="1">
            <a:spLocks noChangeArrowheads="1"/>
          </p:cNvSpPr>
          <p:nvPr/>
        </p:nvSpPr>
        <p:spPr bwMode="auto">
          <a:xfrm>
            <a:off x="3352800" y="1371600"/>
            <a:ext cx="4724400" cy="8302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Describe the opportunity or problem that needs to be solved.</a:t>
            </a:r>
          </a:p>
        </p:txBody>
      </p:sp>
      <p:sp>
        <p:nvSpPr>
          <p:cNvPr id="25" name="TextBox 31"/>
          <p:cNvSpPr txBox="1">
            <a:spLocks noChangeArrowheads="1"/>
          </p:cNvSpPr>
          <p:nvPr/>
        </p:nvSpPr>
        <p:spPr bwMode="auto">
          <a:xfrm>
            <a:off x="3352800" y="2286000"/>
            <a:ext cx="4876800" cy="8302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Describe how your product meets the opportunity or solves the problem.</a:t>
            </a:r>
          </a:p>
        </p:txBody>
      </p:sp>
      <p:sp>
        <p:nvSpPr>
          <p:cNvPr id="26" name="TextBox 32"/>
          <p:cNvSpPr txBox="1">
            <a:spLocks noChangeArrowheads="1"/>
          </p:cNvSpPr>
          <p:nvPr/>
        </p:nvSpPr>
        <p:spPr bwMode="auto">
          <a:xfrm>
            <a:off x="3352800" y="3276600"/>
            <a:ext cx="4648200" cy="4619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Describe your qualifications.</a:t>
            </a:r>
          </a:p>
        </p:txBody>
      </p:sp>
      <p:sp>
        <p:nvSpPr>
          <p:cNvPr id="27" name="TextBox 33"/>
          <p:cNvSpPr txBox="1">
            <a:spLocks noChangeArrowheads="1"/>
          </p:cNvSpPr>
          <p:nvPr/>
        </p:nvSpPr>
        <p:spPr bwMode="auto">
          <a:xfrm>
            <a:off x="3352800" y="4191000"/>
            <a:ext cx="4648200" cy="4619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400"/>
              <a:t>Describe your market.</a:t>
            </a:r>
          </a:p>
        </p:txBody>
      </p:sp>
    </p:spTree>
    <p:extLst>
      <p:ext uri="{BB962C8B-B14F-4D97-AF65-F5344CB8AC3E}">
        <p14:creationId xmlns:p14="http://schemas.microsoft.com/office/powerpoint/2010/main" val="3060040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371600"/>
            <a:ext cx="10444843" cy="1028700"/>
          </a:xfrm>
        </p:spPr>
        <p:txBody>
          <a:bodyPr/>
          <a:lstStyle/>
          <a:p>
            <a:pPr indent="0"/>
            <a:r>
              <a:rPr lang="en-US" altLang="en-US" sz="2000" b="1" dirty="0"/>
              <a:t>Alternatives for Raising Money for a </a:t>
            </a:r>
            <a:r>
              <a:rPr lang="en-US" altLang="en-US" sz="2000" b="1" dirty="0" smtClean="0"/>
              <a:t>New </a:t>
            </a:r>
            <a:r>
              <a:rPr lang="en-US" altLang="en-US" sz="2000" b="1" dirty="0"/>
              <a:t>Venture</a:t>
            </a:r>
            <a:endParaRPr lang="en-US" altLang="en-US" sz="2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24100" y="2133600"/>
            <a:ext cx="29718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/>
              <a:t>Personal Funds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86500" y="2133600"/>
            <a:ext cx="29718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/>
              <a:t>Equity Capital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324100" y="4495800"/>
            <a:ext cx="29718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/>
              <a:t>Debt Financing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286500" y="4495800"/>
            <a:ext cx="29718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/>
              <a:t>Creative Sources</a:t>
            </a:r>
          </a:p>
        </p:txBody>
      </p:sp>
    </p:spTree>
    <p:extLst>
      <p:ext uri="{BB962C8B-B14F-4D97-AF65-F5344CB8AC3E}">
        <p14:creationId xmlns:p14="http://schemas.microsoft.com/office/powerpoint/2010/main" val="21751166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sz="2000" b="1" dirty="0" smtClean="0"/>
              <a:t>Personal Financing</a:t>
            </a:r>
          </a:p>
          <a:p>
            <a:pPr indent="0"/>
            <a:r>
              <a:rPr lang="en-US" altLang="en-US" sz="2000" dirty="0"/>
              <a:t>Personal Funds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The vast majority of founders contribute personal funds, along with sweat equity, to their ventures.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Sweat equity represents the value of the time and effort that a founder puts into a new venture.</a:t>
            </a:r>
          </a:p>
          <a:p>
            <a:pPr indent="0"/>
            <a:r>
              <a:rPr lang="en-US" altLang="en-US" sz="2000" dirty="0"/>
              <a:t>Friends and Family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sz="2000" dirty="0"/>
              <a:t>Friends and family are the second source of funds for many new ventures.</a:t>
            </a:r>
          </a:p>
          <a:p>
            <a:pPr indent="0"/>
            <a:endParaRPr lang="en-US" alt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0347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sz="2000" b="1" dirty="0"/>
              <a:t>Bootstrapping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A third source of seed money for a new venture is referred to as bootstrapping.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Bootstrapping is finding ways to avoid the need for external financing or funding through creativity, ingenuity, thriftiness, cost cutting, or any means necessary.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Many entrepreneurs bootstrap out of necessity.</a:t>
            </a:r>
          </a:p>
          <a:p>
            <a:pPr indent="0"/>
            <a:endParaRPr lang="en-US" alt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5961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3785923" y="1072634"/>
            <a:ext cx="4198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Examples of Bootstrapping Methods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87928" y="1600200"/>
            <a:ext cx="2743200" cy="1295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000"/>
              <a:t>Buying used instead of</a:t>
            </a:r>
          </a:p>
          <a:p>
            <a:pPr algn="ctr" eaLnBrk="1" hangingPunct="1"/>
            <a:r>
              <a:rPr lang="en-US" altLang="en-US" sz="2000"/>
              <a:t>new equipment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359728" y="1600200"/>
            <a:ext cx="2743200" cy="1295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000"/>
              <a:t>Coordinating purchases</a:t>
            </a:r>
          </a:p>
          <a:p>
            <a:pPr algn="ctr" eaLnBrk="1" hangingPunct="1"/>
            <a:r>
              <a:rPr lang="en-US" altLang="en-US" sz="2000"/>
              <a:t>with other businesses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331528" y="1600200"/>
            <a:ext cx="2743200" cy="1295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000"/>
              <a:t>Leasing equipment </a:t>
            </a:r>
          </a:p>
          <a:p>
            <a:pPr algn="ctr" eaLnBrk="1" hangingPunct="1"/>
            <a:r>
              <a:rPr lang="en-US" altLang="en-US" sz="2000"/>
              <a:t>instead of buying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387928" y="3200400"/>
            <a:ext cx="2743200" cy="1295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000"/>
              <a:t>Obtaining payments in</a:t>
            </a:r>
          </a:p>
          <a:p>
            <a:pPr algn="ctr" eaLnBrk="1" hangingPunct="1"/>
            <a:r>
              <a:rPr lang="en-US" altLang="en-US" sz="2000"/>
              <a:t>advance from </a:t>
            </a:r>
          </a:p>
          <a:p>
            <a:pPr algn="ctr" eaLnBrk="1" hangingPunct="1"/>
            <a:r>
              <a:rPr lang="en-US" altLang="en-US" sz="2000"/>
              <a:t>customers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359728" y="3200400"/>
            <a:ext cx="2743200" cy="1295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000"/>
              <a:t>Minimizing personal</a:t>
            </a:r>
          </a:p>
          <a:p>
            <a:pPr algn="ctr" eaLnBrk="1" hangingPunct="1"/>
            <a:r>
              <a:rPr lang="en-US" altLang="en-US" sz="2000"/>
              <a:t>expenses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7331528" y="3200400"/>
            <a:ext cx="2743200" cy="1295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000"/>
              <a:t>Avoiding unnecessary</a:t>
            </a:r>
          </a:p>
          <a:p>
            <a:pPr algn="ctr" eaLnBrk="1" hangingPunct="1"/>
            <a:r>
              <a:rPr lang="en-US" altLang="en-US" sz="2000"/>
              <a:t>expenses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387928" y="4724400"/>
            <a:ext cx="2743200" cy="1295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000"/>
              <a:t>Buying items cheaply but</a:t>
            </a:r>
          </a:p>
          <a:p>
            <a:pPr algn="ctr" eaLnBrk="1" hangingPunct="1"/>
            <a:r>
              <a:rPr lang="en-US" altLang="en-US" sz="2000"/>
              <a:t>prudently via options</a:t>
            </a:r>
          </a:p>
          <a:p>
            <a:pPr algn="ctr" eaLnBrk="1" hangingPunct="1"/>
            <a:r>
              <a:rPr lang="en-US" altLang="en-US" sz="2000"/>
              <a:t>such as eBay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4359728" y="4724400"/>
            <a:ext cx="2743200" cy="1295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000"/>
              <a:t>Sharing office space or</a:t>
            </a:r>
          </a:p>
          <a:p>
            <a:pPr algn="ctr" eaLnBrk="1" hangingPunct="1"/>
            <a:r>
              <a:rPr lang="en-US" altLang="en-US" sz="2000"/>
              <a:t>employees with other</a:t>
            </a:r>
          </a:p>
          <a:p>
            <a:pPr algn="ctr" eaLnBrk="1" hangingPunct="1"/>
            <a:r>
              <a:rPr lang="en-US" altLang="en-US" sz="2000"/>
              <a:t>businesses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7331528" y="4724400"/>
            <a:ext cx="2743200" cy="1295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000"/>
              <a:t>Hiring interns</a:t>
            </a:r>
          </a:p>
        </p:txBody>
      </p:sp>
    </p:spTree>
    <p:extLst>
      <p:ext uri="{BB962C8B-B14F-4D97-AF65-F5344CB8AC3E}">
        <p14:creationId xmlns:p14="http://schemas.microsoft.com/office/powerpoint/2010/main" val="881881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71600"/>
            <a:ext cx="8534400" cy="1061357"/>
          </a:xfrm>
        </p:spPr>
        <p:txBody>
          <a:bodyPr/>
          <a:lstStyle/>
          <a:p>
            <a:pPr indent="0"/>
            <a:r>
              <a:rPr lang="en-US" altLang="en-US" sz="2000" b="1" dirty="0"/>
              <a:t>Preparing to Raise Debt or Equity Financing</a:t>
            </a:r>
            <a:br>
              <a:rPr lang="en-US" altLang="en-US" sz="2000" b="1" dirty="0"/>
            </a:br>
            <a:endParaRPr lang="en-US" altLang="en-US" sz="2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928" y="2432957"/>
            <a:ext cx="85439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17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sz="2000" b="1" dirty="0"/>
              <a:t>Preparing to Raise Debt or Equity </a:t>
            </a:r>
            <a:r>
              <a:rPr lang="en-US" altLang="en-US" sz="2000" b="1" dirty="0" smtClean="0"/>
              <a:t>Financing</a:t>
            </a:r>
          </a:p>
          <a:p>
            <a:pPr indent="0"/>
            <a:r>
              <a:rPr lang="en-US" altLang="en-US" sz="2000" dirty="0" smtClean="0"/>
              <a:t>Two most common methods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 smtClean="0"/>
              <a:t>Equity </a:t>
            </a:r>
            <a:r>
              <a:rPr lang="en-US" altLang="en-US" sz="2000" dirty="0"/>
              <a:t>Financing (Means exchanging partial ownership in a firm, usually in the form of stock, for </a:t>
            </a:r>
            <a:r>
              <a:rPr lang="en-US" altLang="en-US" sz="2000" dirty="0" smtClean="0"/>
              <a:t>funding)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 smtClean="0"/>
              <a:t>Debt Financing (A loan)</a:t>
            </a:r>
            <a:endParaRPr lang="en-US" alt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5702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SU_Template_3_unlocked_16x9.pptx" id="{C318BF60-B0BB-4DBF-8E6E-1103FAD5F9E9}" vid="{C4DAC851-8987-4FA7-8428-ECE9E24E79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OSU_Template_3_unlocked_16x9</Template>
  <TotalTime>820</TotalTime>
  <Words>1983</Words>
  <Application>Microsoft Office PowerPoint</Application>
  <PresentationFormat>Widescreen</PresentationFormat>
  <Paragraphs>272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MS PGothic</vt:lpstr>
      <vt:lpstr>MS PGothic</vt:lpstr>
      <vt:lpstr>Arial</vt:lpstr>
      <vt:lpstr>Calibri</vt:lpstr>
      <vt:lpstr>Cambria</vt:lpstr>
      <vt:lpstr>Palatino</vt:lpstr>
      <vt:lpstr>Tahoma</vt:lpstr>
      <vt:lpstr>Times</vt:lpstr>
      <vt:lpstr>Times New Roman</vt:lpstr>
      <vt:lpstr>Wingdings</vt:lpstr>
      <vt:lpstr>OSU_Template</vt:lpstr>
      <vt:lpstr>Ba 260: Lecture 13</vt:lpstr>
      <vt:lpstr>Ba 260: Lecture 13</vt:lpstr>
      <vt:lpstr>Ba 260: Lecture 13</vt:lpstr>
      <vt:lpstr>Ba 260: Lecture 13</vt:lpstr>
      <vt:lpstr>Ba 260: Lecture 13</vt:lpstr>
      <vt:lpstr>Ba 260: Lecture 13</vt:lpstr>
      <vt:lpstr>Ba 260: Lecture 13</vt:lpstr>
      <vt:lpstr>Ba 260: Lecture 13</vt:lpstr>
      <vt:lpstr>Ba 260: Lecture 13</vt:lpstr>
      <vt:lpstr>Ba 260: Lecture 13</vt:lpstr>
      <vt:lpstr>Ba 260: Lecture 13</vt:lpstr>
      <vt:lpstr>Ba 260: Lecture 13</vt:lpstr>
      <vt:lpstr>Ba 260: Lecture 13</vt:lpstr>
      <vt:lpstr>Ba 260: Lecture 13</vt:lpstr>
      <vt:lpstr>Ba 260: Lecture 13</vt:lpstr>
      <vt:lpstr>Ba 260: Lecture 13</vt:lpstr>
      <vt:lpstr>Ba 260: Lecture 13</vt:lpstr>
      <vt:lpstr>Ba 260: Lecture 13</vt:lpstr>
      <vt:lpstr>Ba 260: Lecture 13</vt:lpstr>
      <vt:lpstr>Ba 260: Lecture 13</vt:lpstr>
      <vt:lpstr>Ba 260: Lecture 13</vt:lpstr>
      <vt:lpstr>Ba 260: Lecture 13</vt:lpstr>
      <vt:lpstr>Ba 260: Lecture 13</vt:lpstr>
      <vt:lpstr>Ba 260: Lecture 13</vt:lpstr>
      <vt:lpstr>Ba 260: Lecture 13</vt:lpstr>
      <vt:lpstr>Ba 260: Lecture 13</vt:lpstr>
      <vt:lpstr>Ba 260: Lecture 13</vt:lpstr>
      <vt:lpstr>Ba 260: Lecture 13</vt:lpstr>
      <vt:lpstr>Ba 260: Lecture 13</vt:lpstr>
      <vt:lpstr>Ba 260: Lecture 13</vt:lpstr>
      <vt:lpstr>Ba 260: Lecture 13</vt:lpstr>
      <vt:lpstr>Ba 260: Lecture 13</vt:lpstr>
      <vt:lpstr>Ba 260: Lecture 13</vt:lpstr>
      <vt:lpstr>Ba 260: Lecture 13</vt:lpstr>
    </vt:vector>
  </TitlesOfParts>
  <Company>Oregon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Vasquez, David</dc:creator>
  <cp:lastModifiedBy>Vasquez, David</cp:lastModifiedBy>
  <cp:revision>120</cp:revision>
  <cp:lastPrinted>2015-04-30T19:20:56Z</cp:lastPrinted>
  <dcterms:created xsi:type="dcterms:W3CDTF">2015-04-25T20:13:14Z</dcterms:created>
  <dcterms:modified xsi:type="dcterms:W3CDTF">2015-07-03T23:12:21Z</dcterms:modified>
</cp:coreProperties>
</file>