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9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65" r:id="rId10"/>
    <p:sldId id="270" r:id="rId11"/>
    <p:sldId id="269" r:id="rId12"/>
    <p:sldId id="268" r:id="rId13"/>
    <p:sldId id="267" r:id="rId14"/>
    <p:sldId id="266" r:id="rId15"/>
    <p:sldId id="271" r:id="rId16"/>
    <p:sldId id="272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73289" autoAdjust="0"/>
  </p:normalViewPr>
  <p:slideViewPr>
    <p:cSldViewPr>
      <p:cViewPr varScale="1">
        <p:scale>
          <a:sx n="85" d="100"/>
          <a:sy n="85" d="100"/>
        </p:scale>
        <p:origin x="23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cuments%20and%20Settings\david\Desktop\Spring\Spring%20Term%202013\Ba%20543\Ba%20543%20Presentation\Number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cuments%20and%20Settings\david\Desktop\Spring\Spring%20Term%202013\Ba%20543\Ba%20543%20Presentation\Numbe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US $10 Trillion Total Residential Market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0074781277340301"/>
          <c:y val="0.133291957808223"/>
          <c:w val="0.673504374453194"/>
          <c:h val="0.86670804219177799"/>
        </c:manualLayout>
      </c:layout>
      <c:pieChart>
        <c:varyColors val="1"/>
        <c:ser>
          <c:idx val="0"/>
          <c:order val="0"/>
          <c:explosion val="19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Sheet4!$A$1:$A$6</c:f>
              <c:strCache>
                <c:ptCount val="6"/>
                <c:pt idx="0">
                  <c:v>US $10 Trillion Total Residential Market</c:v>
                </c:pt>
                <c:pt idx="1">
                  <c:v>Second lien loans</c:v>
                </c:pt>
                <c:pt idx="2">
                  <c:v>Alternative-A</c:v>
                </c:pt>
                <c:pt idx="3">
                  <c:v>Sub-Prime</c:v>
                </c:pt>
                <c:pt idx="4">
                  <c:v>Prime jumbo Mortgage</c:v>
                </c:pt>
                <c:pt idx="5">
                  <c:v>Prime Agency</c:v>
                </c:pt>
              </c:strCache>
            </c:strRef>
          </c:cat>
          <c:val>
            <c:numRef>
              <c:f>Sheet4!$B$1:$B$6</c:f>
              <c:numCache>
                <c:formatCode>0%</c:formatCode>
                <c:ptCount val="6"/>
                <c:pt idx="1">
                  <c:v>0.11</c:v>
                </c:pt>
                <c:pt idx="2">
                  <c:v>0.1</c:v>
                </c:pt>
                <c:pt idx="3">
                  <c:v>0.12</c:v>
                </c:pt>
                <c:pt idx="4">
                  <c:v>0.13</c:v>
                </c:pt>
                <c:pt idx="5">
                  <c:v>0.54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Loans in Foreclosure Based on Loan</a:t>
            </a:r>
            <a:r>
              <a:rPr lang="en-US" baseline="0"/>
              <a:t> Type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584129111520601"/>
          <c:y val="0.13802985603394299"/>
          <c:w val="0.70846242623927302"/>
          <c:h val="0.714745427197109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Sheet2!$B$27</c:f>
              <c:strCache>
                <c:ptCount val="1"/>
                <c:pt idx="0">
                  <c:v>Prime</c:v>
                </c:pt>
              </c:strCache>
            </c:strRef>
          </c:tx>
          <c:invertIfNegative val="0"/>
          <c:cat>
            <c:strRef>
              <c:f>Sheet2!$A$28:$A$30</c:f>
              <c:strCache>
                <c:ptCount val="3"/>
                <c:pt idx="0">
                  <c:v>Fixed Rate</c:v>
                </c:pt>
                <c:pt idx="1">
                  <c:v>Adjustable-Rate</c:v>
                </c:pt>
                <c:pt idx="2">
                  <c:v>Other</c:v>
                </c:pt>
              </c:strCache>
            </c:strRef>
          </c:cat>
          <c:val>
            <c:numRef>
              <c:f>Sheet2!$B$28:$B$30</c:f>
              <c:numCache>
                <c:formatCode>0.00%</c:formatCode>
                <c:ptCount val="3"/>
                <c:pt idx="0">
                  <c:v>6.6865671641791096E-3</c:v>
                </c:pt>
                <c:pt idx="1">
                  <c:v>3.4545454545454497E-2</c:v>
                </c:pt>
                <c:pt idx="2">
                  <c:v>2.5999999999999999E-2</c:v>
                </c:pt>
              </c:numCache>
            </c:numRef>
          </c:val>
        </c:ser>
        <c:ser>
          <c:idx val="1"/>
          <c:order val="1"/>
          <c:tx>
            <c:strRef>
              <c:f>Sheet2!$C$27</c:f>
              <c:strCache>
                <c:ptCount val="1"/>
                <c:pt idx="0">
                  <c:v>Subprime</c:v>
                </c:pt>
              </c:strCache>
            </c:strRef>
          </c:tx>
          <c:invertIfNegative val="0"/>
          <c:cat>
            <c:strRef>
              <c:f>Sheet2!$A$28:$A$30</c:f>
              <c:strCache>
                <c:ptCount val="3"/>
                <c:pt idx="0">
                  <c:v>Fixed Rate</c:v>
                </c:pt>
                <c:pt idx="1">
                  <c:v>Adjustable-Rate</c:v>
                </c:pt>
                <c:pt idx="2">
                  <c:v>Other</c:v>
                </c:pt>
              </c:strCache>
            </c:strRef>
          </c:cat>
          <c:val>
            <c:numRef>
              <c:f>Sheet2!$C$28:$C$30</c:f>
              <c:numCache>
                <c:formatCode>0.00%</c:formatCode>
                <c:ptCount val="3"/>
                <c:pt idx="0">
                  <c:v>4.5312499999999999E-2</c:v>
                </c:pt>
                <c:pt idx="1">
                  <c:v>0.16968749999999999</c:v>
                </c:pt>
                <c:pt idx="2">
                  <c:v>2.66666666666667E-2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3821888"/>
        <c:axId val="383822280"/>
      </c:barChart>
      <c:catAx>
        <c:axId val="3838218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383822280"/>
        <c:crosses val="autoZero"/>
        <c:auto val="1"/>
        <c:lblAlgn val="ctr"/>
        <c:lblOffset val="100"/>
        <c:noMultiLvlLbl val="0"/>
      </c:catAx>
      <c:valAx>
        <c:axId val="383822280"/>
        <c:scaling>
          <c:orientation val="minMax"/>
        </c:scaling>
        <c:delete val="0"/>
        <c:axPos val="l"/>
        <c:majorGridlines/>
        <c:numFmt formatCode="0.00%" sourceLinked="1"/>
        <c:majorTickMark val="none"/>
        <c:minorTickMark val="none"/>
        <c:tickLblPos val="nextTo"/>
        <c:crossAx val="3838218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39BBF-AC61-4334-A566-C0FCE81E0046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45A2B-983F-466D-8A55-9374ADCF25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51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FICO-</a:t>
            </a:r>
            <a:r>
              <a:rPr lang="en-US" baseline="0" dirty="0" smtClean="0"/>
              <a:t> ranges between 350 and 850</a:t>
            </a:r>
          </a:p>
          <a:p>
            <a:r>
              <a:rPr lang="en-US" baseline="0" dirty="0" smtClean="0"/>
              <a:t>PTI- Total monthly payments/pretax monthly income (Front End)</a:t>
            </a:r>
          </a:p>
          <a:p>
            <a:r>
              <a:rPr lang="en-US" baseline="0" dirty="0" smtClean="0"/>
              <a:t>ARM</a:t>
            </a:r>
            <a:br>
              <a:rPr lang="en-US" baseline="0" dirty="0" smtClean="0"/>
            </a:br>
            <a:r>
              <a:rPr lang="en-US" baseline="0" dirty="0" smtClean="0"/>
              <a:t>Held in check by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 Cap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 Lifetime Cap</a:t>
            </a:r>
          </a:p>
          <a:p>
            <a:pPr marL="0" indent="0">
              <a:buNone/>
            </a:pPr>
            <a:r>
              <a:rPr lang="en-US" baseline="0" dirty="0" smtClean="0"/>
              <a:t>Determined by-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Market Determined Rates (LIBOR)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Calculated rates based on the funds for thrifts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5A2B-983F-466D-8A55-9374ADCF256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03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floating</a:t>
            </a:r>
            <a:r>
              <a:rPr lang="en-US" baseline="0" dirty="0" smtClean="0"/>
              <a:t> rate and fixed rate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5A2B-983F-466D-8A55-9374ADCF256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7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Borrow 250k</a:t>
            </a:r>
            <a:r>
              <a:rPr lang="en-US" baseline="0" dirty="0" smtClean="0"/>
              <a:t> you expect equity to go up to 273, can get raise or sell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5A2B-983F-466D-8A55-9374ADCF256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67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45A2B-983F-466D-8A55-9374ADCF256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6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2DE392B-7525-4A99-8D58-1436877AC982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392B-7525-4A99-8D58-1436877AC982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48EC-343C-43E0-92DC-AE1A3DBB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392B-7525-4A99-8D58-1436877AC982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48EC-343C-43E0-92DC-AE1A3DBB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392B-7525-4A99-8D58-1436877AC982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48EC-343C-43E0-92DC-AE1A3DBB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392B-7525-4A99-8D58-1436877AC982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48EC-343C-43E0-92DC-AE1A3DBB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392B-7525-4A99-8D58-1436877AC982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48EC-343C-43E0-92DC-AE1A3DBB84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392B-7525-4A99-8D58-1436877AC982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48EC-343C-43E0-92DC-AE1A3DBB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392B-7525-4A99-8D58-1436877AC982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48EC-343C-43E0-92DC-AE1A3DBB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392B-7525-4A99-8D58-1436877AC982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48EC-343C-43E0-92DC-AE1A3DBB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392B-7525-4A99-8D58-1436877AC982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48EC-343C-43E0-92DC-AE1A3DBB84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392B-7525-4A99-8D58-1436877AC982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48EC-343C-43E0-92DC-AE1A3DBB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2DE392B-7525-4A99-8D58-1436877AC982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C9048EC-343C-43E0-92DC-AE1A3DBB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Subprime Markets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Feasibility of Buying your First House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2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43490" y="533400"/>
            <a:ext cx="7024744" cy="914400"/>
          </a:xfrm>
        </p:spPr>
        <p:txBody>
          <a:bodyPr/>
          <a:lstStyle/>
          <a:p>
            <a:r>
              <a:rPr lang="en-US" dirty="0" smtClean="0"/>
              <a:t>Economic Crisis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600200"/>
            <a:ext cx="3419856" cy="4206240"/>
          </a:xfrm>
        </p:spPr>
        <p:txBody>
          <a:bodyPr/>
          <a:lstStyle/>
          <a:p>
            <a:r>
              <a:rPr lang="en-US" dirty="0"/>
              <a:t>Why would you take out:</a:t>
            </a:r>
          </a:p>
          <a:p>
            <a:pPr lvl="1"/>
            <a:r>
              <a:rPr lang="en-US" dirty="0"/>
              <a:t>Adjustable rate mortgage?</a:t>
            </a:r>
          </a:p>
          <a:p>
            <a:pPr lvl="1"/>
            <a:r>
              <a:rPr lang="en-US" dirty="0"/>
              <a:t>Subprime Mortgage?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250" y="1676400"/>
            <a:ext cx="3649014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14" y="4267200"/>
            <a:ext cx="4133850" cy="213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70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85800"/>
            <a:ext cx="7024744" cy="990600"/>
          </a:xfrm>
        </p:spPr>
        <p:txBody>
          <a:bodyPr/>
          <a:lstStyle/>
          <a:p>
            <a:r>
              <a:rPr lang="en-US" dirty="0" smtClean="0"/>
              <a:t>Housing Market: Up to 2005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0"/>
            <a:ext cx="4383255" cy="391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4"/>
          <p:cNvSpPr txBox="1">
            <a:spLocks/>
          </p:cNvSpPr>
          <p:nvPr/>
        </p:nvSpPr>
        <p:spPr>
          <a:xfrm>
            <a:off x="533400" y="1752600"/>
            <a:ext cx="3429000" cy="438559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Price of housing on average going up around $25,000 every two years</a:t>
            </a:r>
          </a:p>
          <a:p>
            <a:pPr lvl="1"/>
            <a:endParaRPr lang="en-US" dirty="0" smtClean="0"/>
          </a:p>
          <a:p>
            <a:pPr lvl="2" indent="0">
              <a:buFont typeface="Wingdings 2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Housing Market: Through 2012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8200" y="1447800"/>
            <a:ext cx="2286000" cy="426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Supply Up and Demand </a:t>
            </a:r>
            <a:r>
              <a:rPr lang="en-US" dirty="0" smtClean="0"/>
              <a:t>Down</a:t>
            </a:r>
          </a:p>
          <a:p>
            <a:r>
              <a:rPr lang="en-US" dirty="0" smtClean="0"/>
              <a:t>Bad for Investors</a:t>
            </a:r>
          </a:p>
          <a:p>
            <a:r>
              <a:rPr lang="en-US" dirty="0" smtClean="0"/>
              <a:t>Bad for mortgage holders</a:t>
            </a:r>
          </a:p>
          <a:p>
            <a:r>
              <a:rPr lang="en-US" dirty="0" smtClean="0"/>
              <a:t>Bad for Economy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Graph of historical house pric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1596189"/>
            <a:ext cx="5080000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912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43490" y="533400"/>
            <a:ext cx="7024744" cy="914400"/>
          </a:xfrm>
        </p:spPr>
        <p:txBody>
          <a:bodyPr/>
          <a:lstStyle/>
          <a:p>
            <a:r>
              <a:rPr lang="en-US" dirty="0" smtClean="0"/>
              <a:t>US Mortgage Market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940050289"/>
              </p:ext>
            </p:extLst>
          </p:nvPr>
        </p:nvGraphicFramePr>
        <p:xfrm>
          <a:off x="914400" y="1524000"/>
          <a:ext cx="5314950" cy="4181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Subprime Markets: The Fallout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765993204"/>
              </p:ext>
            </p:extLst>
          </p:nvPr>
        </p:nvGraphicFramePr>
        <p:xfrm>
          <a:off x="1143000" y="1676400"/>
          <a:ext cx="70104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914400"/>
          </a:xfrm>
        </p:spPr>
        <p:txBody>
          <a:bodyPr/>
          <a:lstStyle/>
          <a:p>
            <a:pPr algn="ctr"/>
            <a:r>
              <a:rPr lang="en-US" dirty="0" smtClean="0"/>
              <a:t>Questions?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0" y="1600200"/>
            <a:ext cx="3419856" cy="4206240"/>
          </a:xfrm>
        </p:spPr>
        <p:txBody>
          <a:bodyPr>
            <a:noAutofit/>
          </a:bodyPr>
          <a:lstStyle/>
          <a:p>
            <a:r>
              <a:rPr lang="en-US" sz="1800" dirty="0"/>
              <a:t>The First Council of Nicaea, in 325, forbade clergy from engaging in </a:t>
            </a:r>
            <a:r>
              <a:rPr lang="en-US" sz="1800" dirty="0" smtClean="0"/>
              <a:t>usury). </a:t>
            </a:r>
            <a:r>
              <a:rPr lang="en-US" sz="1800" dirty="0"/>
              <a:t>At the time, usury was interest of any kind, and the canon merely forbade the clergy to lend money on interest above 1 percent per month (12.7% APR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In Dante’s </a:t>
            </a:r>
            <a:r>
              <a:rPr lang="en-US" sz="1800" i="1" dirty="0" smtClean="0"/>
              <a:t>Inferno </a:t>
            </a:r>
            <a:r>
              <a:rPr lang="en-US" sz="1800" dirty="0" smtClean="0"/>
              <a:t>usurers are placed  </a:t>
            </a:r>
            <a:r>
              <a:rPr lang="en-US" sz="1800" dirty="0"/>
              <a:t>in the inner ring of the seventh circle of </a:t>
            </a:r>
            <a:r>
              <a:rPr lang="en-US" sz="1800" dirty="0" smtClean="0"/>
              <a:t>hell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645152" y="3200400"/>
            <a:ext cx="3419856" cy="3124201"/>
          </a:xfrm>
        </p:spPr>
        <p:txBody>
          <a:bodyPr>
            <a:normAutofit fontScale="55000" lnSpcReduction="20000"/>
          </a:bodyPr>
          <a:lstStyle/>
          <a:p>
            <a:r>
              <a:rPr lang="en-US" sz="3300" dirty="0"/>
              <a:t>"When money is lent on a contract to receive not only the principal sum again, but also an increase by way of compensation for the use, the increase is called </a:t>
            </a:r>
            <a:r>
              <a:rPr lang="en-US" sz="3300" i="1" dirty="0"/>
              <a:t>interest</a:t>
            </a:r>
            <a:r>
              <a:rPr lang="en-US" sz="3300" dirty="0"/>
              <a:t> by those who </a:t>
            </a:r>
            <a:r>
              <a:rPr lang="en-US" sz="3300" i="1" dirty="0"/>
              <a:t>think</a:t>
            </a:r>
            <a:r>
              <a:rPr lang="en-US" sz="3300" dirty="0"/>
              <a:t> it lawful, and </a:t>
            </a:r>
            <a:r>
              <a:rPr lang="en-US" sz="3300" i="1" dirty="0"/>
              <a:t>usury</a:t>
            </a:r>
            <a:r>
              <a:rPr lang="en-US" sz="3300" dirty="0"/>
              <a:t> by those who do not." (William Blackstone's </a:t>
            </a:r>
            <a:r>
              <a:rPr lang="en-US" sz="3300" i="1" dirty="0"/>
              <a:t>Commentaries on the Laws of England</a:t>
            </a:r>
            <a:r>
              <a:rPr lang="en-US" sz="3300" dirty="0"/>
              <a:t>).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266" y="1371600"/>
            <a:ext cx="303420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40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762001"/>
            <a:ext cx="6637468" cy="2514600"/>
          </a:xfrm>
        </p:spPr>
        <p:txBody>
          <a:bodyPr/>
          <a:lstStyle/>
          <a:p>
            <a:pPr algn="ctr"/>
            <a:r>
              <a:rPr lang="en-US" dirty="0" smtClean="0"/>
              <a:t>Questions?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6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3490" y="533400"/>
            <a:ext cx="7024744" cy="8382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524000"/>
            <a:ext cx="6777317" cy="430862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Federal Housing Finance Agency. Federal Reserve Bank of St. Louis. </a:t>
            </a:r>
            <a:r>
              <a:rPr lang="en-US" i="1" dirty="0" smtClean="0"/>
              <a:t>All-Transactions House Price Index for the United States </a:t>
            </a:r>
            <a:r>
              <a:rPr lang="en-US" dirty="0" smtClean="0"/>
              <a:t>. 2012. Web. </a:t>
            </a:r>
          </a:p>
          <a:p>
            <a:r>
              <a:rPr lang="en-US" dirty="0" smtClean="0"/>
              <a:t>Manchester, Joyce M. and James M. </a:t>
            </a:r>
            <a:r>
              <a:rPr lang="en-US" dirty="0" err="1" smtClean="0"/>
              <a:t>Poterba</a:t>
            </a:r>
            <a:r>
              <a:rPr lang="en-US" dirty="0" smtClean="0"/>
              <a:t>, 1989. “Second Mortgages and Household Saving,” Regional Science and Urban Economics, 19(2), 325-346.</a:t>
            </a:r>
          </a:p>
          <a:p>
            <a:r>
              <a:rPr lang="en-US" dirty="0" err="1"/>
              <a:t>Fabozzi</a:t>
            </a:r>
            <a:r>
              <a:rPr lang="en-US" dirty="0"/>
              <a:t>, Frank, Franco </a:t>
            </a:r>
            <a:r>
              <a:rPr lang="en-US" dirty="0" err="1"/>
              <a:t>Modligliani</a:t>
            </a:r>
            <a:r>
              <a:rPr lang="en-US" dirty="0"/>
              <a:t>, and Frank Jones. </a:t>
            </a:r>
            <a:r>
              <a:rPr lang="en-US" i="1" dirty="0"/>
              <a:t>Foundations of Financial Markets and Institutions</a:t>
            </a:r>
            <a:r>
              <a:rPr lang="en-US" dirty="0"/>
              <a:t>. 4th. Boston: Prentice Hall, 2010. Print. </a:t>
            </a:r>
          </a:p>
          <a:p>
            <a:r>
              <a:rPr lang="en-US" dirty="0" err="1"/>
              <a:t>Bianco</a:t>
            </a:r>
            <a:r>
              <a:rPr lang="en-US" dirty="0"/>
              <a:t>, J.D., </a:t>
            </a:r>
            <a:r>
              <a:rPr lang="en-US" dirty="0" err="1"/>
              <a:t>Katalina</a:t>
            </a:r>
            <a:r>
              <a:rPr lang="en-US" dirty="0"/>
              <a:t>. "The Subprime Lending Crisis: Causes and Effects of the Mortgage Meltdown." </a:t>
            </a:r>
            <a:r>
              <a:rPr lang="en-US" i="1" dirty="0"/>
              <a:t>CCH Mortgage Compliance Guide and Bank Digest</a:t>
            </a:r>
            <a:r>
              <a:rPr lang="en-US" dirty="0"/>
              <a:t>. (2008): n. page. Print.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490" y="685800"/>
            <a:ext cx="7024744" cy="762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042416" y="1447800"/>
            <a:ext cx="3419856" cy="4358640"/>
          </a:xfrm>
        </p:spPr>
        <p:txBody>
          <a:bodyPr>
            <a:normAutofit/>
          </a:bodyPr>
          <a:lstStyle/>
          <a:p>
            <a:r>
              <a:rPr lang="en-US" dirty="0" smtClean="0"/>
              <a:t>Outline</a:t>
            </a:r>
          </a:p>
          <a:p>
            <a:pPr lvl="1"/>
            <a:r>
              <a:rPr lang="en-US" dirty="0" smtClean="0"/>
              <a:t>Definitions of Prime and Subprime Borrowers</a:t>
            </a:r>
          </a:p>
          <a:p>
            <a:pPr lvl="1"/>
            <a:r>
              <a:rPr lang="en-US" dirty="0" smtClean="0"/>
              <a:t>Walk through example</a:t>
            </a:r>
          </a:p>
          <a:p>
            <a:pPr lvl="1"/>
            <a:r>
              <a:rPr lang="en-US" dirty="0" smtClean="0"/>
              <a:t>How this played out during the recession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645152" y="1371600"/>
            <a:ext cx="3419856" cy="4434839"/>
          </a:xfrm>
        </p:spPr>
        <p:txBody>
          <a:bodyPr>
            <a:normAutofit/>
          </a:bodyPr>
          <a:lstStyle/>
          <a:p>
            <a:r>
              <a:rPr lang="en-US" dirty="0" smtClean="0"/>
              <a:t>Key Points</a:t>
            </a:r>
          </a:p>
          <a:p>
            <a:pPr lvl="1"/>
            <a:r>
              <a:rPr lang="en-US" dirty="0" smtClean="0"/>
              <a:t>Subprime versus Prime Borrowers</a:t>
            </a:r>
          </a:p>
          <a:p>
            <a:pPr lvl="1"/>
            <a:r>
              <a:rPr lang="en-US" dirty="0" smtClean="0"/>
              <a:t>How the subprime market functions and the risks and benefits of the market</a:t>
            </a:r>
          </a:p>
          <a:p>
            <a:pPr lvl="1"/>
            <a:r>
              <a:rPr lang="en-US" dirty="0" smtClean="0"/>
              <a:t>The power of interest rates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9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85800"/>
            <a:ext cx="7024744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Subprime Markets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36576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A market for those with questionable credit. </a:t>
            </a:r>
          </a:p>
          <a:p>
            <a:r>
              <a:rPr lang="en-US" dirty="0" smtClean="0"/>
              <a:t>Can encompass different areas</a:t>
            </a:r>
          </a:p>
          <a:p>
            <a:pPr lvl="1"/>
            <a:r>
              <a:rPr lang="en-US" dirty="0" smtClean="0"/>
              <a:t>Mortgages</a:t>
            </a:r>
          </a:p>
          <a:p>
            <a:pPr lvl="1"/>
            <a:r>
              <a:rPr lang="en-US" dirty="0" smtClean="0"/>
              <a:t>Auto Loans</a:t>
            </a:r>
          </a:p>
          <a:p>
            <a:pPr lvl="1"/>
            <a:r>
              <a:rPr lang="en-US" dirty="0" smtClean="0"/>
              <a:t>Credit Cards</a:t>
            </a:r>
          </a:p>
          <a:p>
            <a:r>
              <a:rPr lang="en-US" dirty="0" smtClean="0"/>
              <a:t>Usually has a higher interest rate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648200" y="1600201"/>
            <a:ext cx="4038600" cy="990600"/>
          </a:xfrm>
        </p:spPr>
        <p:txBody>
          <a:bodyPr>
            <a:noAutofit/>
          </a:bodyPr>
          <a:lstStyle/>
          <a:p>
            <a:r>
              <a:rPr lang="en-US" dirty="0" smtClean="0"/>
              <a:t>30 Year Mortgage for $100,000 at discrete interest rates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36467"/>
              </p:ext>
            </p:extLst>
          </p:nvPr>
        </p:nvGraphicFramePr>
        <p:xfrm>
          <a:off x="4495800" y="2895600"/>
          <a:ext cx="4038600" cy="3245827"/>
        </p:xfrm>
        <a:graphic>
          <a:graphicData uri="http://schemas.openxmlformats.org/drawingml/2006/table">
            <a:tbl>
              <a:tblPr/>
              <a:tblGrid>
                <a:gridCol w="2057400"/>
                <a:gridCol w="1981200"/>
              </a:tblGrid>
              <a:tr h="507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Interest Rate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Payment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$321.64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$421.60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$536.82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$665.30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$804.62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490" y="609600"/>
            <a:ext cx="7024744" cy="800100"/>
          </a:xfrm>
        </p:spPr>
        <p:txBody>
          <a:bodyPr>
            <a:normAutofit/>
          </a:bodyPr>
          <a:lstStyle/>
          <a:p>
            <a:r>
              <a:rPr lang="en-US" dirty="0" smtClean="0"/>
              <a:t>Prime </a:t>
            </a:r>
            <a:r>
              <a:rPr lang="en-US" dirty="0" err="1" smtClean="0"/>
              <a:t>vs</a:t>
            </a:r>
            <a:r>
              <a:rPr lang="en-US" dirty="0" smtClean="0"/>
              <a:t> Subprime Loan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042416" y="1524000"/>
            <a:ext cx="3419856" cy="4282440"/>
          </a:xfrm>
        </p:spPr>
        <p:txBody>
          <a:bodyPr>
            <a:normAutofit/>
          </a:bodyPr>
          <a:lstStyle/>
          <a:p>
            <a:r>
              <a:rPr lang="en-US" dirty="0" smtClean="0"/>
              <a:t>Prime</a:t>
            </a:r>
          </a:p>
          <a:p>
            <a:pPr lvl="1"/>
            <a:r>
              <a:rPr lang="en-US" dirty="0" smtClean="0"/>
              <a:t>Borrow has strong credit history</a:t>
            </a:r>
          </a:p>
          <a:p>
            <a:pPr lvl="1"/>
            <a:r>
              <a:rPr lang="en-US" dirty="0" smtClean="0"/>
              <a:t>Measurements</a:t>
            </a:r>
          </a:p>
          <a:p>
            <a:pPr lvl="2"/>
            <a:r>
              <a:rPr lang="en-US" dirty="0" smtClean="0"/>
              <a:t>Credit Score ~660 or higher</a:t>
            </a:r>
          </a:p>
          <a:p>
            <a:pPr lvl="2"/>
            <a:r>
              <a:rPr lang="en-US" dirty="0" smtClean="0"/>
              <a:t>LTV ~Less then 95%</a:t>
            </a:r>
          </a:p>
          <a:p>
            <a:pPr lvl="2"/>
            <a:r>
              <a:rPr lang="en-US" dirty="0" smtClean="0"/>
              <a:t>PTI (Front End) ~No more then 28%</a:t>
            </a:r>
          </a:p>
          <a:p>
            <a:pPr lvl="2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645152" y="1524000"/>
            <a:ext cx="3419856" cy="4282439"/>
          </a:xfrm>
        </p:spPr>
        <p:txBody>
          <a:bodyPr>
            <a:normAutofit/>
          </a:bodyPr>
          <a:lstStyle/>
          <a:p>
            <a:r>
              <a:rPr lang="en-US" dirty="0" smtClean="0"/>
              <a:t>Subprime</a:t>
            </a:r>
          </a:p>
          <a:p>
            <a:pPr lvl="1"/>
            <a:r>
              <a:rPr lang="en-US" dirty="0" smtClean="0"/>
              <a:t>Borrower does not have strong credit history</a:t>
            </a:r>
          </a:p>
          <a:p>
            <a:pPr lvl="1"/>
            <a:r>
              <a:rPr lang="en-US" dirty="0" smtClean="0"/>
              <a:t>Measurements</a:t>
            </a:r>
          </a:p>
          <a:p>
            <a:pPr lvl="2"/>
            <a:r>
              <a:rPr lang="en-US" dirty="0" smtClean="0"/>
              <a:t>Credit Score ~Lower then 660</a:t>
            </a:r>
          </a:p>
          <a:p>
            <a:pPr lvl="2"/>
            <a:r>
              <a:rPr lang="en-US" dirty="0" smtClean="0"/>
              <a:t>LTV ~Greater then 95%</a:t>
            </a:r>
          </a:p>
          <a:p>
            <a:pPr lvl="2"/>
            <a:r>
              <a:rPr lang="en-US" dirty="0" smtClean="0"/>
              <a:t>PTI (Front End)~More then 28%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1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490" y="609600"/>
            <a:ext cx="7024744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Your Dream Home: 2005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533400" y="1612230"/>
            <a:ext cx="3581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You want to purchase your dream house in a tropical place with nice neighbors </a:t>
            </a:r>
          </a:p>
          <a:p>
            <a:r>
              <a:rPr lang="en-US" dirty="0" smtClean="0"/>
              <a:t>How might your experience vary if you are utilizing the subprime market?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1026" name="Picture 2" descr="http://www.lotsafunmaps.com/view.php?id=31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684421"/>
            <a:ext cx="3581399" cy="26860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799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838200"/>
          </a:xfrm>
        </p:spPr>
        <p:txBody>
          <a:bodyPr/>
          <a:lstStyle/>
          <a:p>
            <a:r>
              <a:rPr lang="en-US" dirty="0" smtClean="0"/>
              <a:t>Loan Details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529259"/>
              </p:ext>
            </p:extLst>
          </p:nvPr>
        </p:nvGraphicFramePr>
        <p:xfrm>
          <a:off x="685800" y="1447800"/>
          <a:ext cx="7696201" cy="4876804"/>
        </p:xfrm>
        <a:graphic>
          <a:graphicData uri="http://schemas.openxmlformats.org/drawingml/2006/table">
            <a:tbl>
              <a:tblPr/>
              <a:tblGrid>
                <a:gridCol w="2541198"/>
                <a:gridCol w="2340837"/>
                <a:gridCol w="2814166"/>
              </a:tblGrid>
              <a:tr h="42993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236" marR="9236" marT="92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Prime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Subprime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076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Loan Type</a:t>
                      </a:r>
                    </a:p>
                  </a:txBody>
                  <a:tcPr marL="9236" marR="9236" marT="92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Year Fixed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 Year Floating Rate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93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Loan Amount</a:t>
                      </a:r>
                    </a:p>
                  </a:txBody>
                  <a:tcPr marL="9236" marR="9236" marT="92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$250,000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$250,000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93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Closing Costs</a:t>
                      </a:r>
                    </a:p>
                  </a:txBody>
                  <a:tcPr marL="9236" marR="9236" marT="92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$7,000 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$7,000 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93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 Needed</a:t>
                      </a:r>
                    </a:p>
                  </a:txBody>
                  <a:tcPr marL="9236" marR="9236" marT="92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$257,000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$257,000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076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Downpayment</a:t>
                      </a:r>
                    </a:p>
                  </a:txBody>
                  <a:tcPr marL="9236" marR="9236" marT="92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$12,500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-$7,000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77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LTV</a:t>
                      </a:r>
                    </a:p>
                  </a:txBody>
                  <a:tcPr marL="9236" marR="9236" marT="92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95%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103%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076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 Borrowed</a:t>
                      </a:r>
                    </a:p>
                  </a:txBody>
                  <a:tcPr marL="9236" marR="9236" marT="92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$244,500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$257,000</a:t>
                      </a: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38200"/>
            <a:ext cx="7024744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Payment Details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138037"/>
              </p:ext>
            </p:extLst>
          </p:nvPr>
        </p:nvGraphicFramePr>
        <p:xfrm>
          <a:off x="609600" y="1935781"/>
          <a:ext cx="4876800" cy="1461135"/>
        </p:xfrm>
        <a:graphic>
          <a:graphicData uri="http://schemas.openxmlformats.org/drawingml/2006/table">
            <a:tbl>
              <a:tblPr/>
              <a:tblGrid>
                <a:gridCol w="2514601"/>
                <a:gridCol w="1077996"/>
                <a:gridCol w="1284203"/>
              </a:tblGrid>
              <a:tr h="4572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Payment Details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Interest 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6% Fixed 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6% Adjustable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Initial Payment (3 Years)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$1,466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$1,541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Adjustable Rate (9%)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$1,466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$2,033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182" y="2209800"/>
            <a:ext cx="2889834" cy="2165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024744" cy="914400"/>
          </a:xfrm>
        </p:spPr>
        <p:txBody>
          <a:bodyPr/>
          <a:lstStyle/>
          <a:p>
            <a:r>
              <a:rPr lang="en-US" dirty="0" smtClean="0"/>
              <a:t>What Went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600201"/>
            <a:ext cx="3624072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You take out a subprime mortgage for 257k</a:t>
            </a:r>
          </a:p>
          <a:p>
            <a:r>
              <a:rPr lang="en-US" dirty="0" smtClean="0"/>
              <a:t>Instead of rising in value your home is now worth 200k</a:t>
            </a:r>
          </a:p>
          <a:p>
            <a:endParaRPr lang="en-US" dirty="0" smtClean="0"/>
          </a:p>
        </p:txBody>
      </p:sp>
      <p:pic>
        <p:nvPicPr>
          <p:cNvPr id="22530" name="Picture 2" descr="http://mimg.ugo.com/201006/46333/cuts/jacobs-cabin_288x28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808747"/>
            <a:ext cx="2971799" cy="2971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85800"/>
            <a:ext cx="7024744" cy="838201"/>
          </a:xfrm>
        </p:spPr>
        <p:txBody>
          <a:bodyPr/>
          <a:lstStyle/>
          <a:p>
            <a:r>
              <a:rPr lang="en-US" dirty="0" smtClean="0"/>
              <a:t>What do you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2416" y="1600200"/>
            <a:ext cx="3419856" cy="4206240"/>
          </a:xfrm>
        </p:spPr>
        <p:txBody>
          <a:bodyPr>
            <a:normAutofit/>
          </a:bodyPr>
          <a:lstStyle/>
          <a:p>
            <a:r>
              <a:rPr lang="en-US" dirty="0" smtClean="0"/>
              <a:t>Get second job to pay for mortgage</a:t>
            </a:r>
          </a:p>
          <a:p>
            <a:pPr lvl="1"/>
            <a:r>
              <a:rPr lang="en-US" dirty="0" smtClean="0"/>
              <a:t>Also Economic Recession</a:t>
            </a:r>
          </a:p>
          <a:p>
            <a:r>
              <a:rPr lang="en-US" dirty="0" smtClean="0"/>
              <a:t>Pay on Mortgage for 257k when house is worth 200k</a:t>
            </a:r>
          </a:p>
          <a:p>
            <a:r>
              <a:rPr lang="en-US" dirty="0" smtClean="0"/>
              <a:t>Walk away and go live on the beach</a:t>
            </a:r>
            <a:endParaRPr lang="en-US" dirty="0"/>
          </a:p>
        </p:txBody>
      </p:sp>
      <p:pic>
        <p:nvPicPr>
          <p:cNvPr id="25602" name="Picture 2" descr="http://images1.wikia.nocookie.net/__cb20080904130607/lostpedia/images/9/9e/Nikki%26Paulo-t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524000"/>
            <a:ext cx="3794876" cy="2133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319</TotalTime>
  <Words>711</Words>
  <Application>Microsoft Office PowerPoint</Application>
  <PresentationFormat>On-screen Show (4:3)</PresentationFormat>
  <Paragraphs>130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Century Gothic</vt:lpstr>
      <vt:lpstr>Wingdings 2</vt:lpstr>
      <vt:lpstr>Austin</vt:lpstr>
      <vt:lpstr>Subprime Markets</vt:lpstr>
      <vt:lpstr>Outline</vt:lpstr>
      <vt:lpstr>Subprime Markets</vt:lpstr>
      <vt:lpstr>Prime vs Subprime Loan</vt:lpstr>
      <vt:lpstr>Your Dream Home: 2005</vt:lpstr>
      <vt:lpstr>Loan Details</vt:lpstr>
      <vt:lpstr>Payment Details</vt:lpstr>
      <vt:lpstr>What Went Wrong?</vt:lpstr>
      <vt:lpstr>What do you do?</vt:lpstr>
      <vt:lpstr>Economic Crisis</vt:lpstr>
      <vt:lpstr>Housing Market: Up to 2005</vt:lpstr>
      <vt:lpstr>Housing Market: Through 2012</vt:lpstr>
      <vt:lpstr>US Mortgage Market</vt:lpstr>
      <vt:lpstr>Subprime Markets: The Fallout</vt:lpstr>
      <vt:lpstr>Questions? </vt:lpstr>
      <vt:lpstr>Questions? 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College of Business</dc:creator>
  <cp:lastModifiedBy>Vasquez, David</cp:lastModifiedBy>
  <cp:revision>32</cp:revision>
  <dcterms:created xsi:type="dcterms:W3CDTF">2013-05-10T02:18:23Z</dcterms:created>
  <dcterms:modified xsi:type="dcterms:W3CDTF">2015-06-22T20:43:34Z</dcterms:modified>
</cp:coreProperties>
</file>