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9"/>
  </p:notesMasterIdLst>
  <p:handoutMasterIdLst>
    <p:handoutMasterId r:id="rId30"/>
  </p:handoutMasterIdLst>
  <p:sldIdLst>
    <p:sldId id="286" r:id="rId2"/>
    <p:sldId id="328" r:id="rId3"/>
    <p:sldId id="329" r:id="rId4"/>
    <p:sldId id="330" r:id="rId5"/>
    <p:sldId id="332" r:id="rId6"/>
    <p:sldId id="333" r:id="rId7"/>
    <p:sldId id="334" r:id="rId8"/>
    <p:sldId id="335" r:id="rId9"/>
    <p:sldId id="331" r:id="rId10"/>
    <p:sldId id="309" r:id="rId11"/>
    <p:sldId id="310" r:id="rId12"/>
    <p:sldId id="311" r:id="rId13"/>
    <p:sldId id="312" r:id="rId14"/>
    <p:sldId id="313" r:id="rId15"/>
    <p:sldId id="316" r:id="rId16"/>
    <p:sldId id="315" r:id="rId17"/>
    <p:sldId id="317" r:id="rId18"/>
    <p:sldId id="320" r:id="rId19"/>
    <p:sldId id="318" r:id="rId20"/>
    <p:sldId id="319" r:id="rId21"/>
    <p:sldId id="321" r:id="rId22"/>
    <p:sldId id="322" r:id="rId23"/>
    <p:sldId id="323" r:id="rId24"/>
    <p:sldId id="324" r:id="rId25"/>
    <p:sldId id="325" r:id="rId26"/>
    <p:sldId id="326" r:id="rId27"/>
    <p:sldId id="327" r:id="rId28"/>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445" autoAdjust="0"/>
  </p:normalViewPr>
  <p:slideViewPr>
    <p:cSldViewPr snapToGrid="0" snapToObjects="1">
      <p:cViewPr varScale="1">
        <p:scale>
          <a:sx n="90" d="100"/>
          <a:sy n="90" d="100"/>
        </p:scale>
        <p:origin x="133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6/25/2015</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6/25/2015</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https://cob-viewcs02.bus.oregonstate.edu/</a:t>
            </a:r>
            <a:endParaRPr lang="en-US"/>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a:p>
        </p:txBody>
      </p:sp>
    </p:spTree>
    <p:extLst>
      <p:ext uri="{BB962C8B-B14F-4D97-AF65-F5344CB8AC3E}">
        <p14:creationId xmlns:p14="http://schemas.microsoft.com/office/powerpoint/2010/main" val="255539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29</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5</a:t>
            </a:fld>
            <a:endParaRPr lang="en-US" altLang="en-US"/>
          </a:p>
        </p:txBody>
      </p:sp>
    </p:spTree>
    <p:extLst>
      <p:ext uri="{BB962C8B-B14F-4D97-AF65-F5344CB8AC3E}">
        <p14:creationId xmlns:p14="http://schemas.microsoft.com/office/powerpoint/2010/main" val="1273598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29</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6</a:t>
            </a:fld>
            <a:endParaRPr lang="en-US" altLang="en-US"/>
          </a:p>
        </p:txBody>
      </p:sp>
    </p:spTree>
    <p:extLst>
      <p:ext uri="{BB962C8B-B14F-4D97-AF65-F5344CB8AC3E}">
        <p14:creationId xmlns:p14="http://schemas.microsoft.com/office/powerpoint/2010/main" val="3849270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29</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7</a:t>
            </a:fld>
            <a:endParaRPr lang="en-US" altLang="en-US"/>
          </a:p>
        </p:txBody>
      </p:sp>
    </p:spTree>
    <p:extLst>
      <p:ext uri="{BB962C8B-B14F-4D97-AF65-F5344CB8AC3E}">
        <p14:creationId xmlns:p14="http://schemas.microsoft.com/office/powerpoint/2010/main" val="3365144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Half.com was founded in 1999 by American entrepreneur Josh and Sunny </a:t>
            </a:r>
            <a:r>
              <a:rPr lang="en-US" dirty="0" err="1" smtClean="0"/>
              <a:t>Balijepalli</a:t>
            </a:r>
            <a:r>
              <a:rPr lang="en-US" smtClean="0"/>
              <a:t>.</a:t>
            </a:r>
            <a:r>
              <a:rPr lang="en-US" baseline="0" smtClean="0"/>
              <a:t> </a:t>
            </a:r>
            <a:r>
              <a:rPr lang="en-US" smtClean="0"/>
              <a:t>As </a:t>
            </a:r>
            <a:r>
              <a:rPr lang="en-US" dirty="0" smtClean="0"/>
              <a:t>an advertising gimmick, in December of the same year, the company paid the town of Halfway, Oregon US$100,000 and donated 20 new computers to change its name to "Half.com, Oregon" for a year.</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21</a:t>
            </a:fld>
            <a:endParaRPr lang="en-US" altLang="en-US"/>
          </a:p>
        </p:txBody>
      </p:sp>
    </p:spTree>
    <p:extLst>
      <p:ext uri="{BB962C8B-B14F-4D97-AF65-F5344CB8AC3E}">
        <p14:creationId xmlns:p14="http://schemas.microsoft.com/office/powerpoint/2010/main" val="869850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June 25, 2015</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June 25,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June 25,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June 25, 2015</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June 25,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June 25, 2015</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June 25, 2015</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June 25, 2015</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June 25, 2015</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June 25, 2015</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June 25, 2015</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June 25, 2015</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June 25, 2015</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June 25, 2015</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June 25, 2015</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June 25,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June 25, 2015</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ears.okstate.edu/profiles/?id=14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sequoiacap.com/grove/starting/business-plan"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www.apple.com/pr/bios/"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ivSIhtV3ag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Business Plans</a:t>
            </a:r>
          </a:p>
          <a:p>
            <a:pPr marL="0" indent="0" algn="ctr">
              <a:buNone/>
            </a:pPr>
            <a:r>
              <a:rPr lang="en-US" sz="4800" dirty="0" smtClean="0">
                <a:hlinkClick r:id="rId3"/>
              </a:rPr>
              <a:t>Barringer</a:t>
            </a:r>
            <a:r>
              <a:rPr lang="en-US" sz="4800" dirty="0" smtClean="0"/>
              <a:t> Chapter 4</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June 25, 2015</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Business Plan</a:t>
            </a:r>
          </a:p>
          <a:p>
            <a:pPr marL="0" indent="0">
              <a:buNone/>
            </a:pPr>
            <a:r>
              <a:rPr lang="en-US" dirty="0"/>
              <a:t>A business plan is a written narrative, typically 25 to 35 pages long, that describes what a new business plans to accomplish</a:t>
            </a:r>
            <a:r>
              <a:rPr lang="en-US" dirty="0" smtClean="0"/>
              <a:t>.</a:t>
            </a:r>
          </a:p>
          <a:p>
            <a:pPr marL="0" indent="0">
              <a:buNone/>
            </a:pPr>
            <a:r>
              <a:rPr lang="en-US" b="1" dirty="0"/>
              <a:t>Dual-Use Document</a:t>
            </a:r>
          </a:p>
          <a:p>
            <a:pPr marL="0" indent="0">
              <a:buNone/>
            </a:pPr>
            <a:r>
              <a:rPr lang="en-US" dirty="0"/>
              <a:t>For most new ventures, the business plan is a dual-purpose document used both inside and outside the firm.</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pic>
        <p:nvPicPr>
          <p:cNvPr id="11" name="Picture 10">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826" y="1288273"/>
            <a:ext cx="3429000" cy="1333500"/>
          </a:xfrm>
          <a:prstGeom prst="rect">
            <a:avLst/>
          </a:prstGeom>
        </p:spPr>
      </p:pic>
    </p:spTree>
    <p:extLst>
      <p:ext uri="{BB962C8B-B14F-4D97-AF65-F5344CB8AC3E}">
        <p14:creationId xmlns:p14="http://schemas.microsoft.com/office/powerpoint/2010/main" val="8093791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sp>
        <p:nvSpPr>
          <p:cNvPr id="3" name="Rectangle 2"/>
          <p:cNvSpPr/>
          <p:nvPr/>
        </p:nvSpPr>
        <p:spPr>
          <a:xfrm>
            <a:off x="1395662" y="1485582"/>
            <a:ext cx="8037095" cy="369332"/>
          </a:xfrm>
          <a:prstGeom prst="rect">
            <a:avLst/>
          </a:prstGeom>
        </p:spPr>
        <p:txBody>
          <a:bodyPr wrap="square">
            <a:spAutoFit/>
          </a:bodyPr>
          <a:lstStyle/>
          <a:p>
            <a:r>
              <a:rPr lang="en-US" dirty="0"/>
              <a:t>There are two primary audiences for a firm’s business plan</a:t>
            </a:r>
          </a:p>
        </p:txBody>
      </p:sp>
      <p:sp>
        <p:nvSpPr>
          <p:cNvPr id="7" name="Rectangle 5"/>
          <p:cNvSpPr>
            <a:spLocks noChangeArrowheads="1"/>
          </p:cNvSpPr>
          <p:nvPr/>
        </p:nvSpPr>
        <p:spPr bwMode="auto">
          <a:xfrm>
            <a:off x="1548063" y="2155825"/>
            <a:ext cx="7620000" cy="36576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8" name="Text Box 9"/>
          <p:cNvSpPr txBox="1">
            <a:spLocks noChangeArrowheads="1"/>
          </p:cNvSpPr>
          <p:nvPr/>
        </p:nvSpPr>
        <p:spPr bwMode="auto">
          <a:xfrm>
            <a:off x="1624263" y="2232025"/>
            <a:ext cx="190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dirty="0"/>
              <a:t>Audience</a:t>
            </a:r>
          </a:p>
        </p:txBody>
      </p:sp>
      <p:sp>
        <p:nvSpPr>
          <p:cNvPr id="9" name="Text Box 10"/>
          <p:cNvSpPr txBox="1">
            <a:spLocks noChangeArrowheads="1"/>
          </p:cNvSpPr>
          <p:nvPr/>
        </p:nvSpPr>
        <p:spPr bwMode="auto">
          <a:xfrm>
            <a:off x="4672263" y="2232025"/>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What They are Looking For</a:t>
            </a:r>
          </a:p>
        </p:txBody>
      </p:sp>
      <p:sp>
        <p:nvSpPr>
          <p:cNvPr id="10" name="Text Box 11"/>
          <p:cNvSpPr txBox="1">
            <a:spLocks noChangeArrowheads="1"/>
          </p:cNvSpPr>
          <p:nvPr/>
        </p:nvSpPr>
        <p:spPr bwMode="auto">
          <a:xfrm>
            <a:off x="1624263" y="2994025"/>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dirty="0"/>
              <a:t>A Firm’s Employees</a:t>
            </a:r>
          </a:p>
        </p:txBody>
      </p:sp>
      <p:sp>
        <p:nvSpPr>
          <p:cNvPr id="11" name="Text Box 12"/>
          <p:cNvSpPr txBox="1">
            <a:spLocks noChangeArrowheads="1"/>
          </p:cNvSpPr>
          <p:nvPr/>
        </p:nvSpPr>
        <p:spPr bwMode="auto">
          <a:xfrm>
            <a:off x="1624263" y="4365625"/>
            <a:ext cx="1828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Investors and other external stakeholders</a:t>
            </a:r>
          </a:p>
        </p:txBody>
      </p:sp>
      <p:sp>
        <p:nvSpPr>
          <p:cNvPr id="12" name="Text Box 13"/>
          <p:cNvSpPr txBox="1">
            <a:spLocks noChangeArrowheads="1"/>
          </p:cNvSpPr>
          <p:nvPr/>
        </p:nvSpPr>
        <p:spPr bwMode="auto">
          <a:xfrm>
            <a:off x="3757863" y="2917825"/>
            <a:ext cx="5257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A clearly written business plan helps the employees of a firm operate in sync and move forward in a consistent and purposeful manner.  </a:t>
            </a:r>
          </a:p>
        </p:txBody>
      </p:sp>
      <p:sp>
        <p:nvSpPr>
          <p:cNvPr id="13" name="Text Box 14"/>
          <p:cNvSpPr txBox="1">
            <a:spLocks noChangeArrowheads="1"/>
          </p:cNvSpPr>
          <p:nvPr/>
        </p:nvSpPr>
        <p:spPr bwMode="auto">
          <a:xfrm>
            <a:off x="3529263" y="4441825"/>
            <a:ext cx="5638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A firm’s business plan must make the case that the firm is a good use of an investor’s funds or the attention of others.  </a:t>
            </a:r>
          </a:p>
        </p:txBody>
      </p:sp>
      <p:sp>
        <p:nvSpPr>
          <p:cNvPr id="14" name="Line 6"/>
          <p:cNvSpPr>
            <a:spLocks noChangeShapeType="1"/>
          </p:cNvSpPr>
          <p:nvPr/>
        </p:nvSpPr>
        <p:spPr bwMode="auto">
          <a:xfrm>
            <a:off x="1548063" y="2763253"/>
            <a:ext cx="762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7"/>
          <p:cNvSpPr>
            <a:spLocks noChangeShapeType="1"/>
          </p:cNvSpPr>
          <p:nvPr/>
        </p:nvSpPr>
        <p:spPr bwMode="auto">
          <a:xfrm>
            <a:off x="1548063" y="4213225"/>
            <a:ext cx="762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8"/>
          <p:cNvSpPr>
            <a:spLocks noChangeShapeType="1"/>
          </p:cNvSpPr>
          <p:nvPr/>
        </p:nvSpPr>
        <p:spPr bwMode="auto">
          <a:xfrm>
            <a:off x="3529263" y="2155825"/>
            <a:ext cx="0" cy="3657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870412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Structure of the Business Plan</a:t>
            </a:r>
          </a:p>
          <a:p>
            <a:pPr>
              <a:buFont typeface="Wingdings" panose="05000000000000000000" pitchFamily="2" charset="2"/>
              <a:buChar char="§"/>
            </a:pPr>
            <a:r>
              <a:rPr lang="en-US" sz="1800" dirty="0"/>
              <a:t>To make the best impression a business plan should follow a conventional structure, such as the outline for the business plan shown in the </a:t>
            </a:r>
            <a:r>
              <a:rPr lang="en-US" sz="1800" dirty="0" smtClean="0"/>
              <a:t>chapter.</a:t>
            </a:r>
          </a:p>
          <a:p>
            <a:pPr>
              <a:buFont typeface="Wingdings" panose="05000000000000000000" pitchFamily="2" charset="2"/>
              <a:buChar char="§"/>
            </a:pPr>
            <a:r>
              <a:rPr lang="en-US" sz="1800" dirty="0" smtClean="0"/>
              <a:t>Although </a:t>
            </a:r>
            <a:r>
              <a:rPr lang="en-US" sz="1800" dirty="0"/>
              <a:t>some entrepreneurs want to demonstrate creativity, departing from the basic structure of the conventional business plan is usually a mistake.  </a:t>
            </a:r>
            <a:endParaRPr lang="en-US" sz="1800" dirty="0" smtClean="0"/>
          </a:p>
          <a:p>
            <a:pPr>
              <a:buFont typeface="Wingdings" panose="05000000000000000000" pitchFamily="2" charset="2"/>
              <a:buChar char="§"/>
            </a:pPr>
            <a:r>
              <a:rPr lang="en-US" sz="1800" dirty="0" smtClean="0"/>
              <a:t>Typically</a:t>
            </a:r>
            <a:r>
              <a:rPr lang="en-US" sz="1800" dirty="0"/>
              <a:t>, investors are busy people and want a plan where they can easily find critical information</a:t>
            </a:r>
            <a:r>
              <a:rPr lang="en-US" sz="1800" dirty="0" smtClean="0"/>
              <a:t>.</a:t>
            </a:r>
          </a:p>
          <a:p>
            <a:pPr marL="0" indent="0">
              <a:buNone/>
            </a:pPr>
            <a:r>
              <a:rPr lang="en-US" sz="2000" b="1" dirty="0"/>
              <a:t>Sense of Excitement</a:t>
            </a:r>
          </a:p>
          <a:p>
            <a:pPr>
              <a:buFont typeface="Wingdings" panose="05000000000000000000" pitchFamily="2" charset="2"/>
              <a:buChar char="§"/>
            </a:pPr>
            <a:r>
              <a:rPr lang="en-US" sz="1800" dirty="0"/>
              <a:t>Along with facts and figures, a business plan needs to project a sense of anticipation and excitement about the possibilities that surround a new venture.</a:t>
            </a:r>
          </a:p>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pic>
        <p:nvPicPr>
          <p:cNvPr id="1026" name="Picture 2" descr="http://cnet4.cbsistatic.com/hub/i/r/2013/07/09/c4f37393-fdb7-11e2-8c7c-d4ae52e62bcc/resize/620x/5df8dc68a10278b41d56ef3c6e405189/Screen_Shot_2013-07-09_at_5.39.46_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702" y="1385888"/>
            <a:ext cx="4834352" cy="217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1030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4636168" cy="4343400"/>
          </a:xfrm>
        </p:spPr>
        <p:txBody>
          <a:bodyPr/>
          <a:lstStyle/>
          <a:p>
            <a:pPr marL="0" indent="0">
              <a:buNone/>
            </a:pPr>
            <a:r>
              <a:rPr lang="en-US" b="1" dirty="0"/>
              <a:t>Content of the Business Plan</a:t>
            </a:r>
          </a:p>
          <a:p>
            <a:pPr>
              <a:buFont typeface="Wingdings" panose="05000000000000000000" pitchFamily="2" charset="2"/>
              <a:buChar char="§"/>
            </a:pPr>
            <a:r>
              <a:rPr lang="en-US" sz="2000" dirty="0"/>
              <a:t>The business plan should give clear and concise information on all the important aspects of the proposed venture.  </a:t>
            </a:r>
            <a:endParaRPr lang="en-US" sz="2000" dirty="0" smtClean="0"/>
          </a:p>
          <a:p>
            <a:pPr>
              <a:buFont typeface="Wingdings" panose="05000000000000000000" pitchFamily="2" charset="2"/>
              <a:buChar char="§"/>
            </a:pPr>
            <a:r>
              <a:rPr lang="en-US" sz="2000" dirty="0" smtClean="0"/>
              <a:t>It </a:t>
            </a:r>
            <a:r>
              <a:rPr lang="en-US" sz="2000" dirty="0"/>
              <a:t>must be long enough to provide sufficient information yet short enough to maintain reader interest.  </a:t>
            </a:r>
            <a:endParaRPr lang="en-US" sz="2000" dirty="0" smtClean="0"/>
          </a:p>
          <a:p>
            <a:pPr>
              <a:buFont typeface="Wingdings" panose="05000000000000000000" pitchFamily="2" charset="2"/>
              <a:buChar char="§"/>
            </a:pPr>
            <a:r>
              <a:rPr lang="en-US" sz="2000" dirty="0" smtClean="0"/>
              <a:t>For </a:t>
            </a:r>
            <a:r>
              <a:rPr lang="en-US" sz="2000" dirty="0"/>
              <a:t>most plans, 25 to 35 pages is sufficient.</a:t>
            </a:r>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005554"/>
            <a:ext cx="6154997" cy="236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486400" y="1503911"/>
            <a:ext cx="2886239" cy="369332"/>
          </a:xfrm>
          <a:prstGeom prst="rect">
            <a:avLst/>
          </a:prstGeom>
        </p:spPr>
        <p:txBody>
          <a:bodyPr wrap="none">
            <a:spAutoFit/>
          </a:bodyPr>
          <a:lstStyle/>
          <a:p>
            <a:pPr marL="0" indent="0">
              <a:buNone/>
            </a:pPr>
            <a:r>
              <a:rPr lang="en-US" b="1" dirty="0"/>
              <a:t>Types of Business Plans</a:t>
            </a:r>
          </a:p>
        </p:txBody>
      </p:sp>
    </p:spTree>
    <p:extLst>
      <p:ext uri="{BB962C8B-B14F-4D97-AF65-F5344CB8AC3E}">
        <p14:creationId xmlns:p14="http://schemas.microsoft.com/office/powerpoint/2010/main" val="38754814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Recognizing the Elements of the Plan May Change</a:t>
            </a:r>
          </a:p>
          <a:p>
            <a:pPr>
              <a:buFont typeface="Wingdings" panose="05000000000000000000" pitchFamily="2" charset="2"/>
              <a:buChar char="§"/>
            </a:pPr>
            <a:r>
              <a:rPr lang="en-US" sz="2000" dirty="0"/>
              <a:t>It’s important to recognize that the plan will usually change while </a:t>
            </a:r>
            <a:r>
              <a:rPr lang="en-US" sz="2000" dirty="0" smtClean="0"/>
              <a:t>written.</a:t>
            </a:r>
          </a:p>
          <a:p>
            <a:pPr>
              <a:buFont typeface="Wingdings" panose="05000000000000000000" pitchFamily="2" charset="2"/>
              <a:buChar char="§"/>
            </a:pPr>
            <a:r>
              <a:rPr lang="en-US" sz="2000" dirty="0" smtClean="0"/>
              <a:t>New </a:t>
            </a:r>
            <a:r>
              <a:rPr lang="en-US" sz="2000" dirty="0"/>
              <a:t>insights invariably emerge when an entrepreneur or a team of entrepreneurs immerse themselves in writing the plan and start getting feedback from others.</a:t>
            </a:r>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pic>
        <p:nvPicPr>
          <p:cNvPr id="3074" name="Picture 2" descr="http://images.bwbx.io/cms/2013-10-09/feat_Bezo42__02__6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474" y="1515980"/>
            <a:ext cx="4620125" cy="299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173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Business Plan Walk Through</a:t>
            </a:r>
            <a:endParaRPr lang="en-US" sz="3600" b="1" dirty="0"/>
          </a:p>
        </p:txBody>
      </p:sp>
      <p:sp>
        <p:nvSpPr>
          <p:cNvPr id="4" name="Date Placeholder 3"/>
          <p:cNvSpPr>
            <a:spLocks noGrp="1"/>
          </p:cNvSpPr>
          <p:nvPr>
            <p:ph type="dt" sz="half" idx="10"/>
          </p:nvPr>
        </p:nvSpPr>
        <p:spPr/>
        <p:txBody>
          <a:bodyPr/>
          <a:lstStyle/>
          <a:p>
            <a:pPr>
              <a:defRPr/>
            </a:pPr>
            <a:fld id="{1AF01379-2F4D-4E5D-B507-8B5868FC1D5D}" type="datetime4">
              <a:rPr lang="en-US" altLang="en-US" smtClean="0"/>
              <a:pPr>
                <a:defRPr/>
              </a:pPr>
              <a:t>June 25, 2015</a:t>
            </a:fld>
            <a:endParaRPr lang="en-US" altLang="en-US"/>
          </a:p>
        </p:txBody>
      </p:sp>
      <p:sp>
        <p:nvSpPr>
          <p:cNvPr id="5" name="Slide Number Placeholder 4"/>
          <p:cNvSpPr>
            <a:spLocks noGrp="1"/>
          </p:cNvSpPr>
          <p:nvPr>
            <p:ph type="sldNum" sz="quarter" idx="11"/>
          </p:nvPr>
        </p:nvSpPr>
        <p:spPr/>
        <p:txBody>
          <a:bodyPr/>
          <a:lstStyle/>
          <a:p>
            <a:pPr>
              <a:defRPr/>
            </a:pPr>
            <a:fld id="{107CD084-5612-4A41-99D7-945B78B2AE18}" type="slidenum">
              <a:rPr lang="en-US" altLang="en-US" smtClean="0"/>
              <a:pPr>
                <a:defRPr/>
              </a:pPr>
              <a:t>14</a:t>
            </a:fld>
            <a:endParaRPr lang="en-US" altLang="en-US"/>
          </a:p>
        </p:txBody>
      </p:sp>
    </p:spTree>
    <p:extLst>
      <p:ext uri="{BB962C8B-B14F-4D97-AF65-F5344CB8AC3E}">
        <p14:creationId xmlns:p14="http://schemas.microsoft.com/office/powerpoint/2010/main" val="28243248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1: Executive Summary</a:t>
            </a:r>
            <a:endParaRPr lang="en-US" b="1" dirty="0"/>
          </a:p>
          <a:p>
            <a:pPr>
              <a:buFont typeface="Wingdings" panose="05000000000000000000" pitchFamily="2" charset="2"/>
              <a:buChar char="§"/>
            </a:pPr>
            <a:r>
              <a:rPr lang="en-US" dirty="0"/>
              <a:t>The executive summary is a short overview of the entire business plan </a:t>
            </a:r>
            <a:endParaRPr lang="en-US" dirty="0" smtClean="0"/>
          </a:p>
          <a:p>
            <a:pPr>
              <a:buFont typeface="Wingdings" panose="05000000000000000000" pitchFamily="2" charset="2"/>
              <a:buChar char="§"/>
            </a:pPr>
            <a:r>
              <a:rPr lang="en-US" dirty="0" smtClean="0"/>
              <a:t>It </a:t>
            </a:r>
            <a:r>
              <a:rPr lang="en-US" dirty="0"/>
              <a:t>provides a busy reader with everything that needs to be known about the new venture’s distinctive </a:t>
            </a:r>
            <a:r>
              <a:rPr lang="en-US" dirty="0" smtClean="0"/>
              <a:t>nature.</a:t>
            </a:r>
          </a:p>
          <a:p>
            <a:pPr>
              <a:buFont typeface="Wingdings" panose="05000000000000000000" pitchFamily="2" charset="2"/>
              <a:buChar char="§"/>
            </a:pPr>
            <a:r>
              <a:rPr lang="en-US" dirty="0" smtClean="0"/>
              <a:t>An </a:t>
            </a:r>
            <a:r>
              <a:rPr lang="en-US" dirty="0"/>
              <a:t>executive summary shouldn’t exceed two single-spaced pages.</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sp>
        <p:nvSpPr>
          <p:cNvPr id="7" name="Rectangle 5"/>
          <p:cNvSpPr>
            <a:spLocks noChangeArrowheads="1"/>
          </p:cNvSpPr>
          <p:nvPr/>
        </p:nvSpPr>
        <p:spPr bwMode="auto">
          <a:xfrm>
            <a:off x="5949696" y="1369218"/>
            <a:ext cx="4800600" cy="395676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025896" y="1369218"/>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a:t>Key Insights</a:t>
            </a:r>
          </a:p>
        </p:txBody>
      </p:sp>
      <p:sp>
        <p:nvSpPr>
          <p:cNvPr id="9" name="TextBox 12"/>
          <p:cNvSpPr txBox="1">
            <a:spLocks noChangeArrowheads="1"/>
          </p:cNvSpPr>
          <p:nvPr/>
        </p:nvSpPr>
        <p:spPr bwMode="auto">
          <a:xfrm>
            <a:off x="6025896" y="1826418"/>
            <a:ext cx="4724400"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lnSpc>
                <a:spcPts val="3200"/>
              </a:lnSpc>
              <a:buFont typeface="Arial" panose="020B0604020202020204" pitchFamily="34" charset="0"/>
              <a:buChar char="•"/>
            </a:pPr>
            <a:r>
              <a:rPr lang="en-US" altLang="en-US" sz="2400" dirty="0"/>
              <a:t> In many instances an investor will</a:t>
            </a:r>
          </a:p>
          <a:p>
            <a:pPr eaLnBrk="1" hangingPunct="1">
              <a:lnSpc>
                <a:spcPts val="3200"/>
              </a:lnSpc>
            </a:pPr>
            <a:r>
              <a:rPr lang="en-US" altLang="en-US" sz="2400" dirty="0"/>
              <a:t>  ask for a copy of a firm’s executive</a:t>
            </a:r>
          </a:p>
          <a:p>
            <a:pPr eaLnBrk="1" hangingPunct="1">
              <a:lnSpc>
                <a:spcPts val="3200"/>
              </a:lnSpc>
            </a:pPr>
            <a:r>
              <a:rPr lang="en-US" altLang="en-US" sz="2400" dirty="0"/>
              <a:t>  summary and will ask for a copy of</a:t>
            </a:r>
          </a:p>
          <a:p>
            <a:pPr eaLnBrk="1" hangingPunct="1">
              <a:lnSpc>
                <a:spcPts val="3200"/>
              </a:lnSpc>
            </a:pPr>
            <a:r>
              <a:rPr lang="en-US" altLang="en-US" sz="2400" dirty="0"/>
              <a:t>  the entire plan only if the executive </a:t>
            </a:r>
          </a:p>
          <a:p>
            <a:pPr eaLnBrk="1" hangingPunct="1">
              <a:lnSpc>
                <a:spcPts val="3200"/>
              </a:lnSpc>
            </a:pPr>
            <a:r>
              <a:rPr lang="en-US" altLang="en-US" sz="2400" dirty="0"/>
              <a:t>  summary is sufficiently convincing.</a:t>
            </a:r>
          </a:p>
          <a:p>
            <a:pPr eaLnBrk="1" hangingPunct="1">
              <a:lnSpc>
                <a:spcPts val="3200"/>
              </a:lnSpc>
              <a:buFont typeface="Arial" panose="020B0604020202020204" pitchFamily="34" charset="0"/>
              <a:buChar char="•"/>
            </a:pPr>
            <a:r>
              <a:rPr lang="en-US" altLang="en-US" sz="2400" dirty="0"/>
              <a:t> The executive summary, then, is</a:t>
            </a:r>
          </a:p>
          <a:p>
            <a:pPr eaLnBrk="1" hangingPunct="1">
              <a:lnSpc>
                <a:spcPts val="3200"/>
              </a:lnSpc>
            </a:pPr>
            <a:r>
              <a:rPr lang="en-US" altLang="en-US" sz="2400" dirty="0"/>
              <a:t>   arguably the most important </a:t>
            </a:r>
          </a:p>
          <a:p>
            <a:pPr eaLnBrk="1" hangingPunct="1">
              <a:lnSpc>
                <a:spcPts val="3200"/>
              </a:lnSpc>
            </a:pPr>
            <a:r>
              <a:rPr lang="en-US" altLang="en-US" sz="2400" dirty="0"/>
              <a:t>   section of a business plan.</a:t>
            </a:r>
          </a:p>
        </p:txBody>
      </p:sp>
    </p:spTree>
    <p:extLst>
      <p:ext uri="{BB962C8B-B14F-4D97-AF65-F5344CB8AC3E}">
        <p14:creationId xmlns:p14="http://schemas.microsoft.com/office/powerpoint/2010/main" val="36445180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2: Industry Analysis</a:t>
            </a:r>
          </a:p>
          <a:p>
            <a:pPr marL="0" indent="0">
              <a:buNone/>
            </a:pPr>
            <a:r>
              <a:rPr lang="en-US" sz="2000" dirty="0" smtClean="0"/>
              <a:t>This </a:t>
            </a:r>
            <a:r>
              <a:rPr lang="en-US" sz="2000" dirty="0"/>
              <a:t>section should begin by describing the industry the business will enter in terms of its size, growth rate, and sales projections.</a:t>
            </a:r>
          </a:p>
          <a:p>
            <a:pPr marL="0" indent="0">
              <a:buNone/>
            </a:pPr>
            <a:r>
              <a:rPr lang="en-US" sz="2000" dirty="0"/>
              <a:t>Items to include in this section:</a:t>
            </a:r>
          </a:p>
          <a:p>
            <a:pPr>
              <a:buFont typeface="Wingdings" panose="05000000000000000000" pitchFamily="2" charset="2"/>
              <a:buChar char="§"/>
            </a:pPr>
            <a:r>
              <a:rPr lang="en-US" sz="2000" dirty="0"/>
              <a:t>Industry size, growth rate, and sales projections</a:t>
            </a:r>
          </a:p>
          <a:p>
            <a:pPr>
              <a:buFont typeface="Wingdings" panose="05000000000000000000" pitchFamily="2" charset="2"/>
              <a:buChar char="§"/>
            </a:pPr>
            <a:r>
              <a:rPr lang="en-US" sz="2000" dirty="0"/>
              <a:t>Industry structure</a:t>
            </a:r>
          </a:p>
          <a:p>
            <a:pPr>
              <a:buFont typeface="Wingdings" panose="05000000000000000000" pitchFamily="2" charset="2"/>
              <a:buChar char="§"/>
            </a:pPr>
            <a:r>
              <a:rPr lang="en-US" sz="2000" dirty="0"/>
              <a:t>Nature of participants</a:t>
            </a:r>
          </a:p>
          <a:p>
            <a:pPr>
              <a:buFont typeface="Wingdings" panose="05000000000000000000" pitchFamily="2" charset="2"/>
              <a:buChar char="§"/>
            </a:pPr>
            <a:r>
              <a:rPr lang="en-US" sz="2000" dirty="0"/>
              <a:t>Key success factors</a:t>
            </a:r>
          </a:p>
          <a:p>
            <a:pPr>
              <a:buFont typeface="Wingdings" panose="05000000000000000000" pitchFamily="2" charset="2"/>
              <a:buChar char="§"/>
            </a:pPr>
            <a:r>
              <a:rPr lang="en-US" sz="2000" dirty="0"/>
              <a:t>Industry trends</a:t>
            </a:r>
          </a:p>
          <a:p>
            <a:pPr>
              <a:buFont typeface="Wingdings" panose="05000000000000000000" pitchFamily="2" charset="2"/>
              <a:buChar char="§"/>
            </a:pPr>
            <a:r>
              <a:rPr lang="en-US" sz="2000" dirty="0"/>
              <a:t>Long-term prospects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pic>
        <p:nvPicPr>
          <p:cNvPr id="5122" name="Picture 2" descr="http://virtualguidebooks.com/BlogSupport/AlaskaL/PrinceWilliamSoundFishingBo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049" y="1371600"/>
            <a:ext cx="3726613" cy="279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8346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2: Industry Analysis</a:t>
            </a:r>
          </a:p>
          <a:p>
            <a:pPr marL="0" indent="0">
              <a:buNone/>
            </a:pPr>
            <a:r>
              <a:rPr lang="en-US" dirty="0"/>
              <a:t>Key </a:t>
            </a:r>
            <a:r>
              <a:rPr lang="en-US" dirty="0" smtClean="0"/>
              <a:t>Insights</a:t>
            </a:r>
          </a:p>
          <a:p>
            <a:pPr>
              <a:buFont typeface="Wingdings" panose="05000000000000000000" pitchFamily="2" charset="2"/>
              <a:buChar char="§"/>
            </a:pPr>
            <a:r>
              <a:rPr lang="en-US" sz="2000" dirty="0" smtClean="0"/>
              <a:t>Before </a:t>
            </a:r>
            <a:r>
              <a:rPr lang="en-US" sz="2000" dirty="0"/>
              <a:t>a business selects a </a:t>
            </a:r>
            <a:r>
              <a:rPr lang="en-US" sz="2000" dirty="0" smtClean="0"/>
              <a:t>target market </a:t>
            </a:r>
            <a:r>
              <a:rPr lang="en-US" sz="2000" dirty="0"/>
              <a:t>it should have a good </a:t>
            </a:r>
            <a:r>
              <a:rPr lang="en-US" sz="2000" dirty="0" smtClean="0"/>
              <a:t>grasp of </a:t>
            </a:r>
            <a:r>
              <a:rPr lang="en-US" sz="2000" dirty="0"/>
              <a:t>its industry—including where </a:t>
            </a:r>
            <a:r>
              <a:rPr lang="en-US" sz="2000" dirty="0" smtClean="0"/>
              <a:t>its promising </a:t>
            </a:r>
            <a:r>
              <a:rPr lang="en-US" sz="2000" dirty="0"/>
              <a:t>areas are and where </a:t>
            </a:r>
            <a:r>
              <a:rPr lang="en-US" sz="2000" dirty="0" smtClean="0"/>
              <a:t>its points </a:t>
            </a:r>
            <a:r>
              <a:rPr lang="en-US" sz="2000" dirty="0"/>
              <a:t>of vulnerability </a:t>
            </a:r>
            <a:r>
              <a:rPr lang="en-US" sz="2000" dirty="0" smtClean="0"/>
              <a:t>are.</a:t>
            </a:r>
          </a:p>
          <a:p>
            <a:pPr>
              <a:buFont typeface="Wingdings" panose="05000000000000000000" pitchFamily="2" charset="2"/>
              <a:buChar char="§"/>
            </a:pPr>
            <a:r>
              <a:rPr lang="en-US" sz="2000" dirty="0" smtClean="0"/>
              <a:t>The </a:t>
            </a:r>
            <a:r>
              <a:rPr lang="en-US" sz="2000" dirty="0"/>
              <a:t>industry that a company </a:t>
            </a:r>
            <a:r>
              <a:rPr lang="en-US" sz="2000" dirty="0" smtClean="0"/>
              <a:t>participates </a:t>
            </a:r>
            <a:r>
              <a:rPr lang="en-US" sz="2000" dirty="0"/>
              <a:t>in largely defines </a:t>
            </a:r>
            <a:r>
              <a:rPr lang="en-US" sz="2000" dirty="0" smtClean="0"/>
              <a:t>the playing </a:t>
            </a:r>
            <a:r>
              <a:rPr lang="en-US" sz="2000" dirty="0"/>
              <a:t>field that a firm </a:t>
            </a:r>
            <a:r>
              <a:rPr lang="en-US" sz="2000" dirty="0" smtClean="0"/>
              <a:t>will participate </a:t>
            </a:r>
            <a:r>
              <a:rPr lang="en-US" sz="2000" dirty="0"/>
              <a:t>in.</a:t>
            </a:r>
          </a:p>
          <a:p>
            <a:pPr marL="0" indent="0">
              <a:buNone/>
            </a:pPr>
            <a:endParaRPr lang="en-US" dirty="0"/>
          </a:p>
          <a:p>
            <a:pPr marL="0" indent="0">
              <a:buNone/>
            </a:pPr>
            <a:endParaRPr lang="en-US" b="1" dirty="0" smtClean="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pic>
        <p:nvPicPr>
          <p:cNvPr id="7170" name="Picture 2" descr="http://www.alaskafishingak.com/Alaska%20Fis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354" y="1408113"/>
            <a:ext cx="403860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2896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3: Executive Summary</a:t>
            </a:r>
          </a:p>
          <a:p>
            <a:pPr marL="0" indent="0">
              <a:buNone/>
            </a:pPr>
            <a:r>
              <a:rPr lang="en-US" b="1" dirty="0"/>
              <a:t>Company Description</a:t>
            </a:r>
          </a:p>
          <a:p>
            <a:pPr marL="0" indent="0">
              <a:buNone/>
            </a:pPr>
            <a:r>
              <a:rPr lang="en-US" sz="2000" dirty="0"/>
              <a:t>This section begins with a general description of the company.</a:t>
            </a:r>
          </a:p>
          <a:p>
            <a:pPr marL="0" indent="0">
              <a:buNone/>
            </a:pPr>
            <a:r>
              <a:rPr lang="en-US" sz="2000" dirty="0"/>
              <a:t>Items to include in this section:</a:t>
            </a:r>
          </a:p>
          <a:p>
            <a:pPr>
              <a:buFont typeface="Wingdings" panose="05000000000000000000" pitchFamily="2" charset="2"/>
              <a:buChar char="§"/>
            </a:pPr>
            <a:r>
              <a:rPr lang="en-US" sz="2000" dirty="0"/>
              <a:t>Company description</a:t>
            </a:r>
          </a:p>
          <a:p>
            <a:pPr>
              <a:buFont typeface="Wingdings" panose="05000000000000000000" pitchFamily="2" charset="2"/>
              <a:buChar char="§"/>
            </a:pPr>
            <a:r>
              <a:rPr lang="en-US" sz="2000" dirty="0"/>
              <a:t>Company history</a:t>
            </a:r>
          </a:p>
          <a:p>
            <a:pPr>
              <a:buFont typeface="Wingdings" panose="05000000000000000000" pitchFamily="2" charset="2"/>
              <a:buChar char="§"/>
            </a:pPr>
            <a:r>
              <a:rPr lang="en-US" sz="2000" dirty="0"/>
              <a:t>Mission statement</a:t>
            </a:r>
          </a:p>
          <a:p>
            <a:pPr>
              <a:buFont typeface="Wingdings" panose="05000000000000000000" pitchFamily="2" charset="2"/>
              <a:buChar char="§"/>
            </a:pPr>
            <a:r>
              <a:rPr lang="en-US" sz="2000" dirty="0"/>
              <a:t>Products and services</a:t>
            </a:r>
          </a:p>
          <a:p>
            <a:pPr>
              <a:buFont typeface="Wingdings" panose="05000000000000000000" pitchFamily="2" charset="2"/>
              <a:buChar char="§"/>
            </a:pPr>
            <a:r>
              <a:rPr lang="en-US" sz="2000" dirty="0"/>
              <a:t>Current status</a:t>
            </a:r>
          </a:p>
          <a:p>
            <a:pPr>
              <a:buFont typeface="Wingdings" panose="05000000000000000000" pitchFamily="2" charset="2"/>
              <a:buChar char="§"/>
            </a:pPr>
            <a:r>
              <a:rPr lang="en-US" sz="2000" dirty="0"/>
              <a:t>Legal status and ownership</a:t>
            </a:r>
          </a:p>
          <a:p>
            <a:pPr>
              <a:buFont typeface="Wingdings" panose="05000000000000000000" pitchFamily="2" charset="2"/>
              <a:buChar char="§"/>
            </a:pPr>
            <a:r>
              <a:rPr lang="en-US" sz="2000" dirty="0"/>
              <a:t>Key partnerships (if any)</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spTree>
    <p:extLst>
      <p:ext uri="{BB962C8B-B14F-4D97-AF65-F5344CB8AC3E}">
        <p14:creationId xmlns:p14="http://schemas.microsoft.com/office/powerpoint/2010/main" val="20517927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How to charge people</a:t>
            </a:r>
          </a:p>
          <a:p>
            <a:pPr marL="0" indent="0">
              <a:buNone/>
            </a:pPr>
            <a:r>
              <a:rPr lang="en-US" dirty="0" smtClean="0"/>
              <a:t>Stripe</a:t>
            </a:r>
          </a:p>
          <a:p>
            <a:pPr lvl="1">
              <a:buFont typeface="Wingdings" panose="05000000000000000000" pitchFamily="2" charset="2"/>
              <a:buChar char="§"/>
            </a:pPr>
            <a:r>
              <a:rPr lang="en-US" dirty="0" smtClean="0"/>
              <a:t>Square </a:t>
            </a:r>
            <a:r>
              <a:rPr lang="en-US" dirty="0"/>
              <a:t>Stand </a:t>
            </a:r>
            <a:endParaRPr lang="en-US" dirty="0" smtClean="0"/>
          </a:p>
          <a:p>
            <a:pPr lvl="2">
              <a:buFont typeface="Wingdings" panose="05000000000000000000" pitchFamily="2" charset="2"/>
              <a:buChar char="§"/>
            </a:pPr>
            <a:r>
              <a:rPr lang="en-US" dirty="0" smtClean="0"/>
              <a:t>$99 </a:t>
            </a:r>
            <a:r>
              <a:rPr lang="en-US" dirty="0"/>
              <a:t>and process credit cards right out of the box. </a:t>
            </a:r>
            <a:r>
              <a:rPr lang="en-US" dirty="0" smtClean="0"/>
              <a:t>Starts </a:t>
            </a:r>
            <a:r>
              <a:rPr lang="en-US" dirty="0"/>
              <a:t>at 2.75% per swipe for Visa, MasterCard, Discover, and American Express. </a:t>
            </a:r>
            <a:endParaRPr lang="en-US" dirty="0" smtClean="0"/>
          </a:p>
          <a:p>
            <a:pPr lvl="1">
              <a:buFont typeface="Wingdings" panose="05000000000000000000" pitchFamily="2" charset="2"/>
              <a:buChar char="§"/>
            </a:pPr>
            <a:r>
              <a:rPr lang="en-US" dirty="0" smtClean="0"/>
              <a:t>Online</a:t>
            </a:r>
          </a:p>
          <a:p>
            <a:pPr lvl="2">
              <a:buFont typeface="Wingdings" panose="05000000000000000000" pitchFamily="2" charset="2"/>
              <a:buChar char="§"/>
            </a:pPr>
            <a:r>
              <a:rPr lang="en-US" dirty="0" smtClean="0"/>
              <a:t>2.75%</a:t>
            </a:r>
            <a:endParaRPr lang="en-US"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pic>
        <p:nvPicPr>
          <p:cNvPr id="7" name="Picture 6"/>
          <p:cNvPicPr>
            <a:picLocks noChangeAspect="1"/>
          </p:cNvPicPr>
          <p:nvPr/>
        </p:nvPicPr>
        <p:blipFill>
          <a:blip r:embed="rId2"/>
          <a:stretch>
            <a:fillRect/>
          </a:stretch>
        </p:blipFill>
        <p:spPr>
          <a:xfrm>
            <a:off x="6386291" y="1540059"/>
            <a:ext cx="4352925" cy="3629025"/>
          </a:xfrm>
          <a:prstGeom prst="rect">
            <a:avLst/>
          </a:prstGeom>
        </p:spPr>
      </p:pic>
    </p:spTree>
    <p:extLst>
      <p:ext uri="{BB962C8B-B14F-4D97-AF65-F5344CB8AC3E}">
        <p14:creationId xmlns:p14="http://schemas.microsoft.com/office/powerpoint/2010/main" val="49550400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4: Market Analysis </a:t>
            </a:r>
          </a:p>
          <a:p>
            <a:pPr marL="0" indent="0">
              <a:buNone/>
            </a:pPr>
            <a:r>
              <a:rPr lang="en-US" dirty="0"/>
              <a:t>The market analysis breaks the industry into segments and zeros in on the specific segment (or target market) to which the firm will try to appeal.</a:t>
            </a:r>
          </a:p>
          <a:p>
            <a:pPr marL="0" indent="0">
              <a:buNone/>
            </a:pPr>
            <a:r>
              <a:rPr lang="en-US" dirty="0"/>
              <a:t>Items to include in this section:</a:t>
            </a:r>
          </a:p>
          <a:p>
            <a:pPr>
              <a:buFont typeface="Wingdings" panose="05000000000000000000" pitchFamily="2" charset="2"/>
              <a:buChar char="§"/>
            </a:pPr>
            <a:r>
              <a:rPr lang="en-US" dirty="0"/>
              <a:t>Market segmentation and target market selection</a:t>
            </a:r>
          </a:p>
          <a:p>
            <a:pPr>
              <a:buFont typeface="Wingdings" panose="05000000000000000000" pitchFamily="2" charset="2"/>
              <a:buChar char="§"/>
            </a:pPr>
            <a:r>
              <a:rPr lang="en-US" dirty="0"/>
              <a:t>Buyer behavior</a:t>
            </a:r>
          </a:p>
          <a:p>
            <a:pPr>
              <a:buFont typeface="Wingdings" panose="05000000000000000000" pitchFamily="2" charset="2"/>
              <a:buChar char="§"/>
            </a:pPr>
            <a:r>
              <a:rPr lang="en-US" dirty="0"/>
              <a:t>Competitor analysis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sp>
        <p:nvSpPr>
          <p:cNvPr id="7" name="Rectangle 5"/>
          <p:cNvSpPr>
            <a:spLocks noChangeArrowheads="1"/>
          </p:cNvSpPr>
          <p:nvPr/>
        </p:nvSpPr>
        <p:spPr bwMode="auto">
          <a:xfrm>
            <a:off x="6398875" y="909637"/>
            <a:ext cx="4800600" cy="4648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475075" y="909637"/>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dirty="0"/>
              <a:t>Key Insights</a:t>
            </a:r>
          </a:p>
        </p:txBody>
      </p:sp>
      <p:sp>
        <p:nvSpPr>
          <p:cNvPr id="9" name="TextBox 12"/>
          <p:cNvSpPr txBox="1">
            <a:spLocks noChangeArrowheads="1"/>
          </p:cNvSpPr>
          <p:nvPr/>
        </p:nvSpPr>
        <p:spPr bwMode="auto">
          <a:xfrm>
            <a:off x="6475075" y="1366837"/>
            <a:ext cx="4800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buFont typeface="Arial" panose="020B0604020202020204" pitchFamily="34" charset="0"/>
              <a:buChar char="•"/>
            </a:pPr>
            <a:r>
              <a:rPr lang="en-US" altLang="en-US" sz="2400" dirty="0"/>
              <a:t> Most start-ups do not service their</a:t>
            </a:r>
          </a:p>
          <a:p>
            <a:pPr eaLnBrk="1" hangingPunct="1"/>
            <a:r>
              <a:rPr lang="en-US" altLang="en-US" sz="2400" dirty="0"/>
              <a:t>  entire industry.  Instead, they focus</a:t>
            </a:r>
          </a:p>
          <a:p>
            <a:pPr eaLnBrk="1" hangingPunct="1"/>
            <a:r>
              <a:rPr lang="en-US" altLang="en-US" sz="2400" dirty="0"/>
              <a:t>  on servicing a specific (target) </a:t>
            </a:r>
          </a:p>
          <a:p>
            <a:pPr eaLnBrk="1" hangingPunct="1"/>
            <a:r>
              <a:rPr lang="en-US" altLang="en-US" sz="2400" dirty="0"/>
              <a:t>  market within the industry.</a:t>
            </a:r>
          </a:p>
          <a:p>
            <a:pPr eaLnBrk="1" hangingPunct="1">
              <a:buFont typeface="Arial" panose="020B0604020202020204" pitchFamily="34" charset="0"/>
              <a:buChar char="•"/>
            </a:pPr>
            <a:r>
              <a:rPr lang="en-US" altLang="en-US" sz="2400" dirty="0"/>
              <a:t> It’s important to include a section in</a:t>
            </a:r>
          </a:p>
          <a:p>
            <a:pPr eaLnBrk="1" hangingPunct="1"/>
            <a:r>
              <a:rPr lang="en-US" altLang="en-US" sz="2400" dirty="0"/>
              <a:t>  the market analysis that deals with</a:t>
            </a:r>
          </a:p>
          <a:p>
            <a:pPr eaLnBrk="1" hangingPunct="1"/>
            <a:r>
              <a:rPr lang="en-US" altLang="en-US" sz="2400" dirty="0"/>
              <a:t>  the behavior of the consumers in the</a:t>
            </a:r>
          </a:p>
          <a:p>
            <a:pPr eaLnBrk="1" hangingPunct="1"/>
            <a:r>
              <a:rPr lang="en-US" altLang="en-US" sz="2400" dirty="0"/>
              <a:t>  market.  The more a start-up knows</a:t>
            </a:r>
          </a:p>
          <a:p>
            <a:pPr eaLnBrk="1" hangingPunct="1"/>
            <a:r>
              <a:rPr lang="en-US" altLang="en-US" sz="2400" dirty="0"/>
              <a:t>  about the consumers in its target </a:t>
            </a:r>
          </a:p>
          <a:p>
            <a:pPr eaLnBrk="1" hangingPunct="1"/>
            <a:r>
              <a:rPr lang="en-US" altLang="en-US" sz="2400" dirty="0"/>
              <a:t>  market, the more it can tailor its </a:t>
            </a:r>
          </a:p>
          <a:p>
            <a:pPr eaLnBrk="1" hangingPunct="1"/>
            <a:r>
              <a:rPr lang="en-US" altLang="en-US" sz="2400" dirty="0"/>
              <a:t>  products or services appropriately. </a:t>
            </a:r>
          </a:p>
          <a:p>
            <a:pPr eaLnBrk="1" hangingPunct="1"/>
            <a:r>
              <a:rPr lang="en-US" altLang="en-US" sz="2400" dirty="0"/>
              <a:t>  </a:t>
            </a:r>
          </a:p>
          <a:p>
            <a:pPr eaLnBrk="1" hangingPunct="1"/>
            <a:r>
              <a:rPr lang="en-US" altLang="en-US" sz="2400" dirty="0"/>
              <a:t>  </a:t>
            </a:r>
          </a:p>
        </p:txBody>
      </p:sp>
    </p:spTree>
    <p:extLst>
      <p:ext uri="{BB962C8B-B14F-4D97-AF65-F5344CB8AC3E}">
        <p14:creationId xmlns:p14="http://schemas.microsoft.com/office/powerpoint/2010/main" val="40020361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5</a:t>
            </a:r>
            <a:r>
              <a:rPr lang="en-US" b="1" dirty="0"/>
              <a:t>: The Economics of the </a:t>
            </a:r>
            <a:r>
              <a:rPr lang="en-US" b="1" dirty="0" smtClean="0"/>
              <a:t>Business</a:t>
            </a:r>
          </a:p>
          <a:p>
            <a:pPr marL="0" indent="0">
              <a:buNone/>
            </a:pPr>
            <a:r>
              <a:rPr lang="en-US" sz="1800" dirty="0"/>
              <a:t>This section addresses the basic logic of how profits are earned in the business and how many units of a business’s profits must be sold for the business to “break even” and then start earning a profit.</a:t>
            </a:r>
          </a:p>
          <a:p>
            <a:pPr marL="0" indent="0">
              <a:buNone/>
            </a:pPr>
            <a:r>
              <a:rPr lang="en-US" sz="1800" dirty="0"/>
              <a:t>Items to include in this section:</a:t>
            </a:r>
          </a:p>
          <a:p>
            <a:pPr>
              <a:buFont typeface="Wingdings" panose="05000000000000000000" pitchFamily="2" charset="2"/>
              <a:buChar char="§"/>
            </a:pPr>
            <a:r>
              <a:rPr lang="en-US" sz="1800" dirty="0"/>
              <a:t>Revenue drivers and profit margins</a:t>
            </a:r>
          </a:p>
          <a:p>
            <a:pPr>
              <a:buFont typeface="Wingdings" panose="05000000000000000000" pitchFamily="2" charset="2"/>
              <a:buChar char="§"/>
            </a:pPr>
            <a:r>
              <a:rPr lang="en-US" sz="1800" dirty="0"/>
              <a:t>Fixed and variable costs</a:t>
            </a:r>
          </a:p>
          <a:p>
            <a:pPr>
              <a:buFont typeface="Wingdings" panose="05000000000000000000" pitchFamily="2" charset="2"/>
              <a:buChar char="§"/>
            </a:pPr>
            <a:r>
              <a:rPr lang="en-US" sz="1800" dirty="0"/>
              <a:t>Operating leverage and its implications</a:t>
            </a:r>
          </a:p>
          <a:p>
            <a:pPr>
              <a:buFont typeface="Wingdings" panose="05000000000000000000" pitchFamily="2" charset="2"/>
              <a:buChar char="§"/>
            </a:pPr>
            <a:r>
              <a:rPr lang="en-US" sz="1800" dirty="0"/>
              <a:t>Start-up costs</a:t>
            </a:r>
          </a:p>
          <a:p>
            <a:pPr>
              <a:buFont typeface="Wingdings" panose="05000000000000000000" pitchFamily="2" charset="2"/>
              <a:buChar char="§"/>
            </a:pPr>
            <a:r>
              <a:rPr lang="en-US" sz="1800" dirty="0"/>
              <a:t>Break-even chart and calculations</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sp>
        <p:nvSpPr>
          <p:cNvPr id="3" name="AutoShape 2" descr="data:image/jpeg;base64,/9j/4AAQSkZJRgABAQAAAQABAAD/2wCEAAkGBxMQEBIQEBQWFQ8REBEVEBQUFhQXEBUUFBIXFhQRExUYHSogGBolGxQUITEhJTU3MS4uFx8zRDMsNygtOjcBCgoKBQUFDgUFDisZExkrKysrKysrKysrKysrKysrKysrKysrKysrKysrKysrKysrKysrKysrKysrKysrKysrK//AABEIAJ4BPwMBIgACEQEDEQH/xAAbAAEAAgMBAQAAAAAAAAAAAAAABAUBAgYDB//EAD0QAAICAQICBggDBwQCAwAAAAECAAMRBBIhMQUTFEFR0QYiMlNUYZKTFUJxIzRSgYORsmJ0scNjsySCof/EABQBAQAAAAAAAAAAAAAAAAAAAAD/xAAUEQEAAAAAAAAAAAAAAAAAAAAA/9oADAMBAAIRAxEAPwD7jERAREQEREBETUOPEQNoiY3DxgZiYDA8jMwETGYDA8jAzERAREQEREBERAREQETBYDmYBgZiYJjcPGBmJgmMwMxMZhmA5mBmIzEBERAREQEREBERAREQETwt1AV0Q5y+7b4eqMnM94GCJx6dGtVqL3qo2oL9LsdUG4VdRstNPzB4H5EnjOxmMQOK1F/SCVW4W1r2CdXtCFARprCMg8s2Km4DvbuBnvrtFY2h1qCtt9uptatdvrENYpDAfyJ/lOuxGIHLajRXVOeoADPRaRYlKKq2mykVK3ftwDu+S554nlZrNaVYqlgsWjcibKyrt1bb0ZywAcWcu4jb3EkddiMQOPs0N7aS8Ij5fpBLSj4Wy3Ti6tra+72qw64OM5x3yVrBYuW0dTVrZXaWIrCsb1Rez5Q8k9tScdy8ccZ02IxA5K+zW9YuQ+1b341qNpQ06gKrIeLbX6njnDDaeBJAvuhGtNI68Yt3OG8CAxww4AgEYwCMyeRAEDMREBERARIeu6Rrp2ixsb2AHBiBkhQWIGFGSBk8MkTyHTVJyA+SCFAAJZiWZfUA9virDh/CYFjEiduQiplO5biBWy8QcoXB/TCmSxAoPTDo8W0ZFfWWrZTtwoLBevrazGe7anH9JX6pNUuUqV0rW1srWqheqGpqZDSeeTX1u4eO7l6s67EYgcgramzVViyqzqa9SjqzKvq/vSMcqfZ29Qf/AL9/Ge3SfRdi6i1qq92nvQX3Y2bu06cAVhQ3As+KufD9ic+1OpxGIHF3Nrba7lYW4FGpKKa6iLH9XqkcMpzkM3Dh7Mz0iNTdZtKXCpNRS6sETcorv4vXwOfUYEcCcDxzjs8RiBxNdesR2Yq4e1dOttqIjPuWq7bZtztOGNe7HDj4Zxba/Tt2quy2traOzsgAUMK7iwLMyZ/MvDdxxgjIzOg2xiBymNUma6VNaVkpUpUNWKBQvVkbTkuLPVIzy3cPZmq2a0bm22bi1B2HDLt6kixEfbhW3jOSMHAB25yOtxGIATMRAREQEREBERmAiIgQNZ+8af8Arf4SfIGs/eNP/W/wk+AiIgIiICIiAiIgIiICIiAiIgVnTGnts2LWKzXuDWB2YE7WDKBtU5GRnHfgCU9Xo26vp33qTo+FI4jepNgPWHHA7bByzxB8Z1eJiBSVaLqKtFTncUuAJxgE9TaSQO4ZJl4JX9J+3pv9wP8A02ywEBERAREQEREBERAQZgmV2s1539TQA12BuJz1dQIyGsI78clHE/IcYHtrteKsLgtY+errX22xzPHgFHex4D+YkpGJHEYOOI+ci6HQCrLEl7Xx1ljY3tjkPBVGeCjgP7yZAREQEREDWwnBxjOOGeWfnOUb0mtAtBVN9C6yx8rYhKafqiF2NxUsLcg5IwFP5uHVWpuUqeRBBwSDgjHAjiJBs6GpYAMmcZ4ksWOQoYOxOXBCJkHOdo8IFd0v6QNS74XNdNWkss4Euw1N7UgJx4FdhPHnnHCRafSW5mrq21iy3TLqQfWKBGqduqPHi25QM+BJxwl2nQ9QbcRuYOWyzMeJsNgB48QrMSAeXdiajoKjbtFYA4YwWyAFKhQc5C7WYbeWCYHlVqhc2iuAwLa2cA8wHqDAH+8uJXalQL9MBwA60ADkB1fKWIgIiICIiAiIgIiICIiAiIgIiIEDpPWtU2nCgEW3its5yAa3bK/PKDn4ynbp64ag6d0CO96V07lJHVslr9cWVyHBFLDHqkEjPz6DU6RbChcZNbh04kYYAjPD5Mf7yOOiKsEbTxIO4s5cEEkbXJyoG5uA8TAhU63tFWiuIwXuBIHEA9TaCAe8ZzLwSs1lK19lRAFRb1CqOQApsAAlmICIiAiIgIiICYM8771rUu5CooJZjwAA8ZWCt9VxcNXpu5DkW3Dxs70T/RzPfgZEDNmrfUErpztqHB7x3nvWjPBj4vyHzOcT9HpEqQJWMKM+JJJ4liTxYk8STxM9kQAAAAADAA4AAdwE2gIiICIiAiIgInlqsbGzuxtbO3O/GDnbjjn9Jwx0jMjGiq5a2q1nU1mu2vqtQ4o6jCsAR7Ltu5As/HjA77MTjuk1vutZqQ+4LpU07lGCpdVrLBqmII4KU2cTwZRwzIVOiuHV7q7eoGmRbUw5c6rs9gazHNuJA3DgWIOeGYHXaz940/8AW/wlhKbTq4OiFpzaK2Fp8XFIDn++ZcwEREBERAREQEREBERAREQEREDGZmVPTaMX0hUMQurUttBIC9VYMtj8uSOfynN1aO/fpy6Oa1P/AM8FWItbfdhlA9sbircPylfDEDq+k/b03+4H/ptk8Sg0ddi0aBbc9YLFDbjlh+xswGPeQMAy/EBERAREGAkXX65aVBbJLHaiLxd2/hQd5/458p467pDaRVWu+9hkJnAUfx2t+RefzPcCZnQ9H7GNtjb72GGfGABnOytfyr/+nvJgeWn0b2OLdRjKnNVQ411+DH+Oz58hyHibMCBMwEREBERAREQEREBMYgyos9Iqgiv62CL2Pq8VShwlrsM8ACR8/lAt8RiV2r6Zrqs6t85AqLkY2oLbDXUznPAM4I/lIyek1RAIDlmVXRNvrtWyFxaAT7O1W58cjGMkQJes/eNP/W/wlhKnV6pDbpbNy7GFhViQAQ1YI4n5Sb26r3ifWvnAkxI3b6veJ9ax2+r3ifWsCTEjdvq94n1rHb6veJ9awJMSN2+r3ifWsdvq94n1rAkxI3b6veJ9ax2+r3ifWsCTEjdvq94n1rHb6veJ9awJMSN2+r3ifWs2r1aMcK6k+AYE/wBoHvERAYmMTMpq/SSpi6oCxS7qRtKHfaN26tfWyCAjE7scB3wJXSft6b/cf9NsniVN+qW4aS1DlHvVlPLgabOY7jLYQERNLHCgkkAAEkngABzJMDYmVl2sexjVp+44suPGuvxVR+ez5ch3+B8t76v2Ca9L3uMrbcP/AB96J/q5nuwME2mnoVFCooVVGFUDCgeAAgeWh0S1KQuSWOXZjl3b+J27z/wOAwJKiICIiAiIgIiICIiAiIgDOes9Gsps6ziU1lbnaONeru6xwBngRjAPzPCdDEDn9R6OG4ubnBWwVJYqqQGqo1D20KOPA4fDHv7sTzT0XKlHFv7VKVoViox1K1sgUjPFsvuz4qOGJ0kQKazQVo2jp2g11q6oGAIwlQUc+/Ak/wDD6fdV/QvlPLWfvGn/AK3+EnwIv4dT7qv6F8o/DqfdV/QvlJUQIv4dT7qv6F8o/DqfdV/QvlJUQIv4dT7qv6F8o/DqfdV/QvlJUQIv4dT7qv6F8o/DqfdV/QvlJUQIv4dT7qv6F8o/DqfdV/QvlJUQIv4dT7qv6F8pvXo61OVRFPiFUH+4E94gIiIGDKO3oAvauoZ17QjoUYV4XCdaoDruyx23OM5l7EClGiFCaOlSSK7guTzP7G3JP6njLoSB0n7em/3H/TbNtfrxVhQC9r56utfabxJPJVHex4D9cQPXWaxKkLucDgB3kk8lVRxZj3AcTICaRtQQ9421A5Sj59z39zEdych8zjHto9Cd/XXkNdx2gZ6uoH8tYPf4seJ+Q4SwAgBMxEBERAREQEREBERAREQEREBERAREGBX9Io/WU2Im/YbNw3BT6y4BGZntd3w7fcr85TdM9J3JqWRCQqfh3VLjhZ1+revUDHM7UC8vZzmdQIEDtd3w7fcr847Zd8O33K/OT5zXpB0lbVZaKm9no+yxVwpw62BesxjJwCeHLhAtu2XfDn7lfnHa7vh2+5X5yP0BqWc6hWO5KtSUpc4O6vqqmzkc8O7rn/T8pbwIHbLvhz9yvzjtl3w5+5X5yD6Q6oo1IXUCqw2JtQtWFdRYvW794JI2kqMY4sPljx9GukLbWHWMTu0tVtoOP2VzWOGqGB3Y24/8fiTAtO13fDt9yvzjtl3w5+5X5yfKv0hZ+ofqrOrt2t1Z3IuWCkgbmUjuzy7vCB69su+HP3K/OO13fDt9yvzlH0X0tbZdXkt697I1bAKVpGjW1bGXGQd5H3MdwnVCBB7Xd8OfuV+c3o1FjNhqSq97F0OP5A5m+vvNdbOqsxAGFUEkknHIccePynGaLp7UOoJZty9TsDJsNrP0jbTaNhHECtU5ct2YHeRMCZgIiIFX09VaVrbTqrWV3K2HOBjY6lvnjdnHDOOYnjoa7KsnqHax8dZY1lW9scs4PADjhRwEi+k/SNtTkVsV26ayysYH7W0W1qtXEceBxgc+s8QJ0YgQe13fDt9yvzjtd3w7fcr85PlH03rrK76lqOd2m1jCvC4d61rNfdn8x5eP6QJvbLvh2+5X5x2u74dvuV+cg+jesew2BnNiKmnZbDt9t6gbEyoA54bHdv8ADEvYEDtd3w7fcr847Xd8O33K/OQvSjUmusbdQKLCSKsmpVZ+By5sHFAMkgd3zxI/Q3SNtmoCs2VddYbFwMV9VqVSnHeMoT+uMwLXtd3w7fcr847Zd8O33K/OT5E6SP7NgH2E4Cncqkk8lDMDjPKB59su+HP3K/OO2XfDt9yvznN9GdLahjRvZus36OsoQg6xXpY3XEAY9oOcrwxWMczOzgQO13fDt9yvzm1WpsLANSVU823ocfyBzPfV2lEZwpYqpIVRlmx3AeM4e/p7UbLirOHqr1717qym+6qyvqaArDLLhyuOZz4iB30REBERAREQEREDzaoEgkDI5HHEfoe6bzMQE0NYznHHlnA5eE3iBolYUYAwByA4CbxKn0rtdNHe9TMrom4MvtABgWP8lzAsnpDcSASOWQOH6TK1gZwMZOTjvPiZzeu6ZNVhaplsrsautCz5qVhRdaxGOZ9RM/qJC03pU7MxUJtJsOHs5kaHT3ogY4CcbW+knxgdpNLKg2MgHByMgHB8RI3ROs6+pbcEbt2QQQQVYqQQe8EH5fMiTIGgrGc444xnvx4Zm8RATz6kZBwOHLgOGeeJ6RAREQEREDRqgcEjODkZA4HxE2AmYgJqUBOccRyPfNogaV1heQwPAf8AM3iQenC4015qJFootNZX2g4QlSvzziBLsqDe0AccsgGFrAJIAyefDif18ZzLdMlVrtqcWK1ejrOX9TffcE3HH5sHOPl3SPp/Sd3ekjYBb2frcsSgFmm1D4X+E76VGeOc8swOxmllYYYYAjhwIyOEg9BdIHUVCxl2tkqy/wAJHMZBIPPmCQeBljA06oZBxxAwD348MzeIgDPNqQeYHPPIc/H9Z6RAREQEREBERAREQEREBERATBEzEDG0TG0TaIGAJmIgIiICIiAiIgIiICIiAiIgIiIGNsbZmIGAJmIgIiICIiAiIgIiIH//2Q=="/>
          <p:cNvSpPr>
            <a:spLocks noChangeAspect="1" noChangeArrowheads="1"/>
          </p:cNvSpPr>
          <p:nvPr/>
        </p:nvSpPr>
        <p:spPr bwMode="auto">
          <a:xfrm>
            <a:off x="155575" y="-1143000"/>
            <a:ext cx="4810125"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www.cliffsnotes.com/more-subjects/accounting/accounting-principles-ii/cost-volume-profit-relationships/%7E/media/6A69B05F5E5A4A25AA1F4CDF4CB2CD80.ash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6635" y="1552575"/>
            <a:ext cx="481012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4291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6: Marketing Plan</a:t>
            </a:r>
          </a:p>
          <a:p>
            <a:pPr marL="0" indent="0">
              <a:buNone/>
            </a:pPr>
            <a:r>
              <a:rPr lang="en-US" dirty="0"/>
              <a:t>The marketing plan focuses on how the business will market and sell its product or service.</a:t>
            </a:r>
          </a:p>
          <a:p>
            <a:pPr marL="0" indent="0">
              <a:buNone/>
            </a:pPr>
            <a:r>
              <a:rPr lang="en-US" dirty="0"/>
              <a:t>Items to include in this section:</a:t>
            </a:r>
          </a:p>
          <a:p>
            <a:pPr>
              <a:buFont typeface="Wingdings" panose="05000000000000000000" pitchFamily="2" charset="2"/>
              <a:buChar char="§"/>
            </a:pPr>
            <a:r>
              <a:rPr lang="en-US" dirty="0"/>
              <a:t>Overall marketing strategy</a:t>
            </a:r>
          </a:p>
          <a:p>
            <a:pPr>
              <a:buFont typeface="Wingdings" panose="05000000000000000000" pitchFamily="2" charset="2"/>
              <a:buChar char="§"/>
            </a:pPr>
            <a:r>
              <a:rPr lang="en-US" dirty="0"/>
              <a:t>Product, price, promotions, and distribution</a:t>
            </a:r>
          </a:p>
          <a:p>
            <a:pPr>
              <a:buFont typeface="Wingdings" panose="05000000000000000000" pitchFamily="2" charset="2"/>
              <a:buChar char="§"/>
            </a:pPr>
            <a:r>
              <a:rPr lang="en-US" dirty="0"/>
              <a:t>Sales process (or Cycle)</a:t>
            </a:r>
          </a:p>
          <a:p>
            <a:pPr>
              <a:buFont typeface="Wingdings" panose="05000000000000000000" pitchFamily="2" charset="2"/>
              <a:buChar char="§"/>
            </a:pPr>
            <a:r>
              <a:rPr lang="en-US" dirty="0"/>
              <a:t>Sales tactics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pic>
        <p:nvPicPr>
          <p:cNvPr id="3074" name="Picture 2" descr="http://cdn.creativeguerrillamarketing.com/wp-content/uploads/HLIC/aec6f4090175e1bd61d7a6f28e64b28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941" y="1371600"/>
            <a:ext cx="4075813" cy="3056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95904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7: Design and Development Plan</a:t>
            </a:r>
          </a:p>
          <a:p>
            <a:pPr marL="0" indent="0">
              <a:buNone/>
            </a:pPr>
            <a:r>
              <a:rPr lang="en-US" sz="2000" dirty="0"/>
              <a:t>If you’re developing a completely new product or service, you need to include a section in your business plan that focuses on the status of your development efforts.</a:t>
            </a:r>
          </a:p>
          <a:p>
            <a:pPr marL="0" indent="0">
              <a:buNone/>
            </a:pPr>
            <a:r>
              <a:rPr lang="en-US" sz="2000" dirty="0"/>
              <a:t>Items to include in this section:</a:t>
            </a:r>
          </a:p>
          <a:p>
            <a:pPr>
              <a:buFont typeface="Wingdings" panose="05000000000000000000" pitchFamily="2" charset="2"/>
              <a:buChar char="§"/>
            </a:pPr>
            <a:r>
              <a:rPr lang="en-US" sz="2000" dirty="0"/>
              <a:t>Development status and tasks</a:t>
            </a:r>
          </a:p>
          <a:p>
            <a:pPr>
              <a:buFont typeface="Wingdings" panose="05000000000000000000" pitchFamily="2" charset="2"/>
              <a:buChar char="§"/>
            </a:pPr>
            <a:r>
              <a:rPr lang="en-US" sz="2000" dirty="0"/>
              <a:t>Challenges and risks</a:t>
            </a:r>
          </a:p>
          <a:p>
            <a:pPr>
              <a:buFont typeface="Wingdings" panose="05000000000000000000" pitchFamily="2" charset="2"/>
              <a:buChar char="§"/>
            </a:pPr>
            <a:r>
              <a:rPr lang="en-US" sz="2000" dirty="0"/>
              <a:t>Projected development costs</a:t>
            </a:r>
          </a:p>
          <a:p>
            <a:pPr>
              <a:buFont typeface="Wingdings" panose="05000000000000000000" pitchFamily="2" charset="2"/>
              <a:buChar char="§"/>
            </a:pPr>
            <a:r>
              <a:rPr lang="en-US" sz="2000" dirty="0"/>
              <a:t>Proprietary issues (patents, trademarks, copyrights, licenses, brand names)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spTree>
    <p:extLst>
      <p:ext uri="{BB962C8B-B14F-4D97-AF65-F5344CB8AC3E}">
        <p14:creationId xmlns:p14="http://schemas.microsoft.com/office/powerpoint/2010/main" val="8420042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8: Operations Plan</a:t>
            </a:r>
          </a:p>
          <a:p>
            <a:pPr marL="0" indent="0">
              <a:buNone/>
            </a:pPr>
            <a:r>
              <a:rPr lang="en-US" sz="2000" dirty="0"/>
              <a:t>Operations Plan</a:t>
            </a:r>
          </a:p>
          <a:p>
            <a:pPr marL="0" indent="0">
              <a:buNone/>
            </a:pPr>
            <a:r>
              <a:rPr lang="en-US" sz="2000" dirty="0"/>
              <a:t>Outlines how your business will be run and how your product or service will be produced.</a:t>
            </a:r>
          </a:p>
          <a:p>
            <a:pPr marL="0" indent="0">
              <a:buNone/>
            </a:pPr>
            <a:r>
              <a:rPr lang="en-US" sz="2000" dirty="0"/>
              <a:t>A useful way to illustrate how your business will be run is to describe it in terms of “back stage” (unseen to the customer) and “front stage” (seen by the customer) activities.</a:t>
            </a:r>
          </a:p>
          <a:p>
            <a:pPr marL="0" indent="0">
              <a:buNone/>
            </a:pPr>
            <a:r>
              <a:rPr lang="en-US" sz="2000" dirty="0"/>
              <a:t>Items to include in this section:</a:t>
            </a:r>
          </a:p>
          <a:p>
            <a:pPr>
              <a:buFont typeface="Wingdings" panose="05000000000000000000" pitchFamily="2" charset="2"/>
              <a:buChar char="§"/>
            </a:pPr>
            <a:r>
              <a:rPr lang="en-US" sz="2000" dirty="0"/>
              <a:t>General approach to operations</a:t>
            </a:r>
          </a:p>
          <a:p>
            <a:pPr>
              <a:buFont typeface="Wingdings" panose="05000000000000000000" pitchFamily="2" charset="2"/>
              <a:buChar char="§"/>
            </a:pPr>
            <a:r>
              <a:rPr lang="en-US" sz="2000" dirty="0"/>
              <a:t>Business location</a:t>
            </a:r>
          </a:p>
          <a:p>
            <a:pPr>
              <a:buFont typeface="Wingdings" panose="05000000000000000000" pitchFamily="2" charset="2"/>
              <a:buChar char="§"/>
            </a:pPr>
            <a:r>
              <a:rPr lang="en-US" sz="2000" dirty="0"/>
              <a:t>Facilities and equipment</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23</a:t>
            </a:fld>
            <a:endParaRPr lang="en-US" altLang="en-US"/>
          </a:p>
        </p:txBody>
      </p:sp>
    </p:spTree>
    <p:extLst>
      <p:ext uri="{BB962C8B-B14F-4D97-AF65-F5344CB8AC3E}">
        <p14:creationId xmlns:p14="http://schemas.microsoft.com/office/powerpoint/2010/main" val="112760365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9: Management Team and Company Structure</a:t>
            </a:r>
          </a:p>
          <a:p>
            <a:pPr marL="0" indent="0">
              <a:buNone/>
            </a:pPr>
            <a:r>
              <a:rPr lang="en-US" sz="2000" dirty="0"/>
              <a:t>Management Team and Company Structure</a:t>
            </a:r>
          </a:p>
          <a:p>
            <a:pPr marL="0" indent="0">
              <a:buNone/>
            </a:pPr>
            <a:r>
              <a:rPr lang="en-US" sz="2000" dirty="0"/>
              <a:t>The management team of a new venture typically consists of the founder or founders and a handful of key management personnel.</a:t>
            </a:r>
          </a:p>
          <a:p>
            <a:pPr marL="0" indent="0">
              <a:buNone/>
            </a:pPr>
            <a:r>
              <a:rPr lang="en-US" sz="2000" dirty="0"/>
              <a:t>Items to include in this section:</a:t>
            </a:r>
          </a:p>
          <a:p>
            <a:pPr>
              <a:buFont typeface="Wingdings" panose="05000000000000000000" pitchFamily="2" charset="2"/>
              <a:buChar char="§"/>
            </a:pPr>
            <a:r>
              <a:rPr lang="en-US" sz="2000" dirty="0"/>
              <a:t>Management team</a:t>
            </a:r>
          </a:p>
          <a:p>
            <a:pPr>
              <a:buFont typeface="Wingdings" panose="05000000000000000000" pitchFamily="2" charset="2"/>
              <a:buChar char="§"/>
            </a:pPr>
            <a:r>
              <a:rPr lang="en-US" sz="2000" dirty="0"/>
              <a:t>Board of directors</a:t>
            </a:r>
          </a:p>
          <a:p>
            <a:pPr>
              <a:buFont typeface="Wingdings" panose="05000000000000000000" pitchFamily="2" charset="2"/>
              <a:buChar char="§"/>
            </a:pPr>
            <a:r>
              <a:rPr lang="en-US" sz="2000" dirty="0"/>
              <a:t>Board of advisers</a:t>
            </a:r>
          </a:p>
          <a:p>
            <a:pPr>
              <a:buFont typeface="Wingdings" panose="05000000000000000000" pitchFamily="2" charset="2"/>
              <a:buChar char="§"/>
            </a:pPr>
            <a:r>
              <a:rPr lang="en-US" sz="2000" dirty="0"/>
              <a:t>Company structure</a:t>
            </a:r>
          </a:p>
          <a:p>
            <a:pPr marL="0" indent="0">
              <a:buNone/>
            </a:pPr>
            <a:endParaRPr lang="en-US" b="1" dirty="0"/>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a:p>
        </p:txBody>
      </p:sp>
      <p:sp>
        <p:nvSpPr>
          <p:cNvPr id="3" name="TextBox 2"/>
          <p:cNvSpPr txBox="1"/>
          <p:nvPr/>
        </p:nvSpPr>
        <p:spPr>
          <a:xfrm>
            <a:off x="6673701" y="4618442"/>
            <a:ext cx="2328531" cy="369332"/>
          </a:xfrm>
          <a:prstGeom prst="rect">
            <a:avLst/>
          </a:prstGeom>
          <a:noFill/>
        </p:spPr>
        <p:txBody>
          <a:bodyPr wrap="square" rtlCol="0">
            <a:spAutoFit/>
          </a:bodyPr>
          <a:lstStyle/>
          <a:p>
            <a:r>
              <a:rPr lang="en-US" dirty="0" smtClean="0"/>
              <a:t>Apple (</a:t>
            </a:r>
            <a:r>
              <a:rPr lang="en-US" dirty="0" smtClean="0">
                <a:hlinkClick r:id="rId2"/>
              </a:rPr>
              <a:t>Link</a:t>
            </a:r>
            <a:r>
              <a:rPr lang="en-US" dirty="0" smtClean="0"/>
              <a:t>)</a:t>
            </a:r>
            <a:endParaRPr lang="en-US" dirty="0"/>
          </a:p>
        </p:txBody>
      </p:sp>
      <p:pic>
        <p:nvPicPr>
          <p:cNvPr id="1026" name="Picture 2" descr="http://www.examiner.com/images/blog/EXID15092/images/Howard_Schultz_w_logo_2_AP_Photo_Kin_Cheu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143001"/>
            <a:ext cx="4098107" cy="28654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602818" y="4036459"/>
            <a:ext cx="2328531" cy="369332"/>
          </a:xfrm>
          <a:prstGeom prst="rect">
            <a:avLst/>
          </a:prstGeom>
          <a:noFill/>
        </p:spPr>
        <p:txBody>
          <a:bodyPr wrap="square" rtlCol="0">
            <a:spAutoFit/>
          </a:bodyPr>
          <a:lstStyle/>
          <a:p>
            <a:r>
              <a:rPr lang="en-US" dirty="0" smtClean="0"/>
              <a:t>Starbucks CEO</a:t>
            </a:r>
            <a:endParaRPr lang="en-US" dirty="0"/>
          </a:p>
        </p:txBody>
      </p:sp>
    </p:spTree>
    <p:extLst>
      <p:ext uri="{BB962C8B-B14F-4D97-AF65-F5344CB8AC3E}">
        <p14:creationId xmlns:p14="http://schemas.microsoft.com/office/powerpoint/2010/main" val="32033275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10: Overall Schedule </a:t>
            </a:r>
          </a:p>
          <a:p>
            <a:pPr marL="0" indent="0">
              <a:buNone/>
            </a:pPr>
            <a:r>
              <a:rPr lang="en-US" sz="2000" dirty="0"/>
              <a:t>A schedule should be prepared that shows the major events required to launch the business.</a:t>
            </a:r>
          </a:p>
          <a:p>
            <a:pPr marL="0" indent="0">
              <a:buNone/>
            </a:pPr>
            <a:r>
              <a:rPr lang="en-US" sz="2000" dirty="0"/>
              <a:t>The schedule should be in the format of milestones critical to the business’s success.</a:t>
            </a:r>
          </a:p>
          <a:p>
            <a:pPr marL="0" indent="0">
              <a:buNone/>
            </a:pPr>
            <a:r>
              <a:rPr lang="en-US" sz="2000" dirty="0"/>
              <a:t>Examples of milestones:</a:t>
            </a:r>
          </a:p>
          <a:p>
            <a:pPr>
              <a:buFont typeface="Wingdings" panose="05000000000000000000" pitchFamily="2" charset="2"/>
              <a:buChar char="§"/>
            </a:pPr>
            <a:r>
              <a:rPr lang="en-US" sz="2000" dirty="0"/>
              <a:t>Incorporating the venture</a:t>
            </a:r>
          </a:p>
          <a:p>
            <a:pPr>
              <a:buFont typeface="Wingdings" panose="05000000000000000000" pitchFamily="2" charset="2"/>
              <a:buChar char="§"/>
            </a:pPr>
            <a:r>
              <a:rPr lang="en-US" sz="2000" dirty="0"/>
              <a:t>Completion of prototypes</a:t>
            </a:r>
          </a:p>
          <a:p>
            <a:pPr>
              <a:buFont typeface="Wingdings" panose="05000000000000000000" pitchFamily="2" charset="2"/>
              <a:buChar char="§"/>
            </a:pPr>
            <a:r>
              <a:rPr lang="en-US" sz="2000" dirty="0"/>
              <a:t>Rental of facilities</a:t>
            </a:r>
          </a:p>
          <a:p>
            <a:pPr>
              <a:buFont typeface="Wingdings" panose="05000000000000000000" pitchFamily="2" charset="2"/>
              <a:buChar char="§"/>
            </a:pPr>
            <a:r>
              <a:rPr lang="en-US" sz="2000" dirty="0"/>
              <a:t>Obtaining critical financing</a:t>
            </a:r>
          </a:p>
          <a:p>
            <a:pPr>
              <a:buFont typeface="Wingdings" panose="05000000000000000000" pitchFamily="2" charset="2"/>
              <a:buChar char="§"/>
            </a:pPr>
            <a:r>
              <a:rPr lang="en-US" sz="2000" dirty="0"/>
              <a:t>Starting production</a:t>
            </a:r>
          </a:p>
          <a:p>
            <a:pPr>
              <a:buFont typeface="Wingdings" panose="05000000000000000000" pitchFamily="2" charset="2"/>
              <a:buChar char="§"/>
            </a:pPr>
            <a:r>
              <a:rPr lang="en-US" sz="2000" dirty="0"/>
              <a:t>Obtaining the first sale</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a:p>
        </p:txBody>
      </p:sp>
    </p:spTree>
    <p:extLst>
      <p:ext uri="{BB962C8B-B14F-4D97-AF65-F5344CB8AC3E}">
        <p14:creationId xmlns:p14="http://schemas.microsoft.com/office/powerpoint/2010/main" val="34691822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11: Financial Projections</a:t>
            </a:r>
          </a:p>
          <a:p>
            <a:pPr marL="0" indent="0">
              <a:buNone/>
            </a:pPr>
            <a:r>
              <a:rPr lang="en-US" sz="2000" dirty="0"/>
              <a:t>The final section of a business plan presents a firm’s pro forma (or projected) financial projections. </a:t>
            </a:r>
          </a:p>
          <a:p>
            <a:pPr marL="0" indent="0">
              <a:buNone/>
            </a:pPr>
            <a:r>
              <a:rPr lang="en-US" sz="2000" dirty="0"/>
              <a:t>Items to include in this section:</a:t>
            </a:r>
          </a:p>
          <a:p>
            <a:pPr>
              <a:buFont typeface="Wingdings" panose="05000000000000000000" pitchFamily="2" charset="2"/>
              <a:buChar char="§"/>
            </a:pPr>
            <a:r>
              <a:rPr lang="en-US" sz="2000" dirty="0"/>
              <a:t>Sources and uses of funds statement</a:t>
            </a:r>
          </a:p>
          <a:p>
            <a:pPr>
              <a:buFont typeface="Wingdings" panose="05000000000000000000" pitchFamily="2" charset="2"/>
              <a:buChar char="§"/>
            </a:pPr>
            <a:r>
              <a:rPr lang="en-US" sz="2000" dirty="0"/>
              <a:t>Assumptions sheet</a:t>
            </a:r>
          </a:p>
          <a:p>
            <a:pPr>
              <a:buFont typeface="Wingdings" panose="05000000000000000000" pitchFamily="2" charset="2"/>
              <a:buChar char="§"/>
            </a:pPr>
            <a:r>
              <a:rPr lang="en-US" sz="2000" dirty="0"/>
              <a:t>Pro forma income statements</a:t>
            </a:r>
          </a:p>
          <a:p>
            <a:pPr>
              <a:buFont typeface="Wingdings" panose="05000000000000000000" pitchFamily="2" charset="2"/>
              <a:buChar char="§"/>
            </a:pPr>
            <a:r>
              <a:rPr lang="en-US" sz="2000" dirty="0"/>
              <a:t>Pro forma balance sheets</a:t>
            </a:r>
          </a:p>
          <a:p>
            <a:pPr>
              <a:buFont typeface="Wingdings" panose="05000000000000000000" pitchFamily="2" charset="2"/>
              <a:buChar char="§"/>
            </a:pPr>
            <a:r>
              <a:rPr lang="en-US" sz="2000" dirty="0"/>
              <a:t>Pro forma cash flows</a:t>
            </a:r>
          </a:p>
          <a:p>
            <a:pPr>
              <a:buFont typeface="Wingdings" panose="05000000000000000000" pitchFamily="2" charset="2"/>
              <a:buChar char="§"/>
            </a:pPr>
            <a:r>
              <a:rPr lang="en-US" sz="2000" dirty="0"/>
              <a:t>Ratio analysis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a:p>
        </p:txBody>
      </p:sp>
    </p:spTree>
    <p:extLst>
      <p:ext uri="{BB962C8B-B14F-4D97-AF65-F5344CB8AC3E}">
        <p14:creationId xmlns:p14="http://schemas.microsoft.com/office/powerpoint/2010/main" val="27415277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How to charge people</a:t>
            </a:r>
          </a:p>
          <a:p>
            <a:pPr marL="0" indent="0">
              <a:buNone/>
            </a:pPr>
            <a:r>
              <a:rPr lang="en-US" dirty="0" smtClean="0"/>
              <a:t>PayPal</a:t>
            </a:r>
          </a:p>
          <a:p>
            <a:pPr>
              <a:buFont typeface="Wingdings" panose="05000000000000000000" pitchFamily="2" charset="2"/>
              <a:buChar char="§"/>
            </a:pPr>
            <a:r>
              <a:rPr lang="en-US" dirty="0" smtClean="0"/>
              <a:t>From $0 </a:t>
            </a:r>
            <a:r>
              <a:rPr lang="en-US" dirty="0"/>
              <a:t>to $3,000 </a:t>
            </a:r>
            <a:r>
              <a:rPr lang="en-US" dirty="0" smtClean="0"/>
              <a:t>monthly</a:t>
            </a:r>
          </a:p>
          <a:p>
            <a:pPr lvl="1">
              <a:buFont typeface="Wingdings" panose="05000000000000000000" pitchFamily="2" charset="2"/>
              <a:buChar char="§"/>
            </a:pPr>
            <a:r>
              <a:rPr lang="en-US" dirty="0" smtClean="0"/>
              <a:t>2.9</a:t>
            </a:r>
            <a:r>
              <a:rPr lang="en-US" dirty="0"/>
              <a:t>% + $0.30 per </a:t>
            </a:r>
            <a:r>
              <a:rPr lang="en-US" dirty="0" smtClean="0"/>
              <a:t>transaction</a:t>
            </a:r>
          </a:p>
          <a:p>
            <a:pPr>
              <a:buFont typeface="Wingdings" panose="05000000000000000000" pitchFamily="2" charset="2"/>
              <a:buChar char="§"/>
            </a:pPr>
            <a:r>
              <a:rPr lang="en-US" dirty="0" smtClean="0"/>
              <a:t>$3,000 </a:t>
            </a:r>
            <a:r>
              <a:rPr lang="en-US" dirty="0"/>
              <a:t>to $10,000 </a:t>
            </a:r>
            <a:r>
              <a:rPr lang="en-US" dirty="0" smtClean="0"/>
              <a:t>monthly</a:t>
            </a:r>
          </a:p>
          <a:p>
            <a:pPr lvl="1">
              <a:buFont typeface="Wingdings" panose="05000000000000000000" pitchFamily="2" charset="2"/>
              <a:buChar char="§"/>
            </a:pPr>
            <a:r>
              <a:rPr lang="en-US" dirty="0" smtClean="0"/>
              <a:t>2.5</a:t>
            </a:r>
            <a:r>
              <a:rPr lang="en-US" dirty="0"/>
              <a:t>% + $0.30 per transaction</a:t>
            </a:r>
          </a:p>
          <a:p>
            <a:pPr marL="0" indent="0">
              <a:buNone/>
            </a:pPr>
            <a:endParaRPr lang="en-US" dirty="0" smtClean="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pic>
        <p:nvPicPr>
          <p:cNvPr id="1030" name="Picture 6" descr="https://www.drupal.org/files/project-images/paypal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359" y="1371601"/>
            <a:ext cx="3896787" cy="213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1412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How to charge people</a:t>
            </a:r>
          </a:p>
          <a:p>
            <a:pPr marL="0" indent="0">
              <a:buNone/>
            </a:pPr>
            <a:r>
              <a:rPr lang="en-US" dirty="0" err="1" smtClean="0"/>
              <a:t>Venmo</a:t>
            </a:r>
            <a:endParaRPr lang="en-US" dirty="0" smtClean="0"/>
          </a:p>
          <a:p>
            <a:pPr>
              <a:buFont typeface="Wingdings" panose="05000000000000000000" pitchFamily="2" charset="2"/>
              <a:buChar char="§"/>
            </a:pPr>
            <a:r>
              <a:rPr lang="en-US" dirty="0" smtClean="0"/>
              <a:t>Free money transfer</a:t>
            </a:r>
          </a:p>
          <a:p>
            <a:pPr>
              <a:buFont typeface="Wingdings" panose="05000000000000000000" pitchFamily="2" charset="2"/>
              <a:buChar char="§"/>
            </a:pPr>
            <a:r>
              <a:rPr lang="en-US" dirty="0" smtClean="0"/>
              <a:t>No business functions yet</a:t>
            </a:r>
          </a:p>
          <a:p>
            <a:pPr>
              <a:buFont typeface="Wingdings" panose="05000000000000000000" pitchFamily="2" charset="2"/>
              <a:buChar char="§"/>
            </a:pPr>
            <a:endParaRPr lang="en-US" dirty="0"/>
          </a:p>
          <a:p>
            <a:pPr marL="0" indent="0">
              <a:buNone/>
            </a:pPr>
            <a:endParaRPr lang="en-US" dirty="0" smtClean="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pic>
        <p:nvPicPr>
          <p:cNvPr id="2054" name="Picture 6" descr="http://brand.venmo.com/img/logo-m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593" y="1286539"/>
            <a:ext cx="3515869" cy="351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1939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Pre-built Sites </a:t>
            </a:r>
          </a:p>
          <a:p>
            <a:pPr marL="0" indent="0">
              <a:buNone/>
            </a:pPr>
            <a:r>
              <a:rPr lang="en-US" sz="2000" dirty="0" smtClean="0"/>
              <a:t>Sites</a:t>
            </a:r>
          </a:p>
          <a:p>
            <a:pPr>
              <a:buFont typeface="Wingdings" panose="05000000000000000000" pitchFamily="2" charset="2"/>
              <a:buChar char="§"/>
            </a:pPr>
            <a:r>
              <a:rPr lang="en-US" sz="2000" dirty="0" smtClean="0"/>
              <a:t>Shopify</a:t>
            </a:r>
          </a:p>
          <a:p>
            <a:pPr>
              <a:buFont typeface="Wingdings" panose="05000000000000000000" pitchFamily="2" charset="2"/>
              <a:buChar char="§"/>
            </a:pPr>
            <a:r>
              <a:rPr lang="en-US" sz="2000" dirty="0" err="1" smtClean="0"/>
              <a:t>SquareSpace</a:t>
            </a:r>
            <a:r>
              <a:rPr lang="en-US" sz="2000" dirty="0" smtClean="0"/>
              <a:t> </a:t>
            </a:r>
          </a:p>
          <a:p>
            <a:pPr marL="0" indent="0">
              <a:buNone/>
            </a:pPr>
            <a:r>
              <a:rPr lang="en-US" sz="2000" dirty="0" smtClean="0"/>
              <a:t>Pros</a:t>
            </a:r>
          </a:p>
          <a:p>
            <a:pPr>
              <a:buFont typeface="Wingdings" panose="05000000000000000000" pitchFamily="2" charset="2"/>
              <a:buChar char="§"/>
            </a:pPr>
            <a:r>
              <a:rPr lang="en-US" sz="2000" dirty="0" smtClean="0"/>
              <a:t>Ready to go</a:t>
            </a:r>
          </a:p>
          <a:p>
            <a:pPr>
              <a:buFont typeface="Wingdings" panose="05000000000000000000" pitchFamily="2" charset="2"/>
              <a:buChar char="§"/>
            </a:pPr>
            <a:r>
              <a:rPr lang="en-US" sz="2000" dirty="0" smtClean="0"/>
              <a:t>Security concerns are minimal</a:t>
            </a:r>
          </a:p>
          <a:p>
            <a:pPr marL="0" indent="0">
              <a:buNone/>
            </a:pPr>
            <a:r>
              <a:rPr lang="en-US" sz="2000" dirty="0" smtClean="0"/>
              <a:t>Cons</a:t>
            </a:r>
          </a:p>
          <a:p>
            <a:pPr>
              <a:buFont typeface="Wingdings" panose="05000000000000000000" pitchFamily="2" charset="2"/>
              <a:buChar char="§"/>
            </a:pPr>
            <a:r>
              <a:rPr lang="en-US" sz="2000" dirty="0" smtClean="0"/>
              <a:t>Harder to customize</a:t>
            </a:r>
          </a:p>
          <a:p>
            <a:pPr>
              <a:buFont typeface="Wingdings" panose="05000000000000000000" pitchFamily="2" charset="2"/>
              <a:buChar char="§"/>
            </a:pPr>
            <a:r>
              <a:rPr lang="en-US" sz="2000" dirty="0"/>
              <a:t>Costs to use </a:t>
            </a:r>
          </a:p>
          <a:p>
            <a:pPr>
              <a:buFont typeface="Wingdings" panose="05000000000000000000" pitchFamily="2" charset="2"/>
              <a:buChar char="§"/>
            </a:pPr>
            <a:endParaRPr lang="en-US" dirty="0"/>
          </a:p>
          <a:p>
            <a:pPr marL="0" indent="0">
              <a:buNone/>
            </a:pPr>
            <a:endParaRPr lang="en-US" dirty="0" smtClean="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spTree>
    <p:extLst>
      <p:ext uri="{BB962C8B-B14F-4D97-AF65-F5344CB8AC3E}">
        <p14:creationId xmlns:p14="http://schemas.microsoft.com/office/powerpoint/2010/main" val="28635430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Duncan Bannatyne </a:t>
            </a:r>
            <a:r>
              <a:rPr lang="en-US" dirty="0"/>
              <a:t>(</a:t>
            </a:r>
            <a:r>
              <a:rPr lang="en-US" dirty="0">
                <a:hlinkClick r:id="rId3"/>
              </a:rPr>
              <a:t>Link</a:t>
            </a:r>
            <a:r>
              <a:rPr lang="en-US" dirty="0" smtClean="0"/>
              <a:t>)</a:t>
            </a:r>
          </a:p>
          <a:p>
            <a:pPr marL="109537" indent="-342900">
              <a:buFont typeface="Wingdings" panose="05000000000000000000" pitchFamily="2" charset="2"/>
              <a:buChar char="§"/>
            </a:pPr>
            <a:r>
              <a:rPr lang="en-US" sz="2000" dirty="0" smtClean="0"/>
              <a:t>Born in </a:t>
            </a:r>
            <a:r>
              <a:rPr lang="en-US" sz="2000" dirty="0" err="1" smtClean="0"/>
              <a:t>Dalmuir</a:t>
            </a:r>
            <a:r>
              <a:rPr lang="en-US" sz="2000" dirty="0" smtClean="0"/>
              <a:t> (West of Glasgow)</a:t>
            </a:r>
          </a:p>
          <a:p>
            <a:pPr marL="109537" indent="-342900">
              <a:buFont typeface="Wingdings" panose="05000000000000000000" pitchFamily="2" charset="2"/>
              <a:buChar char="§"/>
            </a:pPr>
            <a:r>
              <a:rPr lang="en-US" sz="2000" dirty="0" smtClean="0"/>
              <a:t>Childhood lived in house with 6 other families </a:t>
            </a:r>
          </a:p>
          <a:p>
            <a:pPr marL="109537" indent="-342900">
              <a:buFont typeface="Wingdings" panose="05000000000000000000" pitchFamily="2" charset="2"/>
              <a:buChar char="§"/>
            </a:pPr>
            <a:r>
              <a:rPr lang="en-US" sz="2000" dirty="0" smtClean="0"/>
              <a:t>Shared one room with parents and siblings </a:t>
            </a:r>
          </a:p>
          <a:p>
            <a:pPr marL="109537" indent="-342900">
              <a:buFont typeface="Wingdings" panose="05000000000000000000" pitchFamily="2" charset="2"/>
              <a:buChar char="§"/>
            </a:pPr>
            <a:r>
              <a:rPr lang="en-US" sz="2000" dirty="0" smtClean="0"/>
              <a:t>Dropped out of school at 15</a:t>
            </a:r>
          </a:p>
          <a:p>
            <a:pPr marL="109537" indent="-342900">
              <a:buFont typeface="Wingdings" panose="05000000000000000000" pitchFamily="2" charset="2"/>
              <a:buChar char="§"/>
            </a:pPr>
            <a:r>
              <a:rPr lang="en-US" sz="2000" dirty="0" smtClean="0"/>
              <a:t>In 1964 joined Royal Navy for 12 years </a:t>
            </a:r>
          </a:p>
          <a:p>
            <a:pPr marL="109537" indent="-342900">
              <a:buFont typeface="Wingdings" panose="05000000000000000000" pitchFamily="2" charset="2"/>
              <a:buChar char="§"/>
            </a:pPr>
            <a:r>
              <a:rPr lang="en-US" sz="2000" dirty="0" smtClean="0"/>
              <a:t>After several years was dishonorably discharged </a:t>
            </a:r>
          </a:p>
          <a:p>
            <a:pPr marL="109537" indent="-342900">
              <a:buFont typeface="Wingdings" panose="05000000000000000000" pitchFamily="2" charset="2"/>
              <a:buChar char="§"/>
            </a:pPr>
            <a:r>
              <a:rPr lang="en-US" sz="2000" dirty="0" smtClean="0"/>
              <a:t>Spent 9 months in military detention</a:t>
            </a:r>
            <a:endParaRPr lang="en-US" sz="2000" dirty="0"/>
          </a:p>
          <a:p>
            <a:endParaRPr lang="en-US" dirty="0" smtClean="0"/>
          </a:p>
        </p:txBody>
      </p:sp>
      <p:sp>
        <p:nvSpPr>
          <p:cNvPr id="4" name="Title 3"/>
          <p:cNvSpPr>
            <a:spLocks noGrp="1"/>
          </p:cNvSpPr>
          <p:nvPr>
            <p:ph type="title"/>
          </p:nvPr>
        </p:nvSpPr>
        <p:spPr/>
        <p:txBody>
          <a:bodyPr/>
          <a:lstStyle/>
          <a:p>
            <a:r>
              <a:rPr lang="en-US" dirty="0" smtClean="0"/>
              <a:t>Ba 260 Lecture 4</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5</a:t>
            </a:fld>
            <a:endParaRPr lang="en-US" altLang="en-US"/>
          </a:p>
        </p:txBody>
      </p:sp>
      <p:pic>
        <p:nvPicPr>
          <p:cNvPr id="1028" name="Picture 4" descr="http://www.myclydebankphotos.co.uk/USERIMAGES/06%20BURNS%20STREET%20RESIDENTS%20PS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7399" y="1318437"/>
            <a:ext cx="4544016" cy="3160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7362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Duncan Bannatyne  </a:t>
            </a:r>
          </a:p>
          <a:p>
            <a:pPr marL="109537" indent="-342900">
              <a:buFont typeface="Wingdings" panose="05000000000000000000" pitchFamily="2" charset="2"/>
              <a:buChar char="§"/>
            </a:pPr>
            <a:r>
              <a:rPr lang="en-US" dirty="0" smtClean="0"/>
              <a:t>Spent most of twenties at small jobs like vehicle fitter, tractor repair, </a:t>
            </a:r>
          </a:p>
          <a:p>
            <a:pPr marL="109537" indent="-342900">
              <a:buFont typeface="Wingdings" panose="05000000000000000000" pitchFamily="2" charset="2"/>
              <a:buChar char="§"/>
            </a:pPr>
            <a:r>
              <a:rPr lang="en-US" dirty="0" smtClean="0"/>
              <a:t>Lived on island of Jersey for 4 years</a:t>
            </a:r>
          </a:p>
          <a:p>
            <a:pPr marL="109537" indent="-342900">
              <a:buFont typeface="Wingdings" panose="05000000000000000000" pitchFamily="2" charset="2"/>
              <a:buChar char="§"/>
            </a:pPr>
            <a:r>
              <a:rPr lang="en-US" dirty="0" smtClean="0"/>
              <a:t>Worked as deckchair attendant, ice cream seller, hospital porter</a:t>
            </a:r>
          </a:p>
          <a:p>
            <a:pPr marL="109537" indent="-342900">
              <a:buFont typeface="Wingdings" panose="05000000000000000000" pitchFamily="2" charset="2"/>
              <a:buChar char="§"/>
            </a:pPr>
            <a:r>
              <a:rPr lang="en-US" dirty="0" smtClean="0"/>
              <a:t>At 30 did not have a bank account </a:t>
            </a:r>
            <a:endParaRPr lang="en-US" dirty="0"/>
          </a:p>
          <a:p>
            <a:endParaRPr lang="en-US" dirty="0" smtClean="0"/>
          </a:p>
        </p:txBody>
      </p:sp>
      <p:sp>
        <p:nvSpPr>
          <p:cNvPr id="4" name="Title 3"/>
          <p:cNvSpPr>
            <a:spLocks noGrp="1"/>
          </p:cNvSpPr>
          <p:nvPr>
            <p:ph type="title"/>
          </p:nvPr>
        </p:nvSpPr>
        <p:spPr/>
        <p:txBody>
          <a:bodyPr/>
          <a:lstStyle/>
          <a:p>
            <a:r>
              <a:rPr lang="en-US" dirty="0" smtClean="0"/>
              <a:t>Ba 260 Lecture 4</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6</a:t>
            </a:fld>
            <a:endParaRPr lang="en-US" altLang="en-US"/>
          </a:p>
        </p:txBody>
      </p:sp>
      <p:pic>
        <p:nvPicPr>
          <p:cNvPr id="2050" name="Picture 2" descr="http://www.discreteheat.com/images/press/dailymail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91007"/>
            <a:ext cx="4457700"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5216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Duncan Bannatyne  </a:t>
            </a:r>
          </a:p>
          <a:p>
            <a:pPr marL="109537" indent="-342900">
              <a:buFont typeface="Wingdings" panose="05000000000000000000" pitchFamily="2" charset="2"/>
              <a:buChar char="§"/>
            </a:pPr>
            <a:r>
              <a:rPr lang="en-US" dirty="0" smtClean="0"/>
              <a:t>Moved to </a:t>
            </a:r>
            <a:r>
              <a:rPr lang="en-US" dirty="0" err="1" smtClean="0"/>
              <a:t>Stockton-on-Tees</a:t>
            </a:r>
            <a:endParaRPr lang="en-US" dirty="0" smtClean="0"/>
          </a:p>
          <a:p>
            <a:pPr marL="109537" indent="-342900">
              <a:buFont typeface="Wingdings" panose="05000000000000000000" pitchFamily="2" charset="2"/>
              <a:buChar char="§"/>
            </a:pPr>
            <a:r>
              <a:rPr lang="en-US" dirty="0" smtClean="0"/>
              <a:t>Opened ice cream van (450 pounds)</a:t>
            </a:r>
          </a:p>
          <a:p>
            <a:pPr marL="109537" indent="-342900">
              <a:buFont typeface="Wingdings" panose="05000000000000000000" pitchFamily="2" charset="2"/>
              <a:buChar char="§"/>
            </a:pPr>
            <a:r>
              <a:rPr lang="en-US" dirty="0" smtClean="0"/>
              <a:t>Sold for (28,000 pounds)</a:t>
            </a:r>
          </a:p>
          <a:p>
            <a:pPr marL="109537" indent="-342900">
              <a:buFont typeface="Wingdings" panose="05000000000000000000" pitchFamily="2" charset="2"/>
              <a:buChar char="§"/>
            </a:pPr>
            <a:r>
              <a:rPr lang="en-US" dirty="0" smtClean="0"/>
              <a:t>Opened Quality Care Homes</a:t>
            </a:r>
          </a:p>
          <a:p>
            <a:pPr marL="109537" indent="-342900">
              <a:buFont typeface="Wingdings" panose="05000000000000000000" pitchFamily="2" charset="2"/>
              <a:buChar char="§"/>
            </a:pPr>
            <a:r>
              <a:rPr lang="en-US" dirty="0" smtClean="0"/>
              <a:t>Sold for (26 million pounds)</a:t>
            </a:r>
          </a:p>
          <a:p>
            <a:pPr marL="109537" indent="-342900">
              <a:buFont typeface="Wingdings" panose="05000000000000000000" pitchFamily="2" charset="2"/>
              <a:buChar char="§"/>
            </a:pPr>
            <a:r>
              <a:rPr lang="en-US" dirty="0" smtClean="0"/>
              <a:t>Opened Bannatyne Health and many more businesses </a:t>
            </a:r>
            <a:endParaRPr lang="en-US" dirty="0"/>
          </a:p>
          <a:p>
            <a:endParaRPr lang="en-US" dirty="0" smtClean="0"/>
          </a:p>
        </p:txBody>
      </p:sp>
      <p:sp>
        <p:nvSpPr>
          <p:cNvPr id="4" name="Title 3"/>
          <p:cNvSpPr>
            <a:spLocks noGrp="1"/>
          </p:cNvSpPr>
          <p:nvPr>
            <p:ph type="title"/>
          </p:nvPr>
        </p:nvSpPr>
        <p:spPr/>
        <p:txBody>
          <a:bodyPr/>
          <a:lstStyle/>
          <a:p>
            <a:r>
              <a:rPr lang="en-US" dirty="0" smtClean="0"/>
              <a:t>Ba 260 Lecture 4</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7</a:t>
            </a:fld>
            <a:endParaRPr lang="en-US" altLang="en-US"/>
          </a:p>
        </p:txBody>
      </p:sp>
      <p:pic>
        <p:nvPicPr>
          <p:cNvPr id="3074" name="Picture 2" descr="http://d26kxapmp05apn.cloudfront.net/cms_media/images/600x1000_fitbox-59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814" y="1143000"/>
            <a:ext cx="4687186" cy="3124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7562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Income Statements</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8</a:t>
            </a:fld>
            <a:endParaRPr lang="en-US" altLang="en-US"/>
          </a:p>
        </p:txBody>
      </p:sp>
      <p:pic>
        <p:nvPicPr>
          <p:cNvPr id="7" name="Picture 6"/>
          <p:cNvPicPr>
            <a:picLocks noChangeAspect="1"/>
          </p:cNvPicPr>
          <p:nvPr/>
        </p:nvPicPr>
        <p:blipFill>
          <a:blip r:embed="rId2"/>
          <a:stretch>
            <a:fillRect/>
          </a:stretch>
        </p:blipFill>
        <p:spPr>
          <a:xfrm>
            <a:off x="694660" y="1323975"/>
            <a:ext cx="2886075" cy="2905125"/>
          </a:xfrm>
          <a:prstGeom prst="rect">
            <a:avLst/>
          </a:prstGeom>
        </p:spPr>
      </p:pic>
    </p:spTree>
    <p:extLst>
      <p:ext uri="{BB962C8B-B14F-4D97-AF65-F5344CB8AC3E}">
        <p14:creationId xmlns:p14="http://schemas.microsoft.com/office/powerpoint/2010/main" val="2945533465"/>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859</TotalTime>
  <Words>1634</Words>
  <Application>Microsoft Office PowerPoint</Application>
  <PresentationFormat>Widescreen</PresentationFormat>
  <Paragraphs>299</Paragraphs>
  <Slides>27</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MS PGothic</vt:lpstr>
      <vt:lpstr>MS PGothic</vt:lpstr>
      <vt:lpstr>Arial</vt:lpstr>
      <vt:lpstr>Calibri</vt:lpstr>
      <vt:lpstr>Cambria</vt:lpstr>
      <vt:lpstr>Palatino</vt:lpstr>
      <vt:lpstr>Tahoma</vt:lpstr>
      <vt:lpstr>Times</vt:lpstr>
      <vt:lpstr>Times New Roman</vt:lpstr>
      <vt:lpstr>Wingdings</vt:lpstr>
      <vt:lpstr>OSU_Template</vt:lpstr>
      <vt:lpstr>PowerPoint Presentation</vt:lpstr>
      <vt:lpstr>Ba 260 Lecture 4</vt:lpstr>
      <vt:lpstr>Ba 260 Lecture 4</vt:lpstr>
      <vt:lpstr>Ba 260 Lecture 4</vt:lpstr>
      <vt:lpstr>Ba 260 Lecture 4</vt:lpstr>
      <vt:lpstr>Ba 260 Lecture 4</vt:lpstr>
      <vt:lpstr>Ba 260 Lecture 4</vt:lpstr>
      <vt:lpstr>Ba 260 Lecture 4</vt:lpstr>
      <vt:lpstr>Income Statements</vt:lpstr>
      <vt:lpstr>Ba 260 Lecture 4</vt:lpstr>
      <vt:lpstr>Ba 260 Lecture 4</vt:lpstr>
      <vt:lpstr>Ba 260 Lecture 4</vt:lpstr>
      <vt:lpstr>Ba 260 Lecture 4</vt:lpstr>
      <vt:lpstr>Ba 260 Lecture 4</vt:lpstr>
      <vt:lpstr>PowerPoint Presentation</vt:lpstr>
      <vt:lpstr>Ba 260 Lecture 4</vt:lpstr>
      <vt:lpstr>Ba 260 Lecture 4</vt:lpstr>
      <vt:lpstr>Ba 260 Lecture 4</vt:lpstr>
      <vt:lpstr>Ba 260 Lecture 4</vt:lpstr>
      <vt:lpstr>Ba 260 Lecture 4</vt:lpstr>
      <vt:lpstr>Ba 260 Lecture 4</vt:lpstr>
      <vt:lpstr>Ba 260 Lecture 4</vt:lpstr>
      <vt:lpstr>Ba 260 Lecture 4</vt:lpstr>
      <vt:lpstr>Ba 260 Lecture 4</vt:lpstr>
      <vt:lpstr>Ba 260 Lecture 4</vt:lpstr>
      <vt:lpstr>Ba 260 Lecture 4</vt:lpstr>
      <vt:lpstr>Ba 260 Lecture 4</vt:lpstr>
    </vt:vector>
  </TitlesOfParts>
  <Company>Oregon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Vasquez, David</cp:lastModifiedBy>
  <cp:revision>109</cp:revision>
  <cp:lastPrinted>2015-06-15T21:41:48Z</cp:lastPrinted>
  <dcterms:created xsi:type="dcterms:W3CDTF">2015-04-25T20:13:14Z</dcterms:created>
  <dcterms:modified xsi:type="dcterms:W3CDTF">2015-06-25T20:05:55Z</dcterms:modified>
</cp:coreProperties>
</file>